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1"/>
  </p:notesMasterIdLst>
  <p:handoutMasterIdLst>
    <p:handoutMasterId r:id="rId22"/>
  </p:handoutMasterIdLst>
  <p:sldIdLst>
    <p:sldId id="2236" r:id="rId2"/>
    <p:sldId id="2197" r:id="rId3"/>
    <p:sldId id="2124" r:id="rId4"/>
    <p:sldId id="2128" r:id="rId5"/>
    <p:sldId id="2125" r:id="rId6"/>
    <p:sldId id="2250" r:id="rId7"/>
    <p:sldId id="2089" r:id="rId8"/>
    <p:sldId id="2189" r:id="rId9"/>
    <p:sldId id="2091" r:id="rId10"/>
    <p:sldId id="2092" r:id="rId11"/>
    <p:sldId id="2213" r:id="rId12"/>
    <p:sldId id="2271" r:id="rId13"/>
    <p:sldId id="2220" r:id="rId14"/>
    <p:sldId id="2266" r:id="rId15"/>
    <p:sldId id="2267" r:id="rId16"/>
    <p:sldId id="2268" r:id="rId17"/>
    <p:sldId id="2269" r:id="rId18"/>
    <p:sldId id="2270" r:id="rId19"/>
    <p:sldId id="2167" r:id="rId20"/>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384" userDrawn="1">
          <p15:clr>
            <a:srgbClr val="A4A3A4"/>
          </p15:clr>
        </p15:guide>
        <p15:guide id="2" pos="2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F2641"/>
    <a:srgbClr val="04638B"/>
    <a:srgbClr val="008C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7"/>
    <p:restoredTop sz="93831"/>
  </p:normalViewPr>
  <p:slideViewPr>
    <p:cSldViewPr showGuides="1">
      <p:cViewPr varScale="1">
        <p:scale>
          <a:sx n="89" d="100"/>
          <a:sy n="89" d="100"/>
        </p:scale>
        <p:origin x="168" y="296"/>
      </p:cViewPr>
      <p:guideLst>
        <p:guide orient="horz" pos="384"/>
        <p:guide pos="24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75" d="100"/>
        <a:sy n="75" d="100"/>
      </p:scale>
      <p:origin x="0" y="0"/>
    </p:cViewPr>
  </p:sorterViewPr>
  <p:notesViewPr>
    <p:cSldViewPr showGuides="1">
      <p:cViewPr varScale="1">
        <p:scale>
          <a:sx n="80" d="100"/>
          <a:sy n="80" d="100"/>
        </p:scale>
        <p:origin x="-1664" y="-1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4459E2C-B3BC-A844-9625-ACB8A41E69F1}"/>
              </a:ext>
            </a:extLst>
          </p:cNvPr>
          <p:cNvSpPr>
            <a:spLocks noChangeArrowheads="1"/>
          </p:cNvSpPr>
          <p:nvPr/>
        </p:nvSpPr>
        <p:spPr bwMode="auto">
          <a:xfrm>
            <a:off x="3103563" y="8423275"/>
            <a:ext cx="777875" cy="284163"/>
          </a:xfrm>
          <a:prstGeom prst="rect">
            <a:avLst/>
          </a:prstGeom>
          <a:noFill/>
          <a:ln>
            <a:noFill/>
          </a:ln>
          <a:effectLst/>
          <a:extLst>
            <a:ext uri="{909E8E84-426E-40dd-AFC4-6F175D3DCCD1}"/>
            <a:ext uri="{91240B29-F687-4f45-9708-019B960494DF}"/>
            <a:ext uri="{AF507438-7753-43e0-B8FC-AC1667EBCBE1}"/>
          </a:extLst>
        </p:spPr>
        <p:txBody>
          <a:bodyPr wrap="none" lIns="90487" tIns="44450" rIns="90487" bIns="44450">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r>
              <a:rPr lang="en-US" altLang="en-US" sz="1200"/>
              <a:t>Page </a:t>
            </a:r>
            <a:fld id="{FE8E8324-250A-1C4E-98EC-F7ADF6B35D57}" type="slidenum">
              <a:rPr lang="en-US" altLang="en-US" sz="1200" smtClean="0"/>
              <a:pPr>
                <a:defRPr/>
              </a:pPr>
              <a:t>‹#›</a:t>
            </a:fld>
            <a:endParaRPr lang="en-US" altLang="en-US" sz="1200"/>
          </a:p>
        </p:txBody>
      </p:sp>
      <p:sp>
        <p:nvSpPr>
          <p:cNvPr id="3075" name="Rectangle 3">
            <a:extLst>
              <a:ext uri="{FF2B5EF4-FFF2-40B4-BE49-F238E27FC236}">
                <a16:creationId xmlns:a16="http://schemas.microsoft.com/office/drawing/2014/main" id="{20833606-A30D-FD46-A329-EEAC6978D728}"/>
              </a:ext>
            </a:extLst>
          </p:cNvPr>
          <p:cNvSpPr>
            <a:spLocks noChangeArrowheads="1"/>
          </p:cNvSpPr>
          <p:nvPr/>
        </p:nvSpPr>
        <p:spPr bwMode="auto">
          <a:xfrm>
            <a:off x="512763" y="422275"/>
            <a:ext cx="59880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7" tIns="44450" rIns="90487" bIns="44450">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r>
              <a:rPr lang="en-US" altLang="en-US" sz="1200"/>
              <a:t>ACT 1, Day 1, Opening Sessions: Overview, Paradigms, The Cell Church Vision</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41508678-BE1C-084E-8B69-18F33BDCA3C9}"/>
              </a:ext>
            </a:extLst>
          </p:cNvPr>
          <p:cNvSpPr>
            <a:spLocks noGrp="1" noRot="1" noChangeAspect="1" noChangeArrowheads="1" noTextEdit="1"/>
          </p:cNvSpPr>
          <p:nvPr>
            <p:ph type="sldImg" idx="2"/>
          </p:nvPr>
        </p:nvSpPr>
        <p:spPr bwMode="auto">
          <a:xfrm>
            <a:off x="6350" y="-165100"/>
            <a:ext cx="6832600" cy="5118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a:extLst>
              <a:ext uri="{FF2B5EF4-FFF2-40B4-BE49-F238E27FC236}">
                <a16:creationId xmlns:a16="http://schemas.microsoft.com/office/drawing/2014/main" id="{4D1A047D-2CEF-894F-AE6A-929F2510E9E6}"/>
              </a:ext>
            </a:extLst>
          </p:cNvPr>
          <p:cNvSpPr>
            <a:spLocks noGrp="1" noChangeArrowheads="1"/>
          </p:cNvSpPr>
          <p:nvPr>
            <p:ph type="body" sz="quarter" idx="3"/>
          </p:nvPr>
        </p:nvSpPr>
        <p:spPr bwMode="auto">
          <a:xfrm>
            <a:off x="914400" y="5181600"/>
            <a:ext cx="5029200" cy="32766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0487" tIns="44450" rIns="90487"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omic Sans M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612745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0EA7F259-7884-904A-B74C-20F1C75309DE}"/>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929759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374826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161479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2750685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4246632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2474697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id="{84527E47-81DA-6940-B229-38177715153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3344661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5431365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426490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878142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246238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402270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4067662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4063072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5622506B-1CCE-884F-9B4B-C0F92636AD6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id="{950E1C6E-2BB4-174E-AC8C-0B4CA423EF79}"/>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4064301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id="{950E1C6E-2BB4-174E-AC8C-0B4CA423EF79}"/>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6296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9247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8575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28575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0645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8575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65735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57350"/>
            <a:ext cx="3810000" cy="4114800"/>
          </a:xfrm>
        </p:spPr>
        <p:txBody>
          <a:bodyPr/>
          <a:lstStyle/>
          <a:p>
            <a:pPr lvl="0"/>
            <a:endParaRPr lang="en-US" noProof="0"/>
          </a:p>
        </p:txBody>
      </p:sp>
    </p:spTree>
    <p:extLst>
      <p:ext uri="{BB962C8B-B14F-4D97-AF65-F5344CB8AC3E}">
        <p14:creationId xmlns:p14="http://schemas.microsoft.com/office/powerpoint/2010/main" val="873373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261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1651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6573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573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3180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235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22297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37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92134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5186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B42"/>
        </a:solidFill>
        <a:effectLst/>
      </p:bgPr>
    </p:bg>
    <p:spTree>
      <p:nvGrpSpPr>
        <p:cNvPr id="1" name=""/>
        <p:cNvGrpSpPr/>
        <p:nvPr/>
      </p:nvGrpSpPr>
      <p:grpSpPr>
        <a:xfrm>
          <a:off x="0" y="0"/>
          <a:ext cx="0" cy="0"/>
          <a:chOff x="0" y="0"/>
          <a:chExt cx="0" cy="0"/>
        </a:xfrm>
      </p:grpSpPr>
      <p:grpSp>
        <p:nvGrpSpPr>
          <p:cNvPr id="1026" name="Group 31">
            <a:extLst>
              <a:ext uri="{FF2B5EF4-FFF2-40B4-BE49-F238E27FC236}">
                <a16:creationId xmlns:a16="http://schemas.microsoft.com/office/drawing/2014/main" id="{6D9220D5-B32D-5540-9B2D-9009CC9BA8F1}"/>
              </a:ext>
            </a:extLst>
          </p:cNvPr>
          <p:cNvGrpSpPr>
            <a:grpSpLocks/>
          </p:cNvGrpSpPr>
          <p:nvPr/>
        </p:nvGrpSpPr>
        <p:grpSpPr bwMode="auto">
          <a:xfrm>
            <a:off x="0" y="3543300"/>
            <a:ext cx="9131300" cy="3302000"/>
            <a:chOff x="0" y="2232"/>
            <a:chExt cx="5752" cy="2080"/>
          </a:xfrm>
        </p:grpSpPr>
        <p:sp>
          <p:nvSpPr>
            <p:cNvPr id="1029" name="Rectangle 2">
              <a:extLst>
                <a:ext uri="{FF2B5EF4-FFF2-40B4-BE49-F238E27FC236}">
                  <a16:creationId xmlns:a16="http://schemas.microsoft.com/office/drawing/2014/main" id="{76BC5E81-343D-4D44-8596-647D4426036F}"/>
                </a:ext>
              </a:extLst>
            </p:cNvPr>
            <p:cNvSpPr>
              <a:spLocks noChangeArrowheads="1"/>
            </p:cNvSpPr>
            <p:nvPr/>
          </p:nvSpPr>
          <p:spPr bwMode="auto">
            <a:xfrm>
              <a:off x="0" y="4080"/>
              <a:ext cx="5752" cy="232"/>
            </a:xfrm>
            <a:prstGeom prst="rect">
              <a:avLst/>
            </a:prstGeom>
            <a:gradFill rotWithShape="0">
              <a:gsLst>
                <a:gs pos="0">
                  <a:srgbClr val="0000FF"/>
                </a:gs>
                <a:gs pos="100000">
                  <a:srgbClr val="0000B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endParaRPr lang="en-US" altLang="en-US"/>
            </a:p>
          </p:txBody>
        </p:sp>
        <p:grpSp>
          <p:nvGrpSpPr>
            <p:cNvPr id="1030" name="Group 30">
              <a:extLst>
                <a:ext uri="{FF2B5EF4-FFF2-40B4-BE49-F238E27FC236}">
                  <a16:creationId xmlns:a16="http://schemas.microsoft.com/office/drawing/2014/main" id="{75C1ED38-BDAC-4A4F-9BB9-BEB7EC01FD07}"/>
                </a:ext>
              </a:extLst>
            </p:cNvPr>
            <p:cNvGrpSpPr>
              <a:grpSpLocks/>
            </p:cNvGrpSpPr>
            <p:nvPr/>
          </p:nvGrpSpPr>
          <p:grpSpPr bwMode="auto">
            <a:xfrm>
              <a:off x="4032" y="2232"/>
              <a:ext cx="1658" cy="1984"/>
              <a:chOff x="4032" y="2232"/>
              <a:chExt cx="1658" cy="1984"/>
            </a:xfrm>
          </p:grpSpPr>
          <p:grpSp>
            <p:nvGrpSpPr>
              <p:cNvPr id="1031" name="Group 8">
                <a:extLst>
                  <a:ext uri="{FF2B5EF4-FFF2-40B4-BE49-F238E27FC236}">
                    <a16:creationId xmlns:a16="http://schemas.microsoft.com/office/drawing/2014/main" id="{B090B499-B601-894F-9F96-A8DEC6D235C9}"/>
                  </a:ext>
                </a:extLst>
              </p:cNvPr>
              <p:cNvGrpSpPr>
                <a:grpSpLocks/>
              </p:cNvGrpSpPr>
              <p:nvPr/>
            </p:nvGrpSpPr>
            <p:grpSpPr bwMode="auto">
              <a:xfrm>
                <a:off x="4250" y="2232"/>
                <a:ext cx="1440" cy="1984"/>
                <a:chOff x="4250" y="2232"/>
                <a:chExt cx="1440" cy="1984"/>
              </a:xfrm>
            </p:grpSpPr>
            <p:sp>
              <p:nvSpPr>
                <p:cNvPr id="1027" name="Freeform 3">
                  <a:extLst>
                    <a:ext uri="{FF2B5EF4-FFF2-40B4-BE49-F238E27FC236}">
                      <a16:creationId xmlns:a16="http://schemas.microsoft.com/office/drawing/2014/main" id="{EC5D8B38-C2E8-4B42-8209-E894D01B3BFF}"/>
                    </a:ext>
                  </a:extLst>
                </p:cNvPr>
                <p:cNvSpPr>
                  <a:spLocks/>
                </p:cNvSpPr>
                <p:nvPr/>
              </p:nvSpPr>
              <p:spPr bwMode="auto">
                <a:xfrm>
                  <a:off x="4250" y="2287"/>
                  <a:ext cx="1440" cy="1770"/>
                </a:xfrm>
                <a:custGeom>
                  <a:avLst/>
                  <a:gdLst>
                    <a:gd name="T0" fmla="*/ 901 w 1440"/>
                    <a:gd name="T1" fmla="*/ 33 h 1770"/>
                    <a:gd name="T2" fmla="*/ 1066 w 1440"/>
                    <a:gd name="T3" fmla="*/ 129 h 1770"/>
                    <a:gd name="T4" fmla="*/ 1207 w 1440"/>
                    <a:gd name="T5" fmla="*/ 256 h 1770"/>
                    <a:gd name="T6" fmla="*/ 1316 w 1440"/>
                    <a:gd name="T7" fmla="*/ 410 h 1770"/>
                    <a:gd name="T8" fmla="*/ 1394 w 1440"/>
                    <a:gd name="T9" fmla="*/ 581 h 1770"/>
                    <a:gd name="T10" fmla="*/ 1435 w 1440"/>
                    <a:gd name="T11" fmla="*/ 766 h 1770"/>
                    <a:gd name="T12" fmla="*/ 1435 w 1440"/>
                    <a:gd name="T13" fmla="*/ 958 h 1770"/>
                    <a:gd name="T14" fmla="*/ 1394 w 1440"/>
                    <a:gd name="T15" fmla="*/ 1143 h 1770"/>
                    <a:gd name="T16" fmla="*/ 1316 w 1440"/>
                    <a:gd name="T17" fmla="*/ 1314 h 1770"/>
                    <a:gd name="T18" fmla="*/ 1207 w 1440"/>
                    <a:gd name="T19" fmla="*/ 1468 h 1770"/>
                    <a:gd name="T20" fmla="*/ 1066 w 1440"/>
                    <a:gd name="T21" fmla="*/ 1597 h 1770"/>
                    <a:gd name="T22" fmla="*/ 901 w 1440"/>
                    <a:gd name="T23" fmla="*/ 1691 h 1770"/>
                    <a:gd name="T24" fmla="*/ 721 w 1440"/>
                    <a:gd name="T25" fmla="*/ 1749 h 1770"/>
                    <a:gd name="T26" fmla="*/ 533 w 1440"/>
                    <a:gd name="T27" fmla="*/ 1769 h 1770"/>
                    <a:gd name="T28" fmla="*/ 344 w 1440"/>
                    <a:gd name="T29" fmla="*/ 1749 h 1770"/>
                    <a:gd name="T30" fmla="*/ 165 w 1440"/>
                    <a:gd name="T31" fmla="*/ 1691 h 1770"/>
                    <a:gd name="T32" fmla="*/ 0 w 1440"/>
                    <a:gd name="T33" fmla="*/ 1597 h 1770"/>
                    <a:gd name="T34" fmla="*/ 125 w 1440"/>
                    <a:gd name="T35" fmla="*/ 1571 h 1770"/>
                    <a:gd name="T36" fmla="*/ 281 w 1440"/>
                    <a:gd name="T37" fmla="*/ 1640 h 1770"/>
                    <a:gd name="T38" fmla="*/ 446 w 1440"/>
                    <a:gd name="T39" fmla="*/ 1675 h 1770"/>
                    <a:gd name="T40" fmla="*/ 618 w 1440"/>
                    <a:gd name="T41" fmla="*/ 1675 h 1770"/>
                    <a:gd name="T42" fmla="*/ 785 w 1440"/>
                    <a:gd name="T43" fmla="*/ 1640 h 1770"/>
                    <a:gd name="T44" fmla="*/ 941 w 1440"/>
                    <a:gd name="T45" fmla="*/ 1571 h 1770"/>
                    <a:gd name="T46" fmla="*/ 1080 w 1440"/>
                    <a:gd name="T47" fmla="*/ 1470 h 1770"/>
                    <a:gd name="T48" fmla="*/ 1194 w 1440"/>
                    <a:gd name="T49" fmla="*/ 1343 h 1770"/>
                    <a:gd name="T50" fmla="*/ 1281 w 1440"/>
                    <a:gd name="T51" fmla="*/ 1194 h 1770"/>
                    <a:gd name="T52" fmla="*/ 1332 w 1440"/>
                    <a:gd name="T53" fmla="*/ 1032 h 1770"/>
                    <a:gd name="T54" fmla="*/ 1350 w 1440"/>
                    <a:gd name="T55" fmla="*/ 862 h 1770"/>
                    <a:gd name="T56" fmla="*/ 1332 w 1440"/>
                    <a:gd name="T57" fmla="*/ 691 h 1770"/>
                    <a:gd name="T58" fmla="*/ 1281 w 1440"/>
                    <a:gd name="T59" fmla="*/ 530 h 1770"/>
                    <a:gd name="T60" fmla="*/ 1194 w 1440"/>
                    <a:gd name="T61" fmla="*/ 381 h 1770"/>
                    <a:gd name="T62" fmla="*/ 1080 w 1440"/>
                    <a:gd name="T63" fmla="*/ 254 h 1770"/>
                    <a:gd name="T64" fmla="*/ 941 w 1440"/>
                    <a:gd name="T65" fmla="*/ 154 h 1770"/>
                    <a:gd name="T66" fmla="*/ 785 w 1440"/>
                    <a:gd name="T67" fmla="*/ 85 h 1770"/>
                    <a:gd name="T68" fmla="*/ 812 w 1440"/>
                    <a:gd name="T69" fmla="*/ 0 h 17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0" h="1770">
                      <a:moveTo>
                        <a:pt x="812" y="0"/>
                      </a:moveTo>
                      <a:lnTo>
                        <a:pt x="901" y="33"/>
                      </a:lnTo>
                      <a:lnTo>
                        <a:pt x="986" y="78"/>
                      </a:lnTo>
                      <a:lnTo>
                        <a:pt x="1066" y="129"/>
                      </a:lnTo>
                      <a:lnTo>
                        <a:pt x="1140" y="187"/>
                      </a:lnTo>
                      <a:lnTo>
                        <a:pt x="1207" y="256"/>
                      </a:lnTo>
                      <a:lnTo>
                        <a:pt x="1265" y="330"/>
                      </a:lnTo>
                      <a:lnTo>
                        <a:pt x="1316" y="410"/>
                      </a:lnTo>
                      <a:lnTo>
                        <a:pt x="1361" y="492"/>
                      </a:lnTo>
                      <a:lnTo>
                        <a:pt x="1394" y="581"/>
                      </a:lnTo>
                      <a:lnTo>
                        <a:pt x="1419" y="673"/>
                      </a:lnTo>
                      <a:lnTo>
                        <a:pt x="1435" y="766"/>
                      </a:lnTo>
                      <a:lnTo>
                        <a:pt x="1439" y="862"/>
                      </a:lnTo>
                      <a:lnTo>
                        <a:pt x="1435" y="958"/>
                      </a:lnTo>
                      <a:lnTo>
                        <a:pt x="1419" y="1052"/>
                      </a:lnTo>
                      <a:lnTo>
                        <a:pt x="1394" y="1143"/>
                      </a:lnTo>
                      <a:lnTo>
                        <a:pt x="1361" y="1230"/>
                      </a:lnTo>
                      <a:lnTo>
                        <a:pt x="1316" y="1314"/>
                      </a:lnTo>
                      <a:lnTo>
                        <a:pt x="1265" y="1395"/>
                      </a:lnTo>
                      <a:lnTo>
                        <a:pt x="1207" y="1468"/>
                      </a:lnTo>
                      <a:lnTo>
                        <a:pt x="1140" y="1537"/>
                      </a:lnTo>
                      <a:lnTo>
                        <a:pt x="1066" y="1597"/>
                      </a:lnTo>
                      <a:lnTo>
                        <a:pt x="986" y="1646"/>
                      </a:lnTo>
                      <a:lnTo>
                        <a:pt x="901" y="1691"/>
                      </a:lnTo>
                      <a:lnTo>
                        <a:pt x="812" y="1724"/>
                      </a:lnTo>
                      <a:lnTo>
                        <a:pt x="721" y="1749"/>
                      </a:lnTo>
                      <a:lnTo>
                        <a:pt x="627" y="1765"/>
                      </a:lnTo>
                      <a:lnTo>
                        <a:pt x="533" y="1769"/>
                      </a:lnTo>
                      <a:lnTo>
                        <a:pt x="437" y="1765"/>
                      </a:lnTo>
                      <a:lnTo>
                        <a:pt x="344" y="1749"/>
                      </a:lnTo>
                      <a:lnTo>
                        <a:pt x="252" y="1724"/>
                      </a:lnTo>
                      <a:lnTo>
                        <a:pt x="165" y="1691"/>
                      </a:lnTo>
                      <a:lnTo>
                        <a:pt x="80" y="1646"/>
                      </a:lnTo>
                      <a:lnTo>
                        <a:pt x="0" y="1597"/>
                      </a:lnTo>
                      <a:lnTo>
                        <a:pt x="51" y="1524"/>
                      </a:lnTo>
                      <a:lnTo>
                        <a:pt x="125" y="1571"/>
                      </a:lnTo>
                      <a:lnTo>
                        <a:pt x="201" y="1609"/>
                      </a:lnTo>
                      <a:lnTo>
                        <a:pt x="281" y="1640"/>
                      </a:lnTo>
                      <a:lnTo>
                        <a:pt x="364" y="1662"/>
                      </a:lnTo>
                      <a:lnTo>
                        <a:pt x="446" y="1675"/>
                      </a:lnTo>
                      <a:lnTo>
                        <a:pt x="533" y="1680"/>
                      </a:lnTo>
                      <a:lnTo>
                        <a:pt x="618" y="1675"/>
                      </a:lnTo>
                      <a:lnTo>
                        <a:pt x="703" y="1662"/>
                      </a:lnTo>
                      <a:lnTo>
                        <a:pt x="785" y="1640"/>
                      </a:lnTo>
                      <a:lnTo>
                        <a:pt x="866" y="1609"/>
                      </a:lnTo>
                      <a:lnTo>
                        <a:pt x="941" y="1571"/>
                      </a:lnTo>
                      <a:lnTo>
                        <a:pt x="1013" y="1524"/>
                      </a:lnTo>
                      <a:lnTo>
                        <a:pt x="1080" y="1470"/>
                      </a:lnTo>
                      <a:lnTo>
                        <a:pt x="1140" y="1410"/>
                      </a:lnTo>
                      <a:lnTo>
                        <a:pt x="1194" y="1343"/>
                      </a:lnTo>
                      <a:lnTo>
                        <a:pt x="1240" y="1270"/>
                      </a:lnTo>
                      <a:lnTo>
                        <a:pt x="1281" y="1194"/>
                      </a:lnTo>
                      <a:lnTo>
                        <a:pt x="1312" y="1116"/>
                      </a:lnTo>
                      <a:lnTo>
                        <a:pt x="1332" y="1032"/>
                      </a:lnTo>
                      <a:lnTo>
                        <a:pt x="1345" y="947"/>
                      </a:lnTo>
                      <a:lnTo>
                        <a:pt x="1350" y="862"/>
                      </a:lnTo>
                      <a:lnTo>
                        <a:pt x="1345" y="775"/>
                      </a:lnTo>
                      <a:lnTo>
                        <a:pt x="1332" y="691"/>
                      </a:lnTo>
                      <a:lnTo>
                        <a:pt x="1312" y="608"/>
                      </a:lnTo>
                      <a:lnTo>
                        <a:pt x="1281" y="530"/>
                      </a:lnTo>
                      <a:lnTo>
                        <a:pt x="1240" y="452"/>
                      </a:lnTo>
                      <a:lnTo>
                        <a:pt x="1194" y="381"/>
                      </a:lnTo>
                      <a:lnTo>
                        <a:pt x="1140" y="314"/>
                      </a:lnTo>
                      <a:lnTo>
                        <a:pt x="1080" y="254"/>
                      </a:lnTo>
                      <a:lnTo>
                        <a:pt x="1013" y="201"/>
                      </a:lnTo>
                      <a:lnTo>
                        <a:pt x="941" y="154"/>
                      </a:lnTo>
                      <a:lnTo>
                        <a:pt x="866" y="114"/>
                      </a:lnTo>
                      <a:lnTo>
                        <a:pt x="785" y="85"/>
                      </a:lnTo>
                      <a:lnTo>
                        <a:pt x="788" y="78"/>
                      </a:lnTo>
                      <a:lnTo>
                        <a:pt x="812" y="0"/>
                      </a:lnTo>
                    </a:path>
                  </a:pathLst>
                </a:custGeom>
                <a:gradFill rotWithShape="0">
                  <a:gsLst>
                    <a:gs pos="0">
                      <a:srgbClr val="0000FF"/>
                    </a:gs>
                    <a:gs pos="100000">
                      <a:srgbClr val="0000B2"/>
                    </a:gs>
                  </a:gsLst>
                  <a:lin ang="0" scaled="1"/>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4" name="Line 4">
                  <a:extLst>
                    <a:ext uri="{FF2B5EF4-FFF2-40B4-BE49-F238E27FC236}">
                      <a16:creationId xmlns:a16="http://schemas.microsoft.com/office/drawing/2014/main" id="{D4D95241-7DB6-6745-A29B-938283DB5F56}"/>
                    </a:ext>
                  </a:extLst>
                </p:cNvPr>
                <p:cNvSpPr>
                  <a:spLocks noChangeShapeType="1"/>
                </p:cNvSpPr>
                <p:nvPr/>
              </p:nvSpPr>
              <p:spPr bwMode="auto">
                <a:xfrm flipV="1">
                  <a:off x="4293" y="3780"/>
                  <a:ext cx="127" cy="25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5" name="Line 5">
                  <a:extLst>
                    <a:ext uri="{FF2B5EF4-FFF2-40B4-BE49-F238E27FC236}">
                      <a16:creationId xmlns:a16="http://schemas.microsoft.com/office/drawing/2014/main" id="{00F3CB1B-1139-1D48-8434-57C080950BB3}"/>
                    </a:ext>
                  </a:extLst>
                </p:cNvPr>
                <p:cNvSpPr>
                  <a:spLocks noChangeShapeType="1"/>
                </p:cNvSpPr>
                <p:nvPr/>
              </p:nvSpPr>
              <p:spPr bwMode="auto">
                <a:xfrm flipV="1">
                  <a:off x="5088" y="2403"/>
                  <a:ext cx="34" cy="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Line 6">
                  <a:extLst>
                    <a:ext uri="{FF2B5EF4-FFF2-40B4-BE49-F238E27FC236}">
                      <a16:creationId xmlns:a16="http://schemas.microsoft.com/office/drawing/2014/main" id="{52E82ADF-002E-8C4C-879F-5A432F59D6FA}"/>
                    </a:ext>
                  </a:extLst>
                </p:cNvPr>
                <p:cNvSpPr>
                  <a:spLocks noChangeShapeType="1"/>
                </p:cNvSpPr>
                <p:nvPr/>
              </p:nvSpPr>
              <p:spPr bwMode="auto">
                <a:xfrm flipV="1">
                  <a:off x="5172" y="2232"/>
                  <a:ext cx="34" cy="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Freeform 7">
                  <a:extLst>
                    <a:ext uri="{FF2B5EF4-FFF2-40B4-BE49-F238E27FC236}">
                      <a16:creationId xmlns:a16="http://schemas.microsoft.com/office/drawing/2014/main" id="{A6D5133A-7C00-B842-8947-3EB5027F6D0C}"/>
                    </a:ext>
                  </a:extLst>
                </p:cNvPr>
                <p:cNvSpPr>
                  <a:spLocks/>
                </p:cNvSpPr>
                <p:nvPr/>
              </p:nvSpPr>
              <p:spPr bwMode="auto">
                <a:xfrm>
                  <a:off x="4444" y="4063"/>
                  <a:ext cx="841" cy="153"/>
                </a:xfrm>
                <a:custGeom>
                  <a:avLst/>
                  <a:gdLst>
                    <a:gd name="T0" fmla="*/ 3 w 841"/>
                    <a:gd name="T1" fmla="*/ 98 h 153"/>
                    <a:gd name="T2" fmla="*/ 20 w 841"/>
                    <a:gd name="T3" fmla="*/ 80 h 153"/>
                    <a:gd name="T4" fmla="*/ 44 w 841"/>
                    <a:gd name="T5" fmla="*/ 65 h 153"/>
                    <a:gd name="T6" fmla="*/ 89 w 841"/>
                    <a:gd name="T7" fmla="*/ 43 h 153"/>
                    <a:gd name="T8" fmla="*/ 140 w 841"/>
                    <a:gd name="T9" fmla="*/ 30 h 153"/>
                    <a:gd name="T10" fmla="*/ 188 w 841"/>
                    <a:gd name="T11" fmla="*/ 19 h 153"/>
                    <a:gd name="T12" fmla="*/ 253 w 841"/>
                    <a:gd name="T13" fmla="*/ 9 h 153"/>
                    <a:gd name="T14" fmla="*/ 314 w 841"/>
                    <a:gd name="T15" fmla="*/ 3 h 153"/>
                    <a:gd name="T16" fmla="*/ 386 w 841"/>
                    <a:gd name="T17" fmla="*/ 0 h 153"/>
                    <a:gd name="T18" fmla="*/ 475 w 841"/>
                    <a:gd name="T19" fmla="*/ 1 h 153"/>
                    <a:gd name="T20" fmla="*/ 567 w 841"/>
                    <a:gd name="T21" fmla="*/ 6 h 153"/>
                    <a:gd name="T22" fmla="*/ 632 w 841"/>
                    <a:gd name="T23" fmla="*/ 14 h 153"/>
                    <a:gd name="T24" fmla="*/ 700 w 841"/>
                    <a:gd name="T25" fmla="*/ 27 h 153"/>
                    <a:gd name="T26" fmla="*/ 765 w 841"/>
                    <a:gd name="T27" fmla="*/ 47 h 153"/>
                    <a:gd name="T28" fmla="*/ 799 w 841"/>
                    <a:gd name="T29" fmla="*/ 66 h 153"/>
                    <a:gd name="T30" fmla="*/ 820 w 841"/>
                    <a:gd name="T31" fmla="*/ 82 h 153"/>
                    <a:gd name="T32" fmla="*/ 840 w 841"/>
                    <a:gd name="T33" fmla="*/ 108 h 153"/>
                    <a:gd name="T34" fmla="*/ 806 w 841"/>
                    <a:gd name="T35" fmla="*/ 122 h 153"/>
                    <a:gd name="T36" fmla="*/ 748 w 841"/>
                    <a:gd name="T37" fmla="*/ 133 h 153"/>
                    <a:gd name="T38" fmla="*/ 676 w 841"/>
                    <a:gd name="T39" fmla="*/ 141 h 153"/>
                    <a:gd name="T40" fmla="*/ 608 w 841"/>
                    <a:gd name="T41" fmla="*/ 148 h 153"/>
                    <a:gd name="T42" fmla="*/ 526 w 841"/>
                    <a:gd name="T43" fmla="*/ 151 h 153"/>
                    <a:gd name="T44" fmla="*/ 437 w 841"/>
                    <a:gd name="T45" fmla="*/ 152 h 153"/>
                    <a:gd name="T46" fmla="*/ 352 w 841"/>
                    <a:gd name="T47" fmla="*/ 152 h 153"/>
                    <a:gd name="T48" fmla="*/ 263 w 841"/>
                    <a:gd name="T49" fmla="*/ 151 h 153"/>
                    <a:gd name="T50" fmla="*/ 164 w 841"/>
                    <a:gd name="T51" fmla="*/ 143 h 153"/>
                    <a:gd name="T52" fmla="*/ 85 w 841"/>
                    <a:gd name="T53" fmla="*/ 135 h 153"/>
                    <a:gd name="T54" fmla="*/ 20 w 841"/>
                    <a:gd name="T55" fmla="*/ 120 h 153"/>
                    <a:gd name="T56" fmla="*/ 0 w 841"/>
                    <a:gd name="T57" fmla="*/ 109 h 153"/>
                    <a:gd name="T58" fmla="*/ 3 w 841"/>
                    <a:gd name="T59" fmla="*/ 98 h 1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41" h="153">
                      <a:moveTo>
                        <a:pt x="3" y="98"/>
                      </a:moveTo>
                      <a:lnTo>
                        <a:pt x="20" y="80"/>
                      </a:lnTo>
                      <a:lnTo>
                        <a:pt x="44" y="65"/>
                      </a:lnTo>
                      <a:lnTo>
                        <a:pt x="89" y="43"/>
                      </a:lnTo>
                      <a:lnTo>
                        <a:pt x="140" y="30"/>
                      </a:lnTo>
                      <a:lnTo>
                        <a:pt x="188" y="19"/>
                      </a:lnTo>
                      <a:lnTo>
                        <a:pt x="253" y="9"/>
                      </a:lnTo>
                      <a:lnTo>
                        <a:pt x="314" y="3"/>
                      </a:lnTo>
                      <a:lnTo>
                        <a:pt x="386" y="0"/>
                      </a:lnTo>
                      <a:lnTo>
                        <a:pt x="475" y="1"/>
                      </a:lnTo>
                      <a:lnTo>
                        <a:pt x="567" y="6"/>
                      </a:lnTo>
                      <a:lnTo>
                        <a:pt x="632" y="14"/>
                      </a:lnTo>
                      <a:lnTo>
                        <a:pt x="700" y="27"/>
                      </a:lnTo>
                      <a:lnTo>
                        <a:pt x="765" y="47"/>
                      </a:lnTo>
                      <a:lnTo>
                        <a:pt x="799" y="66"/>
                      </a:lnTo>
                      <a:lnTo>
                        <a:pt x="820" y="82"/>
                      </a:lnTo>
                      <a:lnTo>
                        <a:pt x="840" y="108"/>
                      </a:lnTo>
                      <a:lnTo>
                        <a:pt x="806" y="122"/>
                      </a:lnTo>
                      <a:lnTo>
                        <a:pt x="748" y="133"/>
                      </a:lnTo>
                      <a:lnTo>
                        <a:pt x="676" y="141"/>
                      </a:lnTo>
                      <a:lnTo>
                        <a:pt x="608" y="148"/>
                      </a:lnTo>
                      <a:lnTo>
                        <a:pt x="526" y="151"/>
                      </a:lnTo>
                      <a:lnTo>
                        <a:pt x="437" y="152"/>
                      </a:lnTo>
                      <a:lnTo>
                        <a:pt x="352" y="152"/>
                      </a:lnTo>
                      <a:lnTo>
                        <a:pt x="263" y="151"/>
                      </a:lnTo>
                      <a:lnTo>
                        <a:pt x="164" y="143"/>
                      </a:lnTo>
                      <a:lnTo>
                        <a:pt x="85" y="135"/>
                      </a:lnTo>
                      <a:lnTo>
                        <a:pt x="20" y="120"/>
                      </a:lnTo>
                      <a:lnTo>
                        <a:pt x="0" y="109"/>
                      </a:lnTo>
                      <a:lnTo>
                        <a:pt x="3" y="98"/>
                      </a:lnTo>
                    </a:path>
                  </a:pathLst>
                </a:custGeom>
                <a:gradFill rotWithShape="0">
                  <a:gsLst>
                    <a:gs pos="0">
                      <a:srgbClr val="0000FF"/>
                    </a:gs>
                    <a:gs pos="100000">
                      <a:srgbClr val="000019"/>
                    </a:gs>
                  </a:gsLst>
                  <a:lin ang="0" scaled="1"/>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grpSp>
          <p:grpSp>
            <p:nvGrpSpPr>
              <p:cNvPr id="1032" name="Group 29">
                <a:extLst>
                  <a:ext uri="{FF2B5EF4-FFF2-40B4-BE49-F238E27FC236}">
                    <a16:creationId xmlns:a16="http://schemas.microsoft.com/office/drawing/2014/main" id="{6EE40885-287A-B741-9D54-153240C17328}"/>
                  </a:ext>
                </a:extLst>
              </p:cNvPr>
              <p:cNvGrpSpPr>
                <a:grpSpLocks/>
              </p:cNvGrpSpPr>
              <p:nvPr/>
            </p:nvGrpSpPr>
            <p:grpSpPr bwMode="auto">
              <a:xfrm>
                <a:off x="4032" y="2410"/>
                <a:ext cx="1497" cy="1494"/>
                <a:chOff x="4032" y="2410"/>
                <a:chExt cx="1497" cy="1494"/>
              </a:xfrm>
            </p:grpSpPr>
            <p:sp>
              <p:nvSpPr>
                <p:cNvPr id="1033" name="Oval 9">
                  <a:extLst>
                    <a:ext uri="{FF2B5EF4-FFF2-40B4-BE49-F238E27FC236}">
                      <a16:creationId xmlns:a16="http://schemas.microsoft.com/office/drawing/2014/main" id="{3BCB3E7D-4D9D-3E42-A487-352084A7ABA5}"/>
                    </a:ext>
                  </a:extLst>
                </p:cNvPr>
                <p:cNvSpPr>
                  <a:spLocks noChangeArrowheads="1"/>
                </p:cNvSpPr>
                <p:nvPr/>
              </p:nvSpPr>
              <p:spPr bwMode="auto">
                <a:xfrm>
                  <a:off x="4032" y="2410"/>
                  <a:ext cx="1497" cy="1494"/>
                </a:xfrm>
                <a:prstGeom prst="ellipse">
                  <a:avLst/>
                </a:prstGeom>
                <a:gradFill rotWithShape="0">
                  <a:gsLst>
                    <a:gs pos="0">
                      <a:srgbClr val="0000FF"/>
                    </a:gs>
                    <a:gs pos="100000">
                      <a:srgbClr val="0000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endParaRPr lang="en-US" altLang="en-US"/>
                </a:p>
              </p:txBody>
            </p:sp>
            <p:grpSp>
              <p:nvGrpSpPr>
                <p:cNvPr id="1034" name="Group 28">
                  <a:extLst>
                    <a:ext uri="{FF2B5EF4-FFF2-40B4-BE49-F238E27FC236}">
                      <a16:creationId xmlns:a16="http://schemas.microsoft.com/office/drawing/2014/main" id="{12946BFA-641B-3941-A197-EFBCC516433C}"/>
                    </a:ext>
                  </a:extLst>
                </p:cNvPr>
                <p:cNvGrpSpPr>
                  <a:grpSpLocks/>
                </p:cNvGrpSpPr>
                <p:nvPr/>
              </p:nvGrpSpPr>
              <p:grpSpPr bwMode="auto">
                <a:xfrm>
                  <a:off x="4032" y="2566"/>
                  <a:ext cx="1392" cy="1109"/>
                  <a:chOff x="4032" y="2566"/>
                  <a:chExt cx="1392" cy="1109"/>
                </a:xfrm>
              </p:grpSpPr>
              <p:sp>
                <p:nvSpPr>
                  <p:cNvPr id="5" name="Freeform 10">
                    <a:extLst>
                      <a:ext uri="{FF2B5EF4-FFF2-40B4-BE49-F238E27FC236}">
                        <a16:creationId xmlns:a16="http://schemas.microsoft.com/office/drawing/2014/main" id="{830659FB-AB40-B840-9EB6-F32DAFC1D96F}"/>
                      </a:ext>
                    </a:extLst>
                  </p:cNvPr>
                  <p:cNvSpPr>
                    <a:spLocks/>
                  </p:cNvSpPr>
                  <p:nvPr/>
                </p:nvSpPr>
                <p:spPr bwMode="auto">
                  <a:xfrm>
                    <a:off x="4229" y="2972"/>
                    <a:ext cx="1" cy="14"/>
                  </a:xfrm>
                  <a:custGeom>
                    <a:avLst/>
                    <a:gdLst>
                      <a:gd name="T0" fmla="*/ 0 w 1"/>
                      <a:gd name="T1" fmla="*/ 0 h 14"/>
                      <a:gd name="T2" fmla="*/ 0 w 1"/>
                      <a:gd name="T3" fmla="*/ 13 h 14"/>
                      <a:gd name="T4" fmla="*/ 0 w 1"/>
                      <a:gd name="T5" fmla="*/ 13 h 14"/>
                      <a:gd name="T6" fmla="*/ 0 w 1"/>
                      <a:gd name="T7" fmla="*/ 5 h 14"/>
                      <a:gd name="T8" fmla="*/ 0 w 1"/>
                      <a:gd name="T9" fmla="*/ 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4">
                        <a:moveTo>
                          <a:pt x="0" y="0"/>
                        </a:moveTo>
                        <a:lnTo>
                          <a:pt x="0" y="13"/>
                        </a:lnTo>
                        <a:lnTo>
                          <a:pt x="0" y="5"/>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5" name="Freeform 11">
                    <a:extLst>
                      <a:ext uri="{FF2B5EF4-FFF2-40B4-BE49-F238E27FC236}">
                        <a16:creationId xmlns:a16="http://schemas.microsoft.com/office/drawing/2014/main" id="{3B0D33DD-FB2F-DA4D-B035-CE980DE57F17}"/>
                      </a:ext>
                    </a:extLst>
                  </p:cNvPr>
                  <p:cNvSpPr>
                    <a:spLocks/>
                  </p:cNvSpPr>
                  <p:nvPr/>
                </p:nvSpPr>
                <p:spPr bwMode="auto">
                  <a:xfrm>
                    <a:off x="4253" y="3003"/>
                    <a:ext cx="8" cy="7"/>
                  </a:xfrm>
                  <a:custGeom>
                    <a:avLst/>
                    <a:gdLst>
                      <a:gd name="T0" fmla="*/ 0 w 8"/>
                      <a:gd name="T1" fmla="*/ 0 h 7"/>
                      <a:gd name="T2" fmla="*/ 7 w 8"/>
                      <a:gd name="T3" fmla="*/ 0 h 7"/>
                      <a:gd name="T4" fmla="*/ 7 w 8"/>
                      <a:gd name="T5" fmla="*/ 6 h 7"/>
                      <a:gd name="T6" fmla="*/ 0 w 8"/>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0" y="0"/>
                        </a:moveTo>
                        <a:lnTo>
                          <a:pt x="7" y="0"/>
                        </a:lnTo>
                        <a:lnTo>
                          <a:pt x="7" y="6"/>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6" name="Freeform 12">
                    <a:extLst>
                      <a:ext uri="{FF2B5EF4-FFF2-40B4-BE49-F238E27FC236}">
                        <a16:creationId xmlns:a16="http://schemas.microsoft.com/office/drawing/2014/main" id="{E4BA8979-0CBC-9245-B030-C9C5F7A52B95}"/>
                      </a:ext>
                    </a:extLst>
                  </p:cNvPr>
                  <p:cNvSpPr>
                    <a:spLocks/>
                  </p:cNvSpPr>
                  <p:nvPr/>
                </p:nvSpPr>
                <p:spPr bwMode="auto">
                  <a:xfrm>
                    <a:off x="4333" y="2962"/>
                    <a:ext cx="51" cy="48"/>
                  </a:xfrm>
                  <a:custGeom>
                    <a:avLst/>
                    <a:gdLst>
                      <a:gd name="T0" fmla="*/ 50 w 51"/>
                      <a:gd name="T1" fmla="*/ 0 h 48"/>
                      <a:gd name="T2" fmla="*/ 31 w 51"/>
                      <a:gd name="T3" fmla="*/ 0 h 48"/>
                      <a:gd name="T4" fmla="*/ 20 w 51"/>
                      <a:gd name="T5" fmla="*/ 13 h 48"/>
                      <a:gd name="T6" fmla="*/ 13 w 51"/>
                      <a:gd name="T7" fmla="*/ 13 h 48"/>
                      <a:gd name="T8" fmla="*/ 7 w 51"/>
                      <a:gd name="T9" fmla="*/ 19 h 48"/>
                      <a:gd name="T10" fmla="*/ 0 w 51"/>
                      <a:gd name="T11" fmla="*/ 19 h 48"/>
                      <a:gd name="T12" fmla="*/ 0 w 51"/>
                      <a:gd name="T13" fmla="*/ 35 h 48"/>
                      <a:gd name="T14" fmla="*/ 12 w 51"/>
                      <a:gd name="T15" fmla="*/ 47 h 48"/>
                      <a:gd name="T16" fmla="*/ 41 w 51"/>
                      <a:gd name="T17" fmla="*/ 47 h 48"/>
                      <a:gd name="T18" fmla="*/ 50 w 51"/>
                      <a:gd name="T19" fmla="*/ 35 h 48"/>
                      <a:gd name="T20" fmla="*/ 50 w 5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1" h="48">
                        <a:moveTo>
                          <a:pt x="50" y="0"/>
                        </a:moveTo>
                        <a:lnTo>
                          <a:pt x="31" y="0"/>
                        </a:lnTo>
                        <a:lnTo>
                          <a:pt x="20" y="13"/>
                        </a:lnTo>
                        <a:lnTo>
                          <a:pt x="13" y="13"/>
                        </a:lnTo>
                        <a:lnTo>
                          <a:pt x="7" y="19"/>
                        </a:lnTo>
                        <a:lnTo>
                          <a:pt x="0" y="19"/>
                        </a:lnTo>
                        <a:lnTo>
                          <a:pt x="0" y="35"/>
                        </a:lnTo>
                        <a:lnTo>
                          <a:pt x="12" y="47"/>
                        </a:lnTo>
                        <a:lnTo>
                          <a:pt x="41" y="47"/>
                        </a:lnTo>
                        <a:lnTo>
                          <a:pt x="50" y="35"/>
                        </a:lnTo>
                        <a:lnTo>
                          <a:pt x="5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7" name="Freeform 13">
                    <a:extLst>
                      <a:ext uri="{FF2B5EF4-FFF2-40B4-BE49-F238E27FC236}">
                        <a16:creationId xmlns:a16="http://schemas.microsoft.com/office/drawing/2014/main" id="{3086BC15-359E-A84D-B801-983E725A20C1}"/>
                      </a:ext>
                    </a:extLst>
                  </p:cNvPr>
                  <p:cNvSpPr>
                    <a:spLocks/>
                  </p:cNvSpPr>
                  <p:nvPr/>
                </p:nvSpPr>
                <p:spPr bwMode="auto">
                  <a:xfrm>
                    <a:off x="4032" y="3000"/>
                    <a:ext cx="451" cy="587"/>
                  </a:xfrm>
                  <a:custGeom>
                    <a:avLst/>
                    <a:gdLst>
                      <a:gd name="T0" fmla="*/ 107 w 451"/>
                      <a:gd name="T1" fmla="*/ 0 h 587"/>
                      <a:gd name="T2" fmla="*/ 99 w 451"/>
                      <a:gd name="T3" fmla="*/ 16 h 587"/>
                      <a:gd name="T4" fmla="*/ 64 w 451"/>
                      <a:gd name="T5" fmla="*/ 47 h 587"/>
                      <a:gd name="T6" fmla="*/ 56 w 451"/>
                      <a:gd name="T7" fmla="*/ 75 h 587"/>
                      <a:gd name="T8" fmla="*/ 30 w 451"/>
                      <a:gd name="T9" fmla="*/ 95 h 587"/>
                      <a:gd name="T10" fmla="*/ 12 w 451"/>
                      <a:gd name="T11" fmla="*/ 135 h 587"/>
                      <a:gd name="T12" fmla="*/ 12 w 451"/>
                      <a:gd name="T13" fmla="*/ 159 h 587"/>
                      <a:gd name="T14" fmla="*/ 0 w 451"/>
                      <a:gd name="T15" fmla="*/ 201 h 587"/>
                      <a:gd name="T16" fmla="*/ 16 w 451"/>
                      <a:gd name="T17" fmla="*/ 219 h 587"/>
                      <a:gd name="T18" fmla="*/ 56 w 451"/>
                      <a:gd name="T19" fmla="*/ 272 h 587"/>
                      <a:gd name="T20" fmla="*/ 68 w 451"/>
                      <a:gd name="T21" fmla="*/ 265 h 587"/>
                      <a:gd name="T22" fmla="*/ 139 w 451"/>
                      <a:gd name="T23" fmla="*/ 265 h 587"/>
                      <a:gd name="T24" fmla="*/ 172 w 451"/>
                      <a:gd name="T25" fmla="*/ 278 h 587"/>
                      <a:gd name="T26" fmla="*/ 169 w 451"/>
                      <a:gd name="T27" fmla="*/ 319 h 587"/>
                      <a:gd name="T28" fmla="*/ 193 w 451"/>
                      <a:gd name="T29" fmla="*/ 374 h 587"/>
                      <a:gd name="T30" fmla="*/ 191 w 451"/>
                      <a:gd name="T31" fmla="*/ 389 h 587"/>
                      <a:gd name="T32" fmla="*/ 201 w 451"/>
                      <a:gd name="T33" fmla="*/ 406 h 587"/>
                      <a:gd name="T34" fmla="*/ 186 w 451"/>
                      <a:gd name="T35" fmla="*/ 445 h 587"/>
                      <a:gd name="T36" fmla="*/ 204 w 451"/>
                      <a:gd name="T37" fmla="*/ 494 h 587"/>
                      <a:gd name="T38" fmla="*/ 214 w 451"/>
                      <a:gd name="T39" fmla="*/ 532 h 587"/>
                      <a:gd name="T40" fmla="*/ 226 w 451"/>
                      <a:gd name="T41" fmla="*/ 556 h 587"/>
                      <a:gd name="T42" fmla="*/ 239 w 451"/>
                      <a:gd name="T43" fmla="*/ 586 h 587"/>
                      <a:gd name="T44" fmla="*/ 263 w 451"/>
                      <a:gd name="T45" fmla="*/ 582 h 587"/>
                      <a:gd name="T46" fmla="*/ 302 w 451"/>
                      <a:gd name="T47" fmla="*/ 560 h 587"/>
                      <a:gd name="T48" fmla="*/ 320 w 451"/>
                      <a:gd name="T49" fmla="*/ 533 h 587"/>
                      <a:gd name="T50" fmla="*/ 319 w 451"/>
                      <a:gd name="T51" fmla="*/ 515 h 587"/>
                      <a:gd name="T52" fmla="*/ 342 w 451"/>
                      <a:gd name="T53" fmla="*/ 500 h 587"/>
                      <a:gd name="T54" fmla="*/ 338 w 451"/>
                      <a:gd name="T55" fmla="*/ 474 h 587"/>
                      <a:gd name="T56" fmla="*/ 373 w 451"/>
                      <a:gd name="T57" fmla="*/ 432 h 587"/>
                      <a:gd name="T58" fmla="*/ 378 w 451"/>
                      <a:gd name="T59" fmla="*/ 398 h 587"/>
                      <a:gd name="T60" fmla="*/ 369 w 451"/>
                      <a:gd name="T61" fmla="*/ 386 h 587"/>
                      <a:gd name="T62" fmla="*/ 373 w 451"/>
                      <a:gd name="T63" fmla="*/ 372 h 587"/>
                      <a:gd name="T64" fmla="*/ 365 w 451"/>
                      <a:gd name="T65" fmla="*/ 360 h 587"/>
                      <a:gd name="T66" fmla="*/ 391 w 451"/>
                      <a:gd name="T67" fmla="*/ 327 h 587"/>
                      <a:gd name="T68" fmla="*/ 391 w 451"/>
                      <a:gd name="T69" fmla="*/ 310 h 587"/>
                      <a:gd name="T70" fmla="*/ 427 w 451"/>
                      <a:gd name="T71" fmla="*/ 282 h 587"/>
                      <a:gd name="T72" fmla="*/ 450 w 451"/>
                      <a:gd name="T73" fmla="*/ 207 h 587"/>
                      <a:gd name="T74" fmla="*/ 417 w 451"/>
                      <a:gd name="T75" fmla="*/ 226 h 587"/>
                      <a:gd name="T76" fmla="*/ 388 w 451"/>
                      <a:gd name="T77" fmla="*/ 218 h 587"/>
                      <a:gd name="T78" fmla="*/ 392 w 451"/>
                      <a:gd name="T79" fmla="*/ 200 h 587"/>
                      <a:gd name="T80" fmla="*/ 363 w 451"/>
                      <a:gd name="T81" fmla="*/ 180 h 587"/>
                      <a:gd name="T82" fmla="*/ 349 w 451"/>
                      <a:gd name="T83" fmla="*/ 132 h 587"/>
                      <a:gd name="T84" fmla="*/ 321 w 451"/>
                      <a:gd name="T85" fmla="*/ 93 h 587"/>
                      <a:gd name="T86" fmla="*/ 321 w 451"/>
                      <a:gd name="T87" fmla="*/ 66 h 587"/>
                      <a:gd name="T88" fmla="*/ 306 w 451"/>
                      <a:gd name="T89" fmla="*/ 65 h 587"/>
                      <a:gd name="T90" fmla="*/ 296 w 451"/>
                      <a:gd name="T91" fmla="*/ 69 h 587"/>
                      <a:gd name="T92" fmla="*/ 254 w 451"/>
                      <a:gd name="T93" fmla="*/ 54 h 587"/>
                      <a:gd name="T94" fmla="*/ 243 w 451"/>
                      <a:gd name="T95" fmla="*/ 65 h 587"/>
                      <a:gd name="T96" fmla="*/ 234 w 451"/>
                      <a:gd name="T97" fmla="*/ 78 h 587"/>
                      <a:gd name="T98" fmla="*/ 211 w 451"/>
                      <a:gd name="T99" fmla="*/ 53 h 587"/>
                      <a:gd name="T100" fmla="*/ 189 w 451"/>
                      <a:gd name="T101" fmla="*/ 47 h 587"/>
                      <a:gd name="T102" fmla="*/ 187 w 451"/>
                      <a:gd name="T103" fmla="*/ 15 h 587"/>
                      <a:gd name="T104" fmla="*/ 155 w 451"/>
                      <a:gd name="T105" fmla="*/ 20 h 587"/>
                      <a:gd name="T106" fmla="*/ 135 w 451"/>
                      <a:gd name="T107" fmla="*/ 13 h 587"/>
                      <a:gd name="T108" fmla="*/ 107 w 451"/>
                      <a:gd name="T109" fmla="*/ 0 h 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51" h="587">
                        <a:moveTo>
                          <a:pt x="107" y="0"/>
                        </a:moveTo>
                        <a:lnTo>
                          <a:pt x="99" y="16"/>
                        </a:lnTo>
                        <a:lnTo>
                          <a:pt x="64" y="47"/>
                        </a:lnTo>
                        <a:lnTo>
                          <a:pt x="56" y="75"/>
                        </a:lnTo>
                        <a:lnTo>
                          <a:pt x="30" y="95"/>
                        </a:lnTo>
                        <a:lnTo>
                          <a:pt x="12" y="135"/>
                        </a:lnTo>
                        <a:lnTo>
                          <a:pt x="12" y="159"/>
                        </a:lnTo>
                        <a:lnTo>
                          <a:pt x="0" y="201"/>
                        </a:lnTo>
                        <a:lnTo>
                          <a:pt x="16" y="219"/>
                        </a:lnTo>
                        <a:lnTo>
                          <a:pt x="56" y="272"/>
                        </a:lnTo>
                        <a:lnTo>
                          <a:pt x="68" y="265"/>
                        </a:lnTo>
                        <a:lnTo>
                          <a:pt x="139" y="265"/>
                        </a:lnTo>
                        <a:lnTo>
                          <a:pt x="172" y="278"/>
                        </a:lnTo>
                        <a:lnTo>
                          <a:pt x="169" y="319"/>
                        </a:lnTo>
                        <a:lnTo>
                          <a:pt x="193" y="374"/>
                        </a:lnTo>
                        <a:lnTo>
                          <a:pt x="191" y="389"/>
                        </a:lnTo>
                        <a:lnTo>
                          <a:pt x="201" y="406"/>
                        </a:lnTo>
                        <a:lnTo>
                          <a:pt x="186" y="445"/>
                        </a:lnTo>
                        <a:lnTo>
                          <a:pt x="204" y="494"/>
                        </a:lnTo>
                        <a:lnTo>
                          <a:pt x="214" y="532"/>
                        </a:lnTo>
                        <a:lnTo>
                          <a:pt x="226" y="556"/>
                        </a:lnTo>
                        <a:lnTo>
                          <a:pt x="239" y="586"/>
                        </a:lnTo>
                        <a:lnTo>
                          <a:pt x="263" y="582"/>
                        </a:lnTo>
                        <a:lnTo>
                          <a:pt x="302" y="560"/>
                        </a:lnTo>
                        <a:lnTo>
                          <a:pt x="320" y="533"/>
                        </a:lnTo>
                        <a:lnTo>
                          <a:pt x="319" y="515"/>
                        </a:lnTo>
                        <a:lnTo>
                          <a:pt x="342" y="500"/>
                        </a:lnTo>
                        <a:lnTo>
                          <a:pt x="338" y="474"/>
                        </a:lnTo>
                        <a:lnTo>
                          <a:pt x="373" y="432"/>
                        </a:lnTo>
                        <a:lnTo>
                          <a:pt x="378" y="398"/>
                        </a:lnTo>
                        <a:lnTo>
                          <a:pt x="369" y="386"/>
                        </a:lnTo>
                        <a:lnTo>
                          <a:pt x="373" y="372"/>
                        </a:lnTo>
                        <a:lnTo>
                          <a:pt x="365" y="360"/>
                        </a:lnTo>
                        <a:lnTo>
                          <a:pt x="391" y="327"/>
                        </a:lnTo>
                        <a:lnTo>
                          <a:pt x="391" y="310"/>
                        </a:lnTo>
                        <a:lnTo>
                          <a:pt x="427" y="282"/>
                        </a:lnTo>
                        <a:lnTo>
                          <a:pt x="450" y="207"/>
                        </a:lnTo>
                        <a:lnTo>
                          <a:pt x="417" y="226"/>
                        </a:lnTo>
                        <a:lnTo>
                          <a:pt x="388" y="218"/>
                        </a:lnTo>
                        <a:lnTo>
                          <a:pt x="392" y="200"/>
                        </a:lnTo>
                        <a:lnTo>
                          <a:pt x="363" y="180"/>
                        </a:lnTo>
                        <a:lnTo>
                          <a:pt x="349" y="132"/>
                        </a:lnTo>
                        <a:lnTo>
                          <a:pt x="321" y="93"/>
                        </a:lnTo>
                        <a:lnTo>
                          <a:pt x="321" y="66"/>
                        </a:lnTo>
                        <a:lnTo>
                          <a:pt x="306" y="65"/>
                        </a:lnTo>
                        <a:lnTo>
                          <a:pt x="296" y="69"/>
                        </a:lnTo>
                        <a:lnTo>
                          <a:pt x="254" y="54"/>
                        </a:lnTo>
                        <a:lnTo>
                          <a:pt x="243" y="65"/>
                        </a:lnTo>
                        <a:lnTo>
                          <a:pt x="234" y="78"/>
                        </a:lnTo>
                        <a:lnTo>
                          <a:pt x="211" y="53"/>
                        </a:lnTo>
                        <a:lnTo>
                          <a:pt x="189" y="47"/>
                        </a:lnTo>
                        <a:lnTo>
                          <a:pt x="187" y="15"/>
                        </a:lnTo>
                        <a:lnTo>
                          <a:pt x="155" y="20"/>
                        </a:lnTo>
                        <a:lnTo>
                          <a:pt x="135" y="13"/>
                        </a:lnTo>
                        <a:lnTo>
                          <a:pt x="107"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8" name="Freeform 14">
                    <a:extLst>
                      <a:ext uri="{FF2B5EF4-FFF2-40B4-BE49-F238E27FC236}">
                        <a16:creationId xmlns:a16="http://schemas.microsoft.com/office/drawing/2014/main" id="{E6EFA4C1-B672-D947-9158-0913ADD3B9B6}"/>
                      </a:ext>
                    </a:extLst>
                  </p:cNvPr>
                  <p:cNvSpPr>
                    <a:spLocks/>
                  </p:cNvSpPr>
                  <p:nvPr/>
                </p:nvSpPr>
                <p:spPr bwMode="auto">
                  <a:xfrm>
                    <a:off x="5073" y="3147"/>
                    <a:ext cx="17" cy="28"/>
                  </a:xfrm>
                  <a:custGeom>
                    <a:avLst/>
                    <a:gdLst>
                      <a:gd name="T0" fmla="*/ 7 w 17"/>
                      <a:gd name="T1" fmla="*/ 0 h 28"/>
                      <a:gd name="T2" fmla="*/ 9 w 17"/>
                      <a:gd name="T3" fmla="*/ 8 h 28"/>
                      <a:gd name="T4" fmla="*/ 7 w 17"/>
                      <a:gd name="T5" fmla="*/ 14 h 28"/>
                      <a:gd name="T6" fmla="*/ 7 w 17"/>
                      <a:gd name="T7" fmla="*/ 19 h 28"/>
                      <a:gd name="T8" fmla="*/ 16 w 17"/>
                      <a:gd name="T9" fmla="*/ 23 h 28"/>
                      <a:gd name="T10" fmla="*/ 16 w 17"/>
                      <a:gd name="T11" fmla="*/ 27 h 28"/>
                      <a:gd name="T12" fmla="*/ 9 w 17"/>
                      <a:gd name="T13" fmla="*/ 23 h 28"/>
                      <a:gd name="T14" fmla="*/ 3 w 17"/>
                      <a:gd name="T15" fmla="*/ 27 h 28"/>
                      <a:gd name="T16" fmla="*/ 0 w 17"/>
                      <a:gd name="T17" fmla="*/ 23 h 28"/>
                      <a:gd name="T18" fmla="*/ 3 w 17"/>
                      <a:gd name="T19" fmla="*/ 19 h 28"/>
                      <a:gd name="T20" fmla="*/ 0 w 17"/>
                      <a:gd name="T21" fmla="*/ 14 h 28"/>
                      <a:gd name="T22" fmla="*/ 3 w 17"/>
                      <a:gd name="T23" fmla="*/ 4 h 28"/>
                      <a:gd name="T24" fmla="*/ 7 w 17"/>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28">
                        <a:moveTo>
                          <a:pt x="7" y="0"/>
                        </a:moveTo>
                        <a:lnTo>
                          <a:pt x="9" y="8"/>
                        </a:lnTo>
                        <a:lnTo>
                          <a:pt x="7" y="14"/>
                        </a:lnTo>
                        <a:lnTo>
                          <a:pt x="7" y="19"/>
                        </a:lnTo>
                        <a:lnTo>
                          <a:pt x="16" y="23"/>
                        </a:lnTo>
                        <a:lnTo>
                          <a:pt x="16" y="27"/>
                        </a:lnTo>
                        <a:lnTo>
                          <a:pt x="9" y="23"/>
                        </a:lnTo>
                        <a:lnTo>
                          <a:pt x="3" y="27"/>
                        </a:lnTo>
                        <a:lnTo>
                          <a:pt x="0" y="23"/>
                        </a:lnTo>
                        <a:lnTo>
                          <a:pt x="3" y="19"/>
                        </a:lnTo>
                        <a:lnTo>
                          <a:pt x="0" y="14"/>
                        </a:lnTo>
                        <a:lnTo>
                          <a:pt x="3" y="4"/>
                        </a:lnTo>
                        <a:lnTo>
                          <a:pt x="7"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9" name="Freeform 15">
                    <a:extLst>
                      <a:ext uri="{FF2B5EF4-FFF2-40B4-BE49-F238E27FC236}">
                        <a16:creationId xmlns:a16="http://schemas.microsoft.com/office/drawing/2014/main" id="{0D57CD0A-7DEF-5B43-9F5F-350F28CB02FF}"/>
                      </a:ext>
                    </a:extLst>
                  </p:cNvPr>
                  <p:cNvSpPr>
                    <a:spLocks/>
                  </p:cNvSpPr>
                  <p:nvPr/>
                </p:nvSpPr>
                <p:spPr bwMode="auto">
                  <a:xfrm>
                    <a:off x="4988" y="3269"/>
                    <a:ext cx="68" cy="97"/>
                  </a:xfrm>
                  <a:custGeom>
                    <a:avLst/>
                    <a:gdLst>
                      <a:gd name="T0" fmla="*/ 0 w 68"/>
                      <a:gd name="T1" fmla="*/ 48 h 97"/>
                      <a:gd name="T2" fmla="*/ 24 w 68"/>
                      <a:gd name="T3" fmla="*/ 48 h 97"/>
                      <a:gd name="T4" fmla="*/ 52 w 68"/>
                      <a:gd name="T5" fmla="*/ 0 h 97"/>
                      <a:gd name="T6" fmla="*/ 67 w 68"/>
                      <a:gd name="T7" fmla="*/ 28 h 97"/>
                      <a:gd name="T8" fmla="*/ 55 w 68"/>
                      <a:gd name="T9" fmla="*/ 96 h 97"/>
                      <a:gd name="T10" fmla="*/ 5 w 68"/>
                      <a:gd name="T11" fmla="*/ 80 h 97"/>
                      <a:gd name="T12" fmla="*/ 0 w 68"/>
                      <a:gd name="T13" fmla="*/ 48 h 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97">
                        <a:moveTo>
                          <a:pt x="0" y="48"/>
                        </a:moveTo>
                        <a:lnTo>
                          <a:pt x="24" y="48"/>
                        </a:lnTo>
                        <a:lnTo>
                          <a:pt x="52" y="0"/>
                        </a:lnTo>
                        <a:lnTo>
                          <a:pt x="67" y="28"/>
                        </a:lnTo>
                        <a:lnTo>
                          <a:pt x="55" y="96"/>
                        </a:lnTo>
                        <a:lnTo>
                          <a:pt x="5" y="80"/>
                        </a:lnTo>
                        <a:lnTo>
                          <a:pt x="0" y="4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0" name="Freeform 16">
                    <a:extLst>
                      <a:ext uri="{FF2B5EF4-FFF2-40B4-BE49-F238E27FC236}">
                        <a16:creationId xmlns:a16="http://schemas.microsoft.com/office/drawing/2014/main" id="{4EF7518E-1DFC-434F-8862-4B651814E886}"/>
                      </a:ext>
                    </a:extLst>
                  </p:cNvPr>
                  <p:cNvSpPr>
                    <a:spLocks/>
                  </p:cNvSpPr>
                  <p:nvPr/>
                </p:nvSpPr>
                <p:spPr bwMode="auto">
                  <a:xfrm>
                    <a:off x="5123" y="3306"/>
                    <a:ext cx="117" cy="94"/>
                  </a:xfrm>
                  <a:custGeom>
                    <a:avLst/>
                    <a:gdLst>
                      <a:gd name="T0" fmla="*/ 7 w 117"/>
                      <a:gd name="T1" fmla="*/ 22 h 94"/>
                      <a:gd name="T2" fmla="*/ 0 w 117"/>
                      <a:gd name="T3" fmla="*/ 0 h 94"/>
                      <a:gd name="T4" fmla="*/ 39 w 117"/>
                      <a:gd name="T5" fmla="*/ 9 h 94"/>
                      <a:gd name="T6" fmla="*/ 95 w 117"/>
                      <a:gd name="T7" fmla="*/ 32 h 94"/>
                      <a:gd name="T8" fmla="*/ 95 w 117"/>
                      <a:gd name="T9" fmla="*/ 49 h 94"/>
                      <a:gd name="T10" fmla="*/ 116 w 117"/>
                      <a:gd name="T11" fmla="*/ 93 h 94"/>
                      <a:gd name="T12" fmla="*/ 73 w 117"/>
                      <a:gd name="T13" fmla="*/ 51 h 94"/>
                      <a:gd name="T14" fmla="*/ 44 w 117"/>
                      <a:gd name="T15" fmla="*/ 54 h 94"/>
                      <a:gd name="T16" fmla="*/ 7 w 117"/>
                      <a:gd name="T17" fmla="*/ 22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94">
                        <a:moveTo>
                          <a:pt x="7" y="22"/>
                        </a:moveTo>
                        <a:lnTo>
                          <a:pt x="0" y="0"/>
                        </a:lnTo>
                        <a:lnTo>
                          <a:pt x="39" y="9"/>
                        </a:lnTo>
                        <a:lnTo>
                          <a:pt x="95" y="32"/>
                        </a:lnTo>
                        <a:lnTo>
                          <a:pt x="95" y="49"/>
                        </a:lnTo>
                        <a:lnTo>
                          <a:pt x="116" y="93"/>
                        </a:lnTo>
                        <a:lnTo>
                          <a:pt x="73" y="51"/>
                        </a:lnTo>
                        <a:lnTo>
                          <a:pt x="44" y="54"/>
                        </a:lnTo>
                        <a:lnTo>
                          <a:pt x="7" y="22"/>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1" name="Freeform 17">
                    <a:extLst>
                      <a:ext uri="{FF2B5EF4-FFF2-40B4-BE49-F238E27FC236}">
                        <a16:creationId xmlns:a16="http://schemas.microsoft.com/office/drawing/2014/main" id="{AC6E95D4-F3CC-774C-B2EC-E84F48E292EF}"/>
                      </a:ext>
                    </a:extLst>
                  </p:cNvPr>
                  <p:cNvSpPr>
                    <a:spLocks/>
                  </p:cNvSpPr>
                  <p:nvPr/>
                </p:nvSpPr>
                <p:spPr bwMode="auto">
                  <a:xfrm>
                    <a:off x="5345" y="3497"/>
                    <a:ext cx="79" cy="101"/>
                  </a:xfrm>
                  <a:custGeom>
                    <a:avLst/>
                    <a:gdLst>
                      <a:gd name="T0" fmla="*/ 48 w 79"/>
                      <a:gd name="T1" fmla="*/ 0 h 101"/>
                      <a:gd name="T2" fmla="*/ 78 w 79"/>
                      <a:gd name="T3" fmla="*/ 30 h 101"/>
                      <a:gd name="T4" fmla="*/ 16 w 79"/>
                      <a:gd name="T5" fmla="*/ 100 h 101"/>
                      <a:gd name="T6" fmla="*/ 0 w 79"/>
                      <a:gd name="T7" fmla="*/ 84 h 101"/>
                      <a:gd name="T8" fmla="*/ 45 w 79"/>
                      <a:gd name="T9" fmla="*/ 39 h 101"/>
                      <a:gd name="T10" fmla="*/ 48 w 79"/>
                      <a:gd name="T11" fmla="*/ 0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 h="101">
                        <a:moveTo>
                          <a:pt x="48" y="0"/>
                        </a:moveTo>
                        <a:lnTo>
                          <a:pt x="78" y="30"/>
                        </a:lnTo>
                        <a:lnTo>
                          <a:pt x="16" y="100"/>
                        </a:lnTo>
                        <a:lnTo>
                          <a:pt x="0" y="84"/>
                        </a:lnTo>
                        <a:lnTo>
                          <a:pt x="45" y="39"/>
                        </a:lnTo>
                        <a:lnTo>
                          <a:pt x="48"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2" name="Freeform 18">
                    <a:extLst>
                      <a:ext uri="{FF2B5EF4-FFF2-40B4-BE49-F238E27FC236}">
                        <a16:creationId xmlns:a16="http://schemas.microsoft.com/office/drawing/2014/main" id="{B7F354B7-3B94-0C46-9612-1453FAA7412F}"/>
                      </a:ext>
                    </a:extLst>
                  </p:cNvPr>
                  <p:cNvSpPr>
                    <a:spLocks/>
                  </p:cNvSpPr>
                  <p:nvPr/>
                </p:nvSpPr>
                <p:spPr bwMode="auto">
                  <a:xfrm>
                    <a:off x="4172" y="2811"/>
                    <a:ext cx="39" cy="66"/>
                  </a:xfrm>
                  <a:custGeom>
                    <a:avLst/>
                    <a:gdLst>
                      <a:gd name="T0" fmla="*/ 38 w 39"/>
                      <a:gd name="T1" fmla="*/ 51 h 66"/>
                      <a:gd name="T2" fmla="*/ 28 w 39"/>
                      <a:gd name="T3" fmla="*/ 43 h 66"/>
                      <a:gd name="T4" fmla="*/ 28 w 39"/>
                      <a:gd name="T5" fmla="*/ 14 h 66"/>
                      <a:gd name="T6" fmla="*/ 33 w 39"/>
                      <a:gd name="T7" fmla="*/ 8 h 66"/>
                      <a:gd name="T8" fmla="*/ 24 w 39"/>
                      <a:gd name="T9" fmla="*/ 8 h 66"/>
                      <a:gd name="T10" fmla="*/ 29 w 39"/>
                      <a:gd name="T11" fmla="*/ 0 h 66"/>
                      <a:gd name="T12" fmla="*/ 22 w 39"/>
                      <a:gd name="T13" fmla="*/ 0 h 66"/>
                      <a:gd name="T14" fmla="*/ 14 w 39"/>
                      <a:gd name="T15" fmla="*/ 9 h 66"/>
                      <a:gd name="T16" fmla="*/ 14 w 39"/>
                      <a:gd name="T17" fmla="*/ 27 h 66"/>
                      <a:gd name="T18" fmla="*/ 18 w 39"/>
                      <a:gd name="T19" fmla="*/ 31 h 66"/>
                      <a:gd name="T20" fmla="*/ 18 w 39"/>
                      <a:gd name="T21" fmla="*/ 39 h 66"/>
                      <a:gd name="T22" fmla="*/ 16 w 39"/>
                      <a:gd name="T23" fmla="*/ 39 h 66"/>
                      <a:gd name="T24" fmla="*/ 9 w 39"/>
                      <a:gd name="T25" fmla="*/ 46 h 66"/>
                      <a:gd name="T26" fmla="*/ 9 w 39"/>
                      <a:gd name="T27" fmla="*/ 53 h 66"/>
                      <a:gd name="T28" fmla="*/ 0 w 39"/>
                      <a:gd name="T29" fmla="*/ 65 h 66"/>
                      <a:gd name="T30" fmla="*/ 29 w 39"/>
                      <a:gd name="T31" fmla="*/ 65 h 66"/>
                      <a:gd name="T32" fmla="*/ 38 w 39"/>
                      <a:gd name="T33" fmla="*/ 51 h 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 h="66">
                        <a:moveTo>
                          <a:pt x="38" y="51"/>
                        </a:moveTo>
                        <a:lnTo>
                          <a:pt x="28" y="43"/>
                        </a:lnTo>
                        <a:lnTo>
                          <a:pt x="28" y="14"/>
                        </a:lnTo>
                        <a:lnTo>
                          <a:pt x="33" y="8"/>
                        </a:lnTo>
                        <a:lnTo>
                          <a:pt x="24" y="8"/>
                        </a:lnTo>
                        <a:lnTo>
                          <a:pt x="29" y="0"/>
                        </a:lnTo>
                        <a:lnTo>
                          <a:pt x="22" y="0"/>
                        </a:lnTo>
                        <a:lnTo>
                          <a:pt x="14" y="9"/>
                        </a:lnTo>
                        <a:lnTo>
                          <a:pt x="14" y="27"/>
                        </a:lnTo>
                        <a:lnTo>
                          <a:pt x="18" y="31"/>
                        </a:lnTo>
                        <a:lnTo>
                          <a:pt x="18" y="39"/>
                        </a:lnTo>
                        <a:lnTo>
                          <a:pt x="16" y="39"/>
                        </a:lnTo>
                        <a:lnTo>
                          <a:pt x="9" y="46"/>
                        </a:lnTo>
                        <a:lnTo>
                          <a:pt x="9" y="53"/>
                        </a:lnTo>
                        <a:lnTo>
                          <a:pt x="0" y="65"/>
                        </a:lnTo>
                        <a:lnTo>
                          <a:pt x="29" y="65"/>
                        </a:lnTo>
                        <a:lnTo>
                          <a:pt x="38" y="51"/>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3" name="Freeform 19">
                    <a:extLst>
                      <a:ext uri="{FF2B5EF4-FFF2-40B4-BE49-F238E27FC236}">
                        <a16:creationId xmlns:a16="http://schemas.microsoft.com/office/drawing/2014/main" id="{E2241438-1682-C64A-A015-292022101570}"/>
                      </a:ext>
                    </a:extLst>
                  </p:cNvPr>
                  <p:cNvSpPr>
                    <a:spLocks/>
                  </p:cNvSpPr>
                  <p:nvPr/>
                </p:nvSpPr>
                <p:spPr bwMode="auto">
                  <a:xfrm>
                    <a:off x="4159" y="2833"/>
                    <a:ext cx="21" cy="24"/>
                  </a:xfrm>
                  <a:custGeom>
                    <a:avLst/>
                    <a:gdLst>
                      <a:gd name="T0" fmla="*/ 17 w 21"/>
                      <a:gd name="T1" fmla="*/ 8 h 24"/>
                      <a:gd name="T2" fmla="*/ 20 w 21"/>
                      <a:gd name="T3" fmla="*/ 8 h 24"/>
                      <a:gd name="T4" fmla="*/ 20 w 21"/>
                      <a:gd name="T5" fmla="*/ 0 h 24"/>
                      <a:gd name="T6" fmla="*/ 13 w 21"/>
                      <a:gd name="T7" fmla="*/ 0 h 24"/>
                      <a:gd name="T8" fmla="*/ 0 w 21"/>
                      <a:gd name="T9" fmla="*/ 15 h 24"/>
                      <a:gd name="T10" fmla="*/ 0 w 21"/>
                      <a:gd name="T11" fmla="*/ 23 h 24"/>
                      <a:gd name="T12" fmla="*/ 12 w 21"/>
                      <a:gd name="T13" fmla="*/ 23 h 24"/>
                      <a:gd name="T14" fmla="*/ 17 w 21"/>
                      <a:gd name="T15" fmla="*/ 17 h 24"/>
                      <a:gd name="T16" fmla="*/ 17 w 21"/>
                      <a:gd name="T17" fmla="*/ 8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4">
                        <a:moveTo>
                          <a:pt x="17" y="8"/>
                        </a:moveTo>
                        <a:lnTo>
                          <a:pt x="20" y="8"/>
                        </a:lnTo>
                        <a:lnTo>
                          <a:pt x="20" y="0"/>
                        </a:lnTo>
                        <a:lnTo>
                          <a:pt x="13" y="0"/>
                        </a:lnTo>
                        <a:lnTo>
                          <a:pt x="0" y="15"/>
                        </a:lnTo>
                        <a:lnTo>
                          <a:pt x="0" y="23"/>
                        </a:lnTo>
                        <a:lnTo>
                          <a:pt x="12" y="23"/>
                        </a:lnTo>
                        <a:lnTo>
                          <a:pt x="17" y="17"/>
                        </a:lnTo>
                        <a:lnTo>
                          <a:pt x="17" y="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4" name="Freeform 20">
                    <a:extLst>
                      <a:ext uri="{FF2B5EF4-FFF2-40B4-BE49-F238E27FC236}">
                        <a16:creationId xmlns:a16="http://schemas.microsoft.com/office/drawing/2014/main" id="{D39271B7-A209-6840-9C2F-01AD7EDAC8AC}"/>
                      </a:ext>
                    </a:extLst>
                  </p:cNvPr>
                  <p:cNvSpPr>
                    <a:spLocks/>
                  </p:cNvSpPr>
                  <p:nvPr/>
                </p:nvSpPr>
                <p:spPr bwMode="auto">
                  <a:xfrm>
                    <a:off x="4128" y="2794"/>
                    <a:ext cx="256" cy="216"/>
                  </a:xfrm>
                  <a:custGeom>
                    <a:avLst/>
                    <a:gdLst>
                      <a:gd name="T0" fmla="*/ 168 w 256"/>
                      <a:gd name="T1" fmla="*/ 15 h 216"/>
                      <a:gd name="T2" fmla="*/ 201 w 256"/>
                      <a:gd name="T3" fmla="*/ 20 h 216"/>
                      <a:gd name="T4" fmla="*/ 181 w 256"/>
                      <a:gd name="T5" fmla="*/ 28 h 216"/>
                      <a:gd name="T6" fmla="*/ 172 w 256"/>
                      <a:gd name="T7" fmla="*/ 41 h 216"/>
                      <a:gd name="T8" fmla="*/ 160 w 256"/>
                      <a:gd name="T9" fmla="*/ 70 h 216"/>
                      <a:gd name="T10" fmla="*/ 140 w 256"/>
                      <a:gd name="T11" fmla="*/ 72 h 216"/>
                      <a:gd name="T12" fmla="*/ 123 w 256"/>
                      <a:gd name="T13" fmla="*/ 69 h 216"/>
                      <a:gd name="T14" fmla="*/ 131 w 256"/>
                      <a:gd name="T15" fmla="*/ 55 h 216"/>
                      <a:gd name="T16" fmla="*/ 124 w 256"/>
                      <a:gd name="T17" fmla="*/ 37 h 216"/>
                      <a:gd name="T18" fmla="*/ 114 w 256"/>
                      <a:gd name="T19" fmla="*/ 69 h 216"/>
                      <a:gd name="T20" fmla="*/ 87 w 256"/>
                      <a:gd name="T21" fmla="*/ 84 h 216"/>
                      <a:gd name="T22" fmla="*/ 73 w 256"/>
                      <a:gd name="T23" fmla="*/ 94 h 216"/>
                      <a:gd name="T24" fmla="*/ 53 w 256"/>
                      <a:gd name="T25" fmla="*/ 108 h 216"/>
                      <a:gd name="T26" fmla="*/ 43 w 256"/>
                      <a:gd name="T27" fmla="*/ 143 h 216"/>
                      <a:gd name="T28" fmla="*/ 8 w 256"/>
                      <a:gd name="T29" fmla="*/ 130 h 216"/>
                      <a:gd name="T30" fmla="*/ 0 w 256"/>
                      <a:gd name="T31" fmla="*/ 156 h 216"/>
                      <a:gd name="T32" fmla="*/ 15 w 256"/>
                      <a:gd name="T33" fmla="*/ 194 h 216"/>
                      <a:gd name="T34" fmla="*/ 71 w 256"/>
                      <a:gd name="T35" fmla="*/ 153 h 216"/>
                      <a:gd name="T36" fmla="*/ 105 w 256"/>
                      <a:gd name="T37" fmla="*/ 145 h 216"/>
                      <a:gd name="T38" fmla="*/ 111 w 256"/>
                      <a:gd name="T39" fmla="*/ 161 h 216"/>
                      <a:gd name="T40" fmla="*/ 139 w 256"/>
                      <a:gd name="T41" fmla="*/ 201 h 216"/>
                      <a:gd name="T42" fmla="*/ 142 w 256"/>
                      <a:gd name="T43" fmla="*/ 189 h 216"/>
                      <a:gd name="T44" fmla="*/ 150 w 256"/>
                      <a:gd name="T45" fmla="*/ 189 h 216"/>
                      <a:gd name="T46" fmla="*/ 123 w 256"/>
                      <a:gd name="T47" fmla="*/ 152 h 216"/>
                      <a:gd name="T48" fmla="*/ 131 w 256"/>
                      <a:gd name="T49" fmla="*/ 139 h 216"/>
                      <a:gd name="T50" fmla="*/ 160 w 256"/>
                      <a:gd name="T51" fmla="*/ 178 h 216"/>
                      <a:gd name="T52" fmla="*/ 172 w 256"/>
                      <a:gd name="T53" fmla="*/ 202 h 216"/>
                      <a:gd name="T54" fmla="*/ 178 w 256"/>
                      <a:gd name="T55" fmla="*/ 215 h 216"/>
                      <a:gd name="T56" fmla="*/ 183 w 256"/>
                      <a:gd name="T57" fmla="*/ 191 h 216"/>
                      <a:gd name="T58" fmla="*/ 202 w 256"/>
                      <a:gd name="T59" fmla="*/ 182 h 216"/>
                      <a:gd name="T60" fmla="*/ 214 w 256"/>
                      <a:gd name="T61" fmla="*/ 177 h 216"/>
                      <a:gd name="T62" fmla="*/ 210 w 256"/>
                      <a:gd name="T63" fmla="*/ 158 h 216"/>
                      <a:gd name="T64" fmla="*/ 219 w 256"/>
                      <a:gd name="T65" fmla="*/ 126 h 216"/>
                      <a:gd name="T66" fmla="*/ 232 w 256"/>
                      <a:gd name="T67" fmla="*/ 130 h 216"/>
                      <a:gd name="T68" fmla="*/ 236 w 256"/>
                      <a:gd name="T69" fmla="*/ 145 h 216"/>
                      <a:gd name="T70" fmla="*/ 247 w 256"/>
                      <a:gd name="T71" fmla="*/ 137 h 216"/>
                      <a:gd name="T72" fmla="*/ 244 w 256"/>
                      <a:gd name="T73" fmla="*/ 134 h 216"/>
                      <a:gd name="T74" fmla="*/ 252 w 256"/>
                      <a:gd name="T75" fmla="*/ 114 h 216"/>
                      <a:gd name="T76" fmla="*/ 255 w 256"/>
                      <a:gd name="T77" fmla="*/ 137 h 216"/>
                      <a:gd name="T78" fmla="*/ 168 w 256"/>
                      <a:gd name="T79" fmla="*/ 0 h 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6" h="216">
                        <a:moveTo>
                          <a:pt x="168" y="0"/>
                        </a:moveTo>
                        <a:lnTo>
                          <a:pt x="168" y="15"/>
                        </a:lnTo>
                        <a:lnTo>
                          <a:pt x="173" y="20"/>
                        </a:lnTo>
                        <a:lnTo>
                          <a:pt x="201" y="20"/>
                        </a:lnTo>
                        <a:lnTo>
                          <a:pt x="201" y="28"/>
                        </a:lnTo>
                        <a:lnTo>
                          <a:pt x="181" y="28"/>
                        </a:lnTo>
                        <a:lnTo>
                          <a:pt x="181" y="52"/>
                        </a:lnTo>
                        <a:lnTo>
                          <a:pt x="172" y="41"/>
                        </a:lnTo>
                        <a:lnTo>
                          <a:pt x="172" y="56"/>
                        </a:lnTo>
                        <a:lnTo>
                          <a:pt x="160" y="70"/>
                        </a:lnTo>
                        <a:lnTo>
                          <a:pt x="152" y="62"/>
                        </a:lnTo>
                        <a:lnTo>
                          <a:pt x="140" y="72"/>
                        </a:lnTo>
                        <a:lnTo>
                          <a:pt x="138" y="69"/>
                        </a:lnTo>
                        <a:lnTo>
                          <a:pt x="123" y="69"/>
                        </a:lnTo>
                        <a:lnTo>
                          <a:pt x="131" y="59"/>
                        </a:lnTo>
                        <a:lnTo>
                          <a:pt x="131" y="55"/>
                        </a:lnTo>
                        <a:lnTo>
                          <a:pt x="124" y="48"/>
                        </a:lnTo>
                        <a:lnTo>
                          <a:pt x="124" y="37"/>
                        </a:lnTo>
                        <a:lnTo>
                          <a:pt x="114" y="48"/>
                        </a:lnTo>
                        <a:lnTo>
                          <a:pt x="114" y="69"/>
                        </a:lnTo>
                        <a:lnTo>
                          <a:pt x="102" y="69"/>
                        </a:lnTo>
                        <a:lnTo>
                          <a:pt x="87" y="84"/>
                        </a:lnTo>
                        <a:lnTo>
                          <a:pt x="81" y="84"/>
                        </a:lnTo>
                        <a:lnTo>
                          <a:pt x="73" y="94"/>
                        </a:lnTo>
                        <a:lnTo>
                          <a:pt x="43" y="94"/>
                        </a:lnTo>
                        <a:lnTo>
                          <a:pt x="53" y="108"/>
                        </a:lnTo>
                        <a:lnTo>
                          <a:pt x="53" y="130"/>
                        </a:lnTo>
                        <a:lnTo>
                          <a:pt x="43" y="143"/>
                        </a:lnTo>
                        <a:lnTo>
                          <a:pt x="31" y="130"/>
                        </a:lnTo>
                        <a:lnTo>
                          <a:pt x="8" y="130"/>
                        </a:lnTo>
                        <a:lnTo>
                          <a:pt x="8" y="146"/>
                        </a:lnTo>
                        <a:lnTo>
                          <a:pt x="0" y="156"/>
                        </a:lnTo>
                        <a:lnTo>
                          <a:pt x="0" y="177"/>
                        </a:lnTo>
                        <a:lnTo>
                          <a:pt x="15" y="194"/>
                        </a:lnTo>
                        <a:lnTo>
                          <a:pt x="37" y="194"/>
                        </a:lnTo>
                        <a:lnTo>
                          <a:pt x="71" y="153"/>
                        </a:lnTo>
                        <a:lnTo>
                          <a:pt x="101" y="153"/>
                        </a:lnTo>
                        <a:lnTo>
                          <a:pt x="105" y="145"/>
                        </a:lnTo>
                        <a:lnTo>
                          <a:pt x="112" y="153"/>
                        </a:lnTo>
                        <a:lnTo>
                          <a:pt x="111" y="161"/>
                        </a:lnTo>
                        <a:lnTo>
                          <a:pt x="139" y="189"/>
                        </a:lnTo>
                        <a:lnTo>
                          <a:pt x="139" y="201"/>
                        </a:lnTo>
                        <a:lnTo>
                          <a:pt x="145" y="196"/>
                        </a:lnTo>
                        <a:lnTo>
                          <a:pt x="142" y="189"/>
                        </a:lnTo>
                        <a:lnTo>
                          <a:pt x="145" y="185"/>
                        </a:lnTo>
                        <a:lnTo>
                          <a:pt x="150" y="189"/>
                        </a:lnTo>
                        <a:lnTo>
                          <a:pt x="152" y="188"/>
                        </a:lnTo>
                        <a:lnTo>
                          <a:pt x="123" y="152"/>
                        </a:lnTo>
                        <a:lnTo>
                          <a:pt x="123" y="139"/>
                        </a:lnTo>
                        <a:lnTo>
                          <a:pt x="131" y="139"/>
                        </a:lnTo>
                        <a:lnTo>
                          <a:pt x="131" y="146"/>
                        </a:lnTo>
                        <a:lnTo>
                          <a:pt x="160" y="178"/>
                        </a:lnTo>
                        <a:lnTo>
                          <a:pt x="160" y="188"/>
                        </a:lnTo>
                        <a:lnTo>
                          <a:pt x="172" y="202"/>
                        </a:lnTo>
                        <a:lnTo>
                          <a:pt x="169" y="205"/>
                        </a:lnTo>
                        <a:lnTo>
                          <a:pt x="178" y="215"/>
                        </a:lnTo>
                        <a:lnTo>
                          <a:pt x="191" y="200"/>
                        </a:lnTo>
                        <a:lnTo>
                          <a:pt x="183" y="191"/>
                        </a:lnTo>
                        <a:lnTo>
                          <a:pt x="191" y="182"/>
                        </a:lnTo>
                        <a:lnTo>
                          <a:pt x="202" y="182"/>
                        </a:lnTo>
                        <a:lnTo>
                          <a:pt x="207" y="177"/>
                        </a:lnTo>
                        <a:lnTo>
                          <a:pt x="214" y="177"/>
                        </a:lnTo>
                        <a:lnTo>
                          <a:pt x="205" y="164"/>
                        </a:lnTo>
                        <a:lnTo>
                          <a:pt x="210" y="158"/>
                        </a:lnTo>
                        <a:lnTo>
                          <a:pt x="210" y="137"/>
                        </a:lnTo>
                        <a:lnTo>
                          <a:pt x="219" y="126"/>
                        </a:lnTo>
                        <a:lnTo>
                          <a:pt x="223" y="130"/>
                        </a:lnTo>
                        <a:lnTo>
                          <a:pt x="232" y="130"/>
                        </a:lnTo>
                        <a:lnTo>
                          <a:pt x="228" y="136"/>
                        </a:lnTo>
                        <a:lnTo>
                          <a:pt x="236" y="145"/>
                        </a:lnTo>
                        <a:lnTo>
                          <a:pt x="241" y="137"/>
                        </a:lnTo>
                        <a:lnTo>
                          <a:pt x="247" y="137"/>
                        </a:lnTo>
                        <a:lnTo>
                          <a:pt x="247" y="134"/>
                        </a:lnTo>
                        <a:lnTo>
                          <a:pt x="244" y="134"/>
                        </a:lnTo>
                        <a:lnTo>
                          <a:pt x="239" y="130"/>
                        </a:lnTo>
                        <a:lnTo>
                          <a:pt x="252" y="114"/>
                        </a:lnTo>
                        <a:lnTo>
                          <a:pt x="252" y="137"/>
                        </a:lnTo>
                        <a:lnTo>
                          <a:pt x="255" y="137"/>
                        </a:lnTo>
                        <a:lnTo>
                          <a:pt x="255" y="0"/>
                        </a:lnTo>
                        <a:lnTo>
                          <a:pt x="168"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5" name="Freeform 21">
                    <a:extLst>
                      <a:ext uri="{FF2B5EF4-FFF2-40B4-BE49-F238E27FC236}">
                        <a16:creationId xmlns:a16="http://schemas.microsoft.com/office/drawing/2014/main" id="{8CDFA2F7-87B4-4441-8BAC-EE9AB023CA09}"/>
                      </a:ext>
                    </a:extLst>
                  </p:cNvPr>
                  <p:cNvSpPr>
                    <a:spLocks/>
                  </p:cNvSpPr>
                  <p:nvPr/>
                </p:nvSpPr>
                <p:spPr bwMode="auto">
                  <a:xfrm>
                    <a:off x="4237" y="2566"/>
                    <a:ext cx="1089" cy="769"/>
                  </a:xfrm>
                  <a:custGeom>
                    <a:avLst/>
                    <a:gdLst>
                      <a:gd name="T0" fmla="*/ 32 w 1089"/>
                      <a:gd name="T1" fmla="*/ 202 h 769"/>
                      <a:gd name="T2" fmla="*/ 99 w 1089"/>
                      <a:gd name="T3" fmla="*/ 134 h 769"/>
                      <a:gd name="T4" fmla="*/ 142 w 1089"/>
                      <a:gd name="T5" fmla="*/ 181 h 769"/>
                      <a:gd name="T6" fmla="*/ 118 w 1089"/>
                      <a:gd name="T7" fmla="*/ 179 h 769"/>
                      <a:gd name="T8" fmla="*/ 216 w 1089"/>
                      <a:gd name="T9" fmla="*/ 172 h 769"/>
                      <a:gd name="T10" fmla="*/ 240 w 1089"/>
                      <a:gd name="T11" fmla="*/ 110 h 769"/>
                      <a:gd name="T12" fmla="*/ 241 w 1089"/>
                      <a:gd name="T13" fmla="*/ 124 h 769"/>
                      <a:gd name="T14" fmla="*/ 223 w 1089"/>
                      <a:gd name="T15" fmla="*/ 172 h 769"/>
                      <a:gd name="T16" fmla="*/ 301 w 1089"/>
                      <a:gd name="T17" fmla="*/ 133 h 769"/>
                      <a:gd name="T18" fmla="*/ 460 w 1089"/>
                      <a:gd name="T19" fmla="*/ 23 h 769"/>
                      <a:gd name="T20" fmla="*/ 574 w 1089"/>
                      <a:gd name="T21" fmla="*/ 29 h 769"/>
                      <a:gd name="T22" fmla="*/ 701 w 1089"/>
                      <a:gd name="T23" fmla="*/ 15 h 769"/>
                      <a:gd name="T24" fmla="*/ 840 w 1089"/>
                      <a:gd name="T25" fmla="*/ 71 h 769"/>
                      <a:gd name="T26" fmla="*/ 1001 w 1089"/>
                      <a:gd name="T27" fmla="*/ 91 h 769"/>
                      <a:gd name="T28" fmla="*/ 1080 w 1089"/>
                      <a:gd name="T29" fmla="*/ 156 h 769"/>
                      <a:gd name="T30" fmla="*/ 1019 w 1089"/>
                      <a:gd name="T31" fmla="*/ 206 h 769"/>
                      <a:gd name="T32" fmla="*/ 985 w 1089"/>
                      <a:gd name="T33" fmla="*/ 270 h 769"/>
                      <a:gd name="T34" fmla="*/ 945 w 1089"/>
                      <a:gd name="T35" fmla="*/ 273 h 769"/>
                      <a:gd name="T36" fmla="*/ 958 w 1089"/>
                      <a:gd name="T37" fmla="*/ 184 h 769"/>
                      <a:gd name="T38" fmla="*/ 906 w 1089"/>
                      <a:gd name="T39" fmla="*/ 232 h 769"/>
                      <a:gd name="T40" fmla="*/ 868 w 1089"/>
                      <a:gd name="T41" fmla="*/ 273 h 769"/>
                      <a:gd name="T42" fmla="*/ 881 w 1089"/>
                      <a:gd name="T43" fmla="*/ 318 h 769"/>
                      <a:gd name="T44" fmla="*/ 837 w 1089"/>
                      <a:gd name="T45" fmla="*/ 385 h 769"/>
                      <a:gd name="T46" fmla="*/ 844 w 1089"/>
                      <a:gd name="T47" fmla="*/ 439 h 769"/>
                      <a:gd name="T48" fmla="*/ 839 w 1089"/>
                      <a:gd name="T49" fmla="*/ 413 h 769"/>
                      <a:gd name="T50" fmla="*/ 797 w 1089"/>
                      <a:gd name="T51" fmla="*/ 416 h 769"/>
                      <a:gd name="T52" fmla="*/ 828 w 1089"/>
                      <a:gd name="T53" fmla="*/ 496 h 769"/>
                      <a:gd name="T54" fmla="*/ 751 w 1089"/>
                      <a:gd name="T55" fmla="*/ 589 h 769"/>
                      <a:gd name="T56" fmla="*/ 730 w 1089"/>
                      <a:gd name="T57" fmla="*/ 615 h 769"/>
                      <a:gd name="T58" fmla="*/ 703 w 1089"/>
                      <a:gd name="T59" fmla="*/ 706 h 769"/>
                      <a:gd name="T60" fmla="*/ 665 w 1089"/>
                      <a:gd name="T61" fmla="*/ 708 h 769"/>
                      <a:gd name="T62" fmla="*/ 711 w 1089"/>
                      <a:gd name="T63" fmla="*/ 768 h 769"/>
                      <a:gd name="T64" fmla="*/ 634 w 1089"/>
                      <a:gd name="T65" fmla="*/ 626 h 769"/>
                      <a:gd name="T66" fmla="*/ 545 w 1089"/>
                      <a:gd name="T67" fmla="*/ 596 h 769"/>
                      <a:gd name="T68" fmla="*/ 503 w 1089"/>
                      <a:gd name="T69" fmla="*/ 689 h 769"/>
                      <a:gd name="T70" fmla="*/ 471 w 1089"/>
                      <a:gd name="T71" fmla="*/ 738 h 769"/>
                      <a:gd name="T72" fmla="*/ 416 w 1089"/>
                      <a:gd name="T73" fmla="*/ 592 h 769"/>
                      <a:gd name="T74" fmla="*/ 373 w 1089"/>
                      <a:gd name="T75" fmla="*/ 607 h 769"/>
                      <a:gd name="T76" fmla="*/ 336 w 1089"/>
                      <a:gd name="T77" fmla="*/ 545 h 769"/>
                      <a:gd name="T78" fmla="*/ 223 w 1089"/>
                      <a:gd name="T79" fmla="*/ 510 h 769"/>
                      <a:gd name="T80" fmla="*/ 263 w 1089"/>
                      <a:gd name="T81" fmla="*/ 577 h 769"/>
                      <a:gd name="T82" fmla="*/ 234 w 1089"/>
                      <a:gd name="T83" fmla="*/ 620 h 769"/>
                      <a:gd name="T84" fmla="*/ 190 w 1089"/>
                      <a:gd name="T85" fmla="*/ 605 h 769"/>
                      <a:gd name="T86" fmla="*/ 119 w 1089"/>
                      <a:gd name="T87" fmla="*/ 495 h 769"/>
                      <a:gd name="T88" fmla="*/ 149 w 1089"/>
                      <a:gd name="T89" fmla="*/ 432 h 769"/>
                      <a:gd name="T90" fmla="*/ 166 w 1089"/>
                      <a:gd name="T91" fmla="*/ 385 h 769"/>
                      <a:gd name="T92" fmla="*/ 149 w 1089"/>
                      <a:gd name="T93" fmla="*/ 226 h 769"/>
                      <a:gd name="T94" fmla="*/ 86 w 1089"/>
                      <a:gd name="T95" fmla="*/ 193 h 769"/>
                      <a:gd name="T96" fmla="*/ 55 w 1089"/>
                      <a:gd name="T97" fmla="*/ 210 h 769"/>
                      <a:gd name="T98" fmla="*/ 0 w 1089"/>
                      <a:gd name="T99" fmla="*/ 226 h 7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9" h="769">
                        <a:moveTo>
                          <a:pt x="0" y="226"/>
                        </a:moveTo>
                        <a:lnTo>
                          <a:pt x="32" y="202"/>
                        </a:lnTo>
                        <a:lnTo>
                          <a:pt x="62" y="156"/>
                        </a:lnTo>
                        <a:lnTo>
                          <a:pt x="99" y="134"/>
                        </a:lnTo>
                        <a:lnTo>
                          <a:pt x="137" y="160"/>
                        </a:lnTo>
                        <a:lnTo>
                          <a:pt x="142" y="181"/>
                        </a:lnTo>
                        <a:lnTo>
                          <a:pt x="133" y="181"/>
                        </a:lnTo>
                        <a:lnTo>
                          <a:pt x="118" y="179"/>
                        </a:lnTo>
                        <a:lnTo>
                          <a:pt x="137" y="202"/>
                        </a:lnTo>
                        <a:lnTo>
                          <a:pt x="216" y="172"/>
                        </a:lnTo>
                        <a:lnTo>
                          <a:pt x="206" y="149"/>
                        </a:lnTo>
                        <a:lnTo>
                          <a:pt x="240" y="110"/>
                        </a:lnTo>
                        <a:lnTo>
                          <a:pt x="262" y="111"/>
                        </a:lnTo>
                        <a:lnTo>
                          <a:pt x="241" y="124"/>
                        </a:lnTo>
                        <a:lnTo>
                          <a:pt x="223" y="153"/>
                        </a:lnTo>
                        <a:lnTo>
                          <a:pt x="223" y="172"/>
                        </a:lnTo>
                        <a:lnTo>
                          <a:pt x="255" y="193"/>
                        </a:lnTo>
                        <a:lnTo>
                          <a:pt x="301" y="133"/>
                        </a:lnTo>
                        <a:lnTo>
                          <a:pt x="461" y="63"/>
                        </a:lnTo>
                        <a:lnTo>
                          <a:pt x="460" y="23"/>
                        </a:lnTo>
                        <a:lnTo>
                          <a:pt x="533" y="8"/>
                        </a:lnTo>
                        <a:lnTo>
                          <a:pt x="574" y="29"/>
                        </a:lnTo>
                        <a:lnTo>
                          <a:pt x="671" y="0"/>
                        </a:lnTo>
                        <a:lnTo>
                          <a:pt x="701" y="15"/>
                        </a:lnTo>
                        <a:lnTo>
                          <a:pt x="766" y="85"/>
                        </a:lnTo>
                        <a:lnTo>
                          <a:pt x="840" y="71"/>
                        </a:lnTo>
                        <a:lnTo>
                          <a:pt x="886" y="96"/>
                        </a:lnTo>
                        <a:lnTo>
                          <a:pt x="1001" y="91"/>
                        </a:lnTo>
                        <a:lnTo>
                          <a:pt x="1088" y="118"/>
                        </a:lnTo>
                        <a:lnTo>
                          <a:pt x="1080" y="156"/>
                        </a:lnTo>
                        <a:lnTo>
                          <a:pt x="1006" y="181"/>
                        </a:lnTo>
                        <a:lnTo>
                          <a:pt x="1019" y="206"/>
                        </a:lnTo>
                        <a:lnTo>
                          <a:pt x="987" y="220"/>
                        </a:lnTo>
                        <a:lnTo>
                          <a:pt x="985" y="270"/>
                        </a:lnTo>
                        <a:lnTo>
                          <a:pt x="957" y="304"/>
                        </a:lnTo>
                        <a:lnTo>
                          <a:pt x="945" y="273"/>
                        </a:lnTo>
                        <a:lnTo>
                          <a:pt x="961" y="244"/>
                        </a:lnTo>
                        <a:lnTo>
                          <a:pt x="958" y="184"/>
                        </a:lnTo>
                        <a:lnTo>
                          <a:pt x="929" y="215"/>
                        </a:lnTo>
                        <a:lnTo>
                          <a:pt x="906" y="232"/>
                        </a:lnTo>
                        <a:lnTo>
                          <a:pt x="884" y="205"/>
                        </a:lnTo>
                        <a:lnTo>
                          <a:pt x="868" y="273"/>
                        </a:lnTo>
                        <a:lnTo>
                          <a:pt x="885" y="273"/>
                        </a:lnTo>
                        <a:lnTo>
                          <a:pt x="881" y="318"/>
                        </a:lnTo>
                        <a:lnTo>
                          <a:pt x="861" y="366"/>
                        </a:lnTo>
                        <a:lnTo>
                          <a:pt x="837" y="385"/>
                        </a:lnTo>
                        <a:lnTo>
                          <a:pt x="857" y="417"/>
                        </a:lnTo>
                        <a:lnTo>
                          <a:pt x="844" y="439"/>
                        </a:lnTo>
                        <a:lnTo>
                          <a:pt x="839" y="420"/>
                        </a:lnTo>
                        <a:lnTo>
                          <a:pt x="839" y="413"/>
                        </a:lnTo>
                        <a:lnTo>
                          <a:pt x="823" y="402"/>
                        </a:lnTo>
                        <a:lnTo>
                          <a:pt x="797" y="416"/>
                        </a:lnTo>
                        <a:lnTo>
                          <a:pt x="820" y="469"/>
                        </a:lnTo>
                        <a:lnTo>
                          <a:pt x="828" y="496"/>
                        </a:lnTo>
                        <a:lnTo>
                          <a:pt x="801" y="569"/>
                        </a:lnTo>
                        <a:lnTo>
                          <a:pt x="751" y="589"/>
                        </a:lnTo>
                        <a:lnTo>
                          <a:pt x="710" y="585"/>
                        </a:lnTo>
                        <a:lnTo>
                          <a:pt x="730" y="615"/>
                        </a:lnTo>
                        <a:lnTo>
                          <a:pt x="732" y="657"/>
                        </a:lnTo>
                        <a:lnTo>
                          <a:pt x="703" y="706"/>
                        </a:lnTo>
                        <a:lnTo>
                          <a:pt x="670" y="679"/>
                        </a:lnTo>
                        <a:lnTo>
                          <a:pt x="665" y="708"/>
                        </a:lnTo>
                        <a:lnTo>
                          <a:pt x="690" y="732"/>
                        </a:lnTo>
                        <a:lnTo>
                          <a:pt x="711" y="768"/>
                        </a:lnTo>
                        <a:lnTo>
                          <a:pt x="676" y="747"/>
                        </a:lnTo>
                        <a:lnTo>
                          <a:pt x="634" y="626"/>
                        </a:lnTo>
                        <a:lnTo>
                          <a:pt x="583" y="593"/>
                        </a:lnTo>
                        <a:lnTo>
                          <a:pt x="545" y="596"/>
                        </a:lnTo>
                        <a:lnTo>
                          <a:pt x="497" y="665"/>
                        </a:lnTo>
                        <a:lnTo>
                          <a:pt x="503" y="689"/>
                        </a:lnTo>
                        <a:lnTo>
                          <a:pt x="487" y="738"/>
                        </a:lnTo>
                        <a:lnTo>
                          <a:pt x="471" y="738"/>
                        </a:lnTo>
                        <a:lnTo>
                          <a:pt x="416" y="636"/>
                        </a:lnTo>
                        <a:lnTo>
                          <a:pt x="416" y="592"/>
                        </a:lnTo>
                        <a:lnTo>
                          <a:pt x="404" y="608"/>
                        </a:lnTo>
                        <a:lnTo>
                          <a:pt x="373" y="607"/>
                        </a:lnTo>
                        <a:lnTo>
                          <a:pt x="385" y="580"/>
                        </a:lnTo>
                        <a:lnTo>
                          <a:pt x="336" y="545"/>
                        </a:lnTo>
                        <a:lnTo>
                          <a:pt x="275" y="545"/>
                        </a:lnTo>
                        <a:lnTo>
                          <a:pt x="223" y="510"/>
                        </a:lnTo>
                        <a:lnTo>
                          <a:pt x="220" y="545"/>
                        </a:lnTo>
                        <a:lnTo>
                          <a:pt x="263" y="577"/>
                        </a:lnTo>
                        <a:lnTo>
                          <a:pt x="278" y="576"/>
                        </a:lnTo>
                        <a:lnTo>
                          <a:pt x="234" y="620"/>
                        </a:lnTo>
                        <a:lnTo>
                          <a:pt x="190" y="630"/>
                        </a:lnTo>
                        <a:lnTo>
                          <a:pt x="190" y="605"/>
                        </a:lnTo>
                        <a:lnTo>
                          <a:pt x="127" y="518"/>
                        </a:lnTo>
                        <a:lnTo>
                          <a:pt x="119" y="495"/>
                        </a:lnTo>
                        <a:lnTo>
                          <a:pt x="153" y="467"/>
                        </a:lnTo>
                        <a:lnTo>
                          <a:pt x="149" y="432"/>
                        </a:lnTo>
                        <a:lnTo>
                          <a:pt x="149" y="393"/>
                        </a:lnTo>
                        <a:lnTo>
                          <a:pt x="166" y="385"/>
                        </a:lnTo>
                        <a:lnTo>
                          <a:pt x="149" y="366"/>
                        </a:lnTo>
                        <a:lnTo>
                          <a:pt x="149" y="226"/>
                        </a:lnTo>
                        <a:lnTo>
                          <a:pt x="61" y="226"/>
                        </a:lnTo>
                        <a:lnTo>
                          <a:pt x="86" y="193"/>
                        </a:lnTo>
                        <a:lnTo>
                          <a:pt x="84" y="181"/>
                        </a:lnTo>
                        <a:lnTo>
                          <a:pt x="55" y="210"/>
                        </a:lnTo>
                        <a:lnTo>
                          <a:pt x="45" y="226"/>
                        </a:lnTo>
                        <a:lnTo>
                          <a:pt x="0" y="226"/>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6" name="Freeform 22">
                    <a:extLst>
                      <a:ext uri="{FF2B5EF4-FFF2-40B4-BE49-F238E27FC236}">
                        <a16:creationId xmlns:a16="http://schemas.microsoft.com/office/drawing/2014/main" id="{08B6C8F9-C759-4442-BABA-060CE527AEE4}"/>
                      </a:ext>
                    </a:extLst>
                  </p:cNvPr>
                  <p:cNvSpPr>
                    <a:spLocks/>
                  </p:cNvSpPr>
                  <p:nvPr/>
                </p:nvSpPr>
                <p:spPr bwMode="auto">
                  <a:xfrm>
                    <a:off x="5096" y="2880"/>
                    <a:ext cx="94" cy="157"/>
                  </a:xfrm>
                  <a:custGeom>
                    <a:avLst/>
                    <a:gdLst>
                      <a:gd name="T0" fmla="*/ 63 w 94"/>
                      <a:gd name="T1" fmla="*/ 0 h 157"/>
                      <a:gd name="T2" fmla="*/ 63 w 94"/>
                      <a:gd name="T3" fmla="*/ 20 h 157"/>
                      <a:gd name="T4" fmla="*/ 55 w 94"/>
                      <a:gd name="T5" fmla="*/ 33 h 157"/>
                      <a:gd name="T6" fmla="*/ 57 w 94"/>
                      <a:gd name="T7" fmla="*/ 54 h 157"/>
                      <a:gd name="T8" fmla="*/ 47 w 94"/>
                      <a:gd name="T9" fmla="*/ 82 h 157"/>
                      <a:gd name="T10" fmla="*/ 31 w 94"/>
                      <a:gd name="T11" fmla="*/ 108 h 157"/>
                      <a:gd name="T12" fmla="*/ 7 w 94"/>
                      <a:gd name="T13" fmla="*/ 125 h 157"/>
                      <a:gd name="T14" fmla="*/ 0 w 94"/>
                      <a:gd name="T15" fmla="*/ 154 h 157"/>
                      <a:gd name="T16" fmla="*/ 10 w 94"/>
                      <a:gd name="T17" fmla="*/ 156 h 157"/>
                      <a:gd name="T18" fmla="*/ 10 w 94"/>
                      <a:gd name="T19" fmla="*/ 129 h 157"/>
                      <a:gd name="T20" fmla="*/ 44 w 94"/>
                      <a:gd name="T21" fmla="*/ 127 h 157"/>
                      <a:gd name="T22" fmla="*/ 69 w 94"/>
                      <a:gd name="T23" fmla="*/ 109 h 157"/>
                      <a:gd name="T24" fmla="*/ 69 w 94"/>
                      <a:gd name="T25" fmla="*/ 72 h 157"/>
                      <a:gd name="T26" fmla="*/ 77 w 94"/>
                      <a:gd name="T27" fmla="*/ 58 h 157"/>
                      <a:gd name="T28" fmla="*/ 64 w 94"/>
                      <a:gd name="T29" fmla="*/ 34 h 157"/>
                      <a:gd name="T30" fmla="*/ 82 w 94"/>
                      <a:gd name="T31" fmla="*/ 27 h 157"/>
                      <a:gd name="T32" fmla="*/ 93 w 94"/>
                      <a:gd name="T33" fmla="*/ 8 h 157"/>
                      <a:gd name="T34" fmla="*/ 69 w 94"/>
                      <a:gd name="T35" fmla="*/ 11 h 157"/>
                      <a:gd name="T36" fmla="*/ 63 w 94"/>
                      <a:gd name="T37" fmla="*/ 0 h 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4" h="157">
                        <a:moveTo>
                          <a:pt x="63" y="0"/>
                        </a:moveTo>
                        <a:lnTo>
                          <a:pt x="63" y="20"/>
                        </a:lnTo>
                        <a:lnTo>
                          <a:pt x="55" y="33"/>
                        </a:lnTo>
                        <a:lnTo>
                          <a:pt x="57" y="54"/>
                        </a:lnTo>
                        <a:lnTo>
                          <a:pt x="47" y="82"/>
                        </a:lnTo>
                        <a:lnTo>
                          <a:pt x="31" y="108"/>
                        </a:lnTo>
                        <a:lnTo>
                          <a:pt x="7" y="125"/>
                        </a:lnTo>
                        <a:lnTo>
                          <a:pt x="0" y="154"/>
                        </a:lnTo>
                        <a:lnTo>
                          <a:pt x="10" y="156"/>
                        </a:lnTo>
                        <a:lnTo>
                          <a:pt x="10" y="129"/>
                        </a:lnTo>
                        <a:lnTo>
                          <a:pt x="44" y="127"/>
                        </a:lnTo>
                        <a:lnTo>
                          <a:pt x="69" y="109"/>
                        </a:lnTo>
                        <a:lnTo>
                          <a:pt x="69" y="72"/>
                        </a:lnTo>
                        <a:lnTo>
                          <a:pt x="77" y="58"/>
                        </a:lnTo>
                        <a:lnTo>
                          <a:pt x="64" y="34"/>
                        </a:lnTo>
                        <a:lnTo>
                          <a:pt x="82" y="27"/>
                        </a:lnTo>
                        <a:lnTo>
                          <a:pt x="93" y="8"/>
                        </a:lnTo>
                        <a:lnTo>
                          <a:pt x="69" y="11"/>
                        </a:lnTo>
                        <a:lnTo>
                          <a:pt x="63"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7" name="Freeform 23">
                    <a:extLst>
                      <a:ext uri="{FF2B5EF4-FFF2-40B4-BE49-F238E27FC236}">
                        <a16:creationId xmlns:a16="http://schemas.microsoft.com/office/drawing/2014/main" id="{6D6F0361-85C2-4D48-932C-00A2784FCDB1}"/>
                      </a:ext>
                    </a:extLst>
                  </p:cNvPr>
                  <p:cNvSpPr>
                    <a:spLocks/>
                  </p:cNvSpPr>
                  <p:nvPr/>
                </p:nvSpPr>
                <p:spPr bwMode="auto">
                  <a:xfrm>
                    <a:off x="4741" y="3299"/>
                    <a:ext cx="19" cy="36"/>
                  </a:xfrm>
                  <a:custGeom>
                    <a:avLst/>
                    <a:gdLst>
                      <a:gd name="T0" fmla="*/ 9 w 19"/>
                      <a:gd name="T1" fmla="*/ 0 h 36"/>
                      <a:gd name="T2" fmla="*/ 0 w 19"/>
                      <a:gd name="T3" fmla="*/ 16 h 36"/>
                      <a:gd name="T4" fmla="*/ 6 w 19"/>
                      <a:gd name="T5" fmla="*/ 35 h 36"/>
                      <a:gd name="T6" fmla="*/ 18 w 19"/>
                      <a:gd name="T7" fmla="*/ 21 h 36"/>
                      <a:gd name="T8" fmla="*/ 9 w 19"/>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6">
                        <a:moveTo>
                          <a:pt x="9" y="0"/>
                        </a:moveTo>
                        <a:lnTo>
                          <a:pt x="0" y="16"/>
                        </a:lnTo>
                        <a:lnTo>
                          <a:pt x="6" y="35"/>
                        </a:lnTo>
                        <a:lnTo>
                          <a:pt x="18" y="21"/>
                        </a:lnTo>
                        <a:lnTo>
                          <a:pt x="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8" name="Freeform 24">
                    <a:extLst>
                      <a:ext uri="{FF2B5EF4-FFF2-40B4-BE49-F238E27FC236}">
                        <a16:creationId xmlns:a16="http://schemas.microsoft.com/office/drawing/2014/main" id="{8238D4F4-BD54-A24D-9B82-8E9C5F0D1339}"/>
                      </a:ext>
                    </a:extLst>
                  </p:cNvPr>
                  <p:cNvSpPr>
                    <a:spLocks/>
                  </p:cNvSpPr>
                  <p:nvPr/>
                </p:nvSpPr>
                <p:spPr bwMode="auto">
                  <a:xfrm>
                    <a:off x="4884" y="3337"/>
                    <a:ext cx="220" cy="94"/>
                  </a:xfrm>
                  <a:custGeom>
                    <a:avLst/>
                    <a:gdLst>
                      <a:gd name="T0" fmla="*/ 0 w 220"/>
                      <a:gd name="T1" fmla="*/ 0 h 94"/>
                      <a:gd name="T2" fmla="*/ 33 w 220"/>
                      <a:gd name="T3" fmla="*/ 7 h 94"/>
                      <a:gd name="T4" fmla="*/ 82 w 220"/>
                      <a:gd name="T5" fmla="*/ 41 h 94"/>
                      <a:gd name="T6" fmla="*/ 75 w 220"/>
                      <a:gd name="T7" fmla="*/ 60 h 94"/>
                      <a:gd name="T8" fmla="*/ 115 w 220"/>
                      <a:gd name="T9" fmla="*/ 77 h 94"/>
                      <a:gd name="T10" fmla="*/ 219 w 220"/>
                      <a:gd name="T11" fmla="*/ 77 h 94"/>
                      <a:gd name="T12" fmla="*/ 106 w 220"/>
                      <a:gd name="T13" fmla="*/ 93 h 94"/>
                      <a:gd name="T14" fmla="*/ 75 w 220"/>
                      <a:gd name="T15" fmla="*/ 60 h 94"/>
                      <a:gd name="T16" fmla="*/ 46 w 220"/>
                      <a:gd name="T17" fmla="*/ 54 h 94"/>
                      <a:gd name="T18" fmla="*/ 0 w 220"/>
                      <a:gd name="T19" fmla="*/ 0 h 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0" h="94">
                        <a:moveTo>
                          <a:pt x="0" y="0"/>
                        </a:moveTo>
                        <a:lnTo>
                          <a:pt x="33" y="7"/>
                        </a:lnTo>
                        <a:lnTo>
                          <a:pt x="82" y="41"/>
                        </a:lnTo>
                        <a:lnTo>
                          <a:pt x="75" y="60"/>
                        </a:lnTo>
                        <a:lnTo>
                          <a:pt x="115" y="77"/>
                        </a:lnTo>
                        <a:lnTo>
                          <a:pt x="219" y="77"/>
                        </a:lnTo>
                        <a:lnTo>
                          <a:pt x="106" y="93"/>
                        </a:lnTo>
                        <a:lnTo>
                          <a:pt x="75" y="60"/>
                        </a:lnTo>
                        <a:lnTo>
                          <a:pt x="46" y="54"/>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9" name="Freeform 25">
                    <a:extLst>
                      <a:ext uri="{FF2B5EF4-FFF2-40B4-BE49-F238E27FC236}">
                        <a16:creationId xmlns:a16="http://schemas.microsoft.com/office/drawing/2014/main" id="{498BF351-60A6-EB49-AE59-5249143E709F}"/>
                      </a:ext>
                    </a:extLst>
                  </p:cNvPr>
                  <p:cNvSpPr>
                    <a:spLocks/>
                  </p:cNvSpPr>
                  <p:nvPr/>
                </p:nvSpPr>
                <p:spPr bwMode="auto">
                  <a:xfrm>
                    <a:off x="5059" y="3415"/>
                    <a:ext cx="236" cy="221"/>
                  </a:xfrm>
                  <a:custGeom>
                    <a:avLst/>
                    <a:gdLst>
                      <a:gd name="T0" fmla="*/ 190 w 236"/>
                      <a:gd name="T1" fmla="*/ 216 h 221"/>
                      <a:gd name="T2" fmla="*/ 179 w 236"/>
                      <a:gd name="T3" fmla="*/ 212 h 221"/>
                      <a:gd name="T4" fmla="*/ 154 w 236"/>
                      <a:gd name="T5" fmla="*/ 187 h 221"/>
                      <a:gd name="T6" fmla="*/ 130 w 236"/>
                      <a:gd name="T7" fmla="*/ 182 h 221"/>
                      <a:gd name="T8" fmla="*/ 124 w 236"/>
                      <a:gd name="T9" fmla="*/ 167 h 221"/>
                      <a:gd name="T10" fmla="*/ 110 w 236"/>
                      <a:gd name="T11" fmla="*/ 155 h 221"/>
                      <a:gd name="T12" fmla="*/ 87 w 236"/>
                      <a:gd name="T13" fmla="*/ 155 h 221"/>
                      <a:gd name="T14" fmla="*/ 62 w 236"/>
                      <a:gd name="T15" fmla="*/ 165 h 221"/>
                      <a:gd name="T16" fmla="*/ 40 w 236"/>
                      <a:gd name="T17" fmla="*/ 169 h 221"/>
                      <a:gd name="T18" fmla="*/ 15 w 236"/>
                      <a:gd name="T19" fmla="*/ 169 h 221"/>
                      <a:gd name="T20" fmla="*/ 14 w 236"/>
                      <a:gd name="T21" fmla="*/ 152 h 221"/>
                      <a:gd name="T22" fmla="*/ 5 w 236"/>
                      <a:gd name="T23" fmla="*/ 127 h 221"/>
                      <a:gd name="T24" fmla="*/ 3 w 236"/>
                      <a:gd name="T25" fmla="*/ 114 h 221"/>
                      <a:gd name="T26" fmla="*/ 3 w 236"/>
                      <a:gd name="T27" fmla="*/ 79 h 221"/>
                      <a:gd name="T28" fmla="*/ 44 w 236"/>
                      <a:gd name="T29" fmla="*/ 60 h 221"/>
                      <a:gd name="T30" fmla="*/ 48 w 236"/>
                      <a:gd name="T31" fmla="*/ 41 h 221"/>
                      <a:gd name="T32" fmla="*/ 57 w 236"/>
                      <a:gd name="T33" fmla="*/ 43 h 221"/>
                      <a:gd name="T34" fmla="*/ 77 w 236"/>
                      <a:gd name="T35" fmla="*/ 22 h 221"/>
                      <a:gd name="T36" fmla="*/ 98 w 236"/>
                      <a:gd name="T37" fmla="*/ 25 h 221"/>
                      <a:gd name="T38" fmla="*/ 113 w 236"/>
                      <a:gd name="T39" fmla="*/ 10 h 221"/>
                      <a:gd name="T40" fmla="*/ 125 w 236"/>
                      <a:gd name="T41" fmla="*/ 8 h 221"/>
                      <a:gd name="T42" fmla="*/ 145 w 236"/>
                      <a:gd name="T43" fmla="*/ 34 h 221"/>
                      <a:gd name="T44" fmla="*/ 163 w 236"/>
                      <a:gd name="T45" fmla="*/ 43 h 221"/>
                      <a:gd name="T46" fmla="*/ 165 w 236"/>
                      <a:gd name="T47" fmla="*/ 16 h 221"/>
                      <a:gd name="T48" fmla="*/ 172 w 236"/>
                      <a:gd name="T49" fmla="*/ 0 h 221"/>
                      <a:gd name="T50" fmla="*/ 185 w 236"/>
                      <a:gd name="T51" fmla="*/ 22 h 221"/>
                      <a:gd name="T52" fmla="*/ 196 w 236"/>
                      <a:gd name="T53" fmla="*/ 60 h 221"/>
                      <a:gd name="T54" fmla="*/ 219 w 236"/>
                      <a:gd name="T55" fmla="*/ 83 h 221"/>
                      <a:gd name="T56" fmla="*/ 232 w 236"/>
                      <a:gd name="T57" fmla="*/ 101 h 221"/>
                      <a:gd name="T58" fmla="*/ 235 w 236"/>
                      <a:gd name="T59" fmla="*/ 133 h 221"/>
                      <a:gd name="T60" fmla="*/ 221 w 236"/>
                      <a:gd name="T61" fmla="*/ 169 h 221"/>
                      <a:gd name="T62" fmla="*/ 217 w 236"/>
                      <a:gd name="T63" fmla="*/ 202 h 221"/>
                      <a:gd name="T64" fmla="*/ 196 w 236"/>
                      <a:gd name="T65" fmla="*/ 215 h 2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36" h="221">
                        <a:moveTo>
                          <a:pt x="196" y="215"/>
                        </a:moveTo>
                        <a:lnTo>
                          <a:pt x="190" y="216"/>
                        </a:lnTo>
                        <a:lnTo>
                          <a:pt x="185" y="220"/>
                        </a:lnTo>
                        <a:lnTo>
                          <a:pt x="179" y="212"/>
                        </a:lnTo>
                        <a:lnTo>
                          <a:pt x="158" y="202"/>
                        </a:lnTo>
                        <a:lnTo>
                          <a:pt x="154" y="187"/>
                        </a:lnTo>
                        <a:lnTo>
                          <a:pt x="147" y="182"/>
                        </a:lnTo>
                        <a:lnTo>
                          <a:pt x="130" y="182"/>
                        </a:lnTo>
                        <a:lnTo>
                          <a:pt x="130" y="170"/>
                        </a:lnTo>
                        <a:lnTo>
                          <a:pt x="124" y="167"/>
                        </a:lnTo>
                        <a:lnTo>
                          <a:pt x="123" y="157"/>
                        </a:lnTo>
                        <a:lnTo>
                          <a:pt x="110" y="155"/>
                        </a:lnTo>
                        <a:lnTo>
                          <a:pt x="98" y="152"/>
                        </a:lnTo>
                        <a:lnTo>
                          <a:pt x="87" y="155"/>
                        </a:lnTo>
                        <a:lnTo>
                          <a:pt x="87" y="157"/>
                        </a:lnTo>
                        <a:lnTo>
                          <a:pt x="62" y="165"/>
                        </a:lnTo>
                        <a:lnTo>
                          <a:pt x="62" y="169"/>
                        </a:lnTo>
                        <a:lnTo>
                          <a:pt x="40" y="169"/>
                        </a:lnTo>
                        <a:lnTo>
                          <a:pt x="28" y="176"/>
                        </a:lnTo>
                        <a:lnTo>
                          <a:pt x="15" y="169"/>
                        </a:lnTo>
                        <a:lnTo>
                          <a:pt x="14" y="167"/>
                        </a:lnTo>
                        <a:lnTo>
                          <a:pt x="14" y="152"/>
                        </a:lnTo>
                        <a:lnTo>
                          <a:pt x="10" y="139"/>
                        </a:lnTo>
                        <a:lnTo>
                          <a:pt x="5" y="127"/>
                        </a:lnTo>
                        <a:lnTo>
                          <a:pt x="8" y="118"/>
                        </a:lnTo>
                        <a:lnTo>
                          <a:pt x="3" y="114"/>
                        </a:lnTo>
                        <a:lnTo>
                          <a:pt x="0" y="93"/>
                        </a:lnTo>
                        <a:lnTo>
                          <a:pt x="3" y="79"/>
                        </a:lnTo>
                        <a:lnTo>
                          <a:pt x="16" y="68"/>
                        </a:lnTo>
                        <a:lnTo>
                          <a:pt x="44" y="60"/>
                        </a:lnTo>
                        <a:lnTo>
                          <a:pt x="51" y="51"/>
                        </a:lnTo>
                        <a:lnTo>
                          <a:pt x="48" y="41"/>
                        </a:lnTo>
                        <a:lnTo>
                          <a:pt x="55" y="38"/>
                        </a:lnTo>
                        <a:lnTo>
                          <a:pt x="57" y="43"/>
                        </a:lnTo>
                        <a:lnTo>
                          <a:pt x="60" y="35"/>
                        </a:lnTo>
                        <a:lnTo>
                          <a:pt x="77" y="22"/>
                        </a:lnTo>
                        <a:lnTo>
                          <a:pt x="87" y="28"/>
                        </a:lnTo>
                        <a:lnTo>
                          <a:pt x="98" y="25"/>
                        </a:lnTo>
                        <a:lnTo>
                          <a:pt x="102" y="13"/>
                        </a:lnTo>
                        <a:lnTo>
                          <a:pt x="113" y="10"/>
                        </a:lnTo>
                        <a:lnTo>
                          <a:pt x="110" y="2"/>
                        </a:lnTo>
                        <a:lnTo>
                          <a:pt x="125" y="8"/>
                        </a:lnTo>
                        <a:lnTo>
                          <a:pt x="138" y="5"/>
                        </a:lnTo>
                        <a:lnTo>
                          <a:pt x="145" y="34"/>
                        </a:lnTo>
                        <a:lnTo>
                          <a:pt x="154" y="43"/>
                        </a:lnTo>
                        <a:lnTo>
                          <a:pt x="163" y="43"/>
                        </a:lnTo>
                        <a:lnTo>
                          <a:pt x="167" y="25"/>
                        </a:lnTo>
                        <a:lnTo>
                          <a:pt x="165" y="16"/>
                        </a:lnTo>
                        <a:lnTo>
                          <a:pt x="167" y="2"/>
                        </a:lnTo>
                        <a:lnTo>
                          <a:pt x="172" y="0"/>
                        </a:lnTo>
                        <a:lnTo>
                          <a:pt x="179" y="18"/>
                        </a:lnTo>
                        <a:lnTo>
                          <a:pt x="185" y="22"/>
                        </a:lnTo>
                        <a:lnTo>
                          <a:pt x="189" y="38"/>
                        </a:lnTo>
                        <a:lnTo>
                          <a:pt x="196" y="60"/>
                        </a:lnTo>
                        <a:lnTo>
                          <a:pt x="206" y="66"/>
                        </a:lnTo>
                        <a:lnTo>
                          <a:pt x="219" y="83"/>
                        </a:lnTo>
                        <a:lnTo>
                          <a:pt x="221" y="91"/>
                        </a:lnTo>
                        <a:lnTo>
                          <a:pt x="232" y="101"/>
                        </a:lnTo>
                        <a:lnTo>
                          <a:pt x="235" y="119"/>
                        </a:lnTo>
                        <a:lnTo>
                          <a:pt x="235" y="133"/>
                        </a:lnTo>
                        <a:lnTo>
                          <a:pt x="232" y="155"/>
                        </a:lnTo>
                        <a:lnTo>
                          <a:pt x="221" y="169"/>
                        </a:lnTo>
                        <a:lnTo>
                          <a:pt x="217" y="187"/>
                        </a:lnTo>
                        <a:lnTo>
                          <a:pt x="217" y="202"/>
                        </a:lnTo>
                        <a:lnTo>
                          <a:pt x="206" y="205"/>
                        </a:lnTo>
                        <a:lnTo>
                          <a:pt x="196" y="215"/>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0" name="Freeform 26">
                    <a:extLst>
                      <a:ext uri="{FF2B5EF4-FFF2-40B4-BE49-F238E27FC236}">
                        <a16:creationId xmlns:a16="http://schemas.microsoft.com/office/drawing/2014/main" id="{298EF7FE-BF20-6348-8D2B-DF3DEA14CD1D}"/>
                      </a:ext>
                    </a:extLst>
                  </p:cNvPr>
                  <p:cNvSpPr>
                    <a:spLocks/>
                  </p:cNvSpPr>
                  <p:nvPr/>
                </p:nvSpPr>
                <p:spPr bwMode="auto">
                  <a:xfrm>
                    <a:off x="5247" y="3648"/>
                    <a:ext cx="18" cy="27"/>
                  </a:xfrm>
                  <a:custGeom>
                    <a:avLst/>
                    <a:gdLst>
                      <a:gd name="T0" fmla="*/ 9 w 18"/>
                      <a:gd name="T1" fmla="*/ 23 h 27"/>
                      <a:gd name="T2" fmla="*/ 3 w 18"/>
                      <a:gd name="T3" fmla="*/ 19 h 27"/>
                      <a:gd name="T4" fmla="*/ 3 w 18"/>
                      <a:gd name="T5" fmla="*/ 15 h 27"/>
                      <a:gd name="T6" fmla="*/ 3 w 18"/>
                      <a:gd name="T7" fmla="*/ 11 h 27"/>
                      <a:gd name="T8" fmla="*/ 2 w 18"/>
                      <a:gd name="T9" fmla="*/ 7 h 27"/>
                      <a:gd name="T10" fmla="*/ 0 w 18"/>
                      <a:gd name="T11" fmla="*/ 0 h 27"/>
                      <a:gd name="T12" fmla="*/ 3 w 18"/>
                      <a:gd name="T13" fmla="*/ 0 h 27"/>
                      <a:gd name="T14" fmla="*/ 9 w 18"/>
                      <a:gd name="T15" fmla="*/ 4 h 27"/>
                      <a:gd name="T16" fmla="*/ 12 w 18"/>
                      <a:gd name="T17" fmla="*/ 3 h 27"/>
                      <a:gd name="T18" fmla="*/ 13 w 18"/>
                      <a:gd name="T19" fmla="*/ 3 h 27"/>
                      <a:gd name="T20" fmla="*/ 17 w 18"/>
                      <a:gd name="T21" fmla="*/ 0 h 27"/>
                      <a:gd name="T22" fmla="*/ 17 w 18"/>
                      <a:gd name="T23" fmla="*/ 11 h 27"/>
                      <a:gd name="T24" fmla="*/ 15 w 18"/>
                      <a:gd name="T25" fmla="*/ 15 h 27"/>
                      <a:gd name="T26" fmla="*/ 13 w 18"/>
                      <a:gd name="T27" fmla="*/ 19 h 27"/>
                      <a:gd name="T28" fmla="*/ 13 w 18"/>
                      <a:gd name="T29" fmla="*/ 22 h 27"/>
                      <a:gd name="T30" fmla="*/ 12 w 18"/>
                      <a:gd name="T31" fmla="*/ 23 h 27"/>
                      <a:gd name="T32" fmla="*/ 12 w 18"/>
                      <a:gd name="T33" fmla="*/ 26 h 27"/>
                      <a:gd name="T34" fmla="*/ 9 w 18"/>
                      <a:gd name="T35" fmla="*/ 23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 h="27">
                        <a:moveTo>
                          <a:pt x="9" y="23"/>
                        </a:moveTo>
                        <a:lnTo>
                          <a:pt x="3" y="19"/>
                        </a:lnTo>
                        <a:lnTo>
                          <a:pt x="3" y="15"/>
                        </a:lnTo>
                        <a:lnTo>
                          <a:pt x="3" y="11"/>
                        </a:lnTo>
                        <a:lnTo>
                          <a:pt x="2" y="7"/>
                        </a:lnTo>
                        <a:lnTo>
                          <a:pt x="0" y="0"/>
                        </a:lnTo>
                        <a:lnTo>
                          <a:pt x="3" y="0"/>
                        </a:lnTo>
                        <a:lnTo>
                          <a:pt x="9" y="4"/>
                        </a:lnTo>
                        <a:lnTo>
                          <a:pt x="12" y="3"/>
                        </a:lnTo>
                        <a:lnTo>
                          <a:pt x="13" y="3"/>
                        </a:lnTo>
                        <a:lnTo>
                          <a:pt x="17" y="0"/>
                        </a:lnTo>
                        <a:lnTo>
                          <a:pt x="17" y="11"/>
                        </a:lnTo>
                        <a:lnTo>
                          <a:pt x="15" y="15"/>
                        </a:lnTo>
                        <a:lnTo>
                          <a:pt x="13" y="19"/>
                        </a:lnTo>
                        <a:lnTo>
                          <a:pt x="13" y="22"/>
                        </a:lnTo>
                        <a:lnTo>
                          <a:pt x="12" y="23"/>
                        </a:lnTo>
                        <a:lnTo>
                          <a:pt x="12" y="26"/>
                        </a:lnTo>
                        <a:lnTo>
                          <a:pt x="9" y="23"/>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1" name="Freeform 27">
                    <a:extLst>
                      <a:ext uri="{FF2B5EF4-FFF2-40B4-BE49-F238E27FC236}">
                        <a16:creationId xmlns:a16="http://schemas.microsoft.com/office/drawing/2014/main" id="{3C6AB686-AE55-634F-8B89-DD0D3F662B3D}"/>
                      </a:ext>
                    </a:extLst>
                  </p:cNvPr>
                  <p:cNvSpPr>
                    <a:spLocks/>
                  </p:cNvSpPr>
                  <p:nvPr/>
                </p:nvSpPr>
                <p:spPr bwMode="auto">
                  <a:xfrm>
                    <a:off x="4424" y="3395"/>
                    <a:ext cx="26" cy="106"/>
                  </a:xfrm>
                  <a:custGeom>
                    <a:avLst/>
                    <a:gdLst>
                      <a:gd name="T0" fmla="*/ 3 w 26"/>
                      <a:gd name="T1" fmla="*/ 37 h 106"/>
                      <a:gd name="T2" fmla="*/ 13 w 26"/>
                      <a:gd name="T3" fmla="*/ 28 h 106"/>
                      <a:gd name="T4" fmla="*/ 20 w 26"/>
                      <a:gd name="T5" fmla="*/ 0 h 106"/>
                      <a:gd name="T6" fmla="*/ 25 w 26"/>
                      <a:gd name="T7" fmla="*/ 42 h 106"/>
                      <a:gd name="T8" fmla="*/ 17 w 26"/>
                      <a:gd name="T9" fmla="*/ 94 h 106"/>
                      <a:gd name="T10" fmla="*/ 0 w 26"/>
                      <a:gd name="T11" fmla="*/ 105 h 106"/>
                      <a:gd name="T12" fmla="*/ 0 w 26"/>
                      <a:gd name="T13" fmla="*/ 80 h 106"/>
                      <a:gd name="T14" fmla="*/ 5 w 26"/>
                      <a:gd name="T15" fmla="*/ 64 h 106"/>
                      <a:gd name="T16" fmla="*/ 3 w 26"/>
                      <a:gd name="T17" fmla="*/ 37 h 1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106">
                        <a:moveTo>
                          <a:pt x="3" y="37"/>
                        </a:moveTo>
                        <a:lnTo>
                          <a:pt x="13" y="28"/>
                        </a:lnTo>
                        <a:lnTo>
                          <a:pt x="20" y="0"/>
                        </a:lnTo>
                        <a:lnTo>
                          <a:pt x="25" y="42"/>
                        </a:lnTo>
                        <a:lnTo>
                          <a:pt x="17" y="94"/>
                        </a:lnTo>
                        <a:lnTo>
                          <a:pt x="0" y="105"/>
                        </a:lnTo>
                        <a:lnTo>
                          <a:pt x="0" y="80"/>
                        </a:lnTo>
                        <a:lnTo>
                          <a:pt x="5" y="64"/>
                        </a:lnTo>
                        <a:lnTo>
                          <a:pt x="3" y="37"/>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grpSp>
          </p:grpSp>
        </p:grpSp>
      </p:grpSp>
      <p:sp>
        <p:nvSpPr>
          <p:cNvPr id="1056" name="Rectangle 32">
            <a:extLst>
              <a:ext uri="{FF2B5EF4-FFF2-40B4-BE49-F238E27FC236}">
                <a16:creationId xmlns:a16="http://schemas.microsoft.com/office/drawing/2014/main" id="{8FDD7DA9-B9A5-5F48-8784-9A170F422C75}"/>
              </a:ext>
            </a:extLst>
          </p:cNvPr>
          <p:cNvSpPr>
            <a:spLocks noGrp="1" noChangeArrowheads="1"/>
          </p:cNvSpPr>
          <p:nvPr>
            <p:ph type="body" idx="1"/>
          </p:nvPr>
        </p:nvSpPr>
        <p:spPr bwMode="auto">
          <a:xfrm>
            <a:off x="685800" y="1657350"/>
            <a:ext cx="7772400" cy="4114800"/>
          </a:xfrm>
          <a:prstGeom prst="rect">
            <a:avLst/>
          </a:prstGeom>
          <a:noFill/>
          <a:ln>
            <a:noFill/>
          </a:ln>
          <a:effectLst>
            <a:outerShdw blurRad="63500" dist="38099" dir="2700000" algn="ctr" rotWithShape="0">
              <a:srgbClr val="000000">
                <a:alpha val="74998"/>
              </a:srgbClr>
            </a:outerShdw>
          </a:effectLst>
          <a:extLst>
            <a:ext uri="{909E8E84-426E-40dd-AFC4-6F175D3DCCD1}"/>
            <a:ext uri="{91240B29-F687-4f45-9708-019B960494DF}"/>
            <a:ext uri="{FAA26D3D-D897-4be2-8F04-BA451C77F1D7}"/>
          </a:extLst>
        </p:spPr>
        <p:txBody>
          <a:bodyPr vert="horz" wrap="square" lIns="90487" tIns="44450" rIns="90487"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7" name="Rectangle 33">
            <a:extLst>
              <a:ext uri="{FF2B5EF4-FFF2-40B4-BE49-F238E27FC236}">
                <a16:creationId xmlns:a16="http://schemas.microsoft.com/office/drawing/2014/main" id="{913F1CB5-7EF2-1F4B-85C4-426A35A084CF}"/>
              </a:ext>
            </a:extLst>
          </p:cNvPr>
          <p:cNvSpPr>
            <a:spLocks noGrp="1" noChangeArrowheads="1"/>
          </p:cNvSpPr>
          <p:nvPr>
            <p:ph type="title"/>
          </p:nvPr>
        </p:nvSpPr>
        <p:spPr bwMode="auto">
          <a:xfrm>
            <a:off x="685800" y="285750"/>
            <a:ext cx="7772400" cy="1143000"/>
          </a:xfrm>
          <a:prstGeom prst="rect">
            <a:avLst/>
          </a:prstGeom>
          <a:noFill/>
          <a:ln>
            <a:noFill/>
          </a:ln>
          <a:effectLst>
            <a:outerShdw blurRad="63500" dist="53882" dir="2700000" algn="ctr" rotWithShape="0">
              <a:srgbClr val="000000">
                <a:alpha val="74998"/>
              </a:srgbClr>
            </a:outerShdw>
          </a:effectLst>
          <a:extLst>
            <a:ext uri="{909E8E84-426E-40dd-AFC4-6F175D3DCCD1}"/>
            <a:ext uri="{91240B29-F687-4f45-9708-019B960494DF}"/>
            <a:ext uri="{FAA26D3D-D897-4be2-8F04-BA451C77F1D7}"/>
          </a:extLst>
        </p:spPr>
        <p:txBody>
          <a:bodyPr vert="horz" wrap="square" lIns="90487" tIns="44450" rIns="90487" bIns="44450" numCol="1" anchor="ctr"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Lst>
  <p:txStyles>
    <p:titleStyle>
      <a:lvl1pPr algn="ctr" rtl="0" eaLnBrk="0" fontAlgn="base" hangingPunct="0">
        <a:spcBef>
          <a:spcPct val="0"/>
        </a:spcBef>
        <a:spcAft>
          <a:spcPct val="0"/>
        </a:spcAft>
        <a:defRPr sz="4400" b="1">
          <a:solidFill>
            <a:schemeClr val="tx1"/>
          </a:solidFill>
          <a:latin typeface="+mj-lt"/>
          <a:ea typeface="+mj-ea"/>
          <a:cs typeface="ＭＳ Ｐゴシック" charset="0"/>
        </a:defRPr>
      </a:lvl1pPr>
      <a:lvl2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2pPr>
      <a:lvl3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3pPr>
      <a:lvl4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4pPr>
      <a:lvl5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5pPr>
      <a:lvl6pPr marL="457200" algn="ctr" rtl="0" eaLnBrk="0" fontAlgn="base" hangingPunct="0">
        <a:spcBef>
          <a:spcPct val="0"/>
        </a:spcBef>
        <a:spcAft>
          <a:spcPct val="0"/>
        </a:spcAft>
        <a:defRPr sz="4400" b="1">
          <a:solidFill>
            <a:schemeClr val="tx1"/>
          </a:solidFill>
          <a:latin typeface="Comic Sans MS" charset="0"/>
          <a:ea typeface="ＭＳ Ｐゴシック" charset="0"/>
        </a:defRPr>
      </a:lvl6pPr>
      <a:lvl7pPr marL="914400" algn="ctr" rtl="0" eaLnBrk="0" fontAlgn="base" hangingPunct="0">
        <a:spcBef>
          <a:spcPct val="0"/>
        </a:spcBef>
        <a:spcAft>
          <a:spcPct val="0"/>
        </a:spcAft>
        <a:defRPr sz="4400" b="1">
          <a:solidFill>
            <a:schemeClr val="tx1"/>
          </a:solidFill>
          <a:latin typeface="Comic Sans MS" charset="0"/>
          <a:ea typeface="ＭＳ Ｐゴシック" charset="0"/>
        </a:defRPr>
      </a:lvl7pPr>
      <a:lvl8pPr marL="1371600" algn="ctr" rtl="0" eaLnBrk="0" fontAlgn="base" hangingPunct="0">
        <a:spcBef>
          <a:spcPct val="0"/>
        </a:spcBef>
        <a:spcAft>
          <a:spcPct val="0"/>
        </a:spcAft>
        <a:defRPr sz="4400" b="1">
          <a:solidFill>
            <a:schemeClr val="tx1"/>
          </a:solidFill>
          <a:latin typeface="Comic Sans MS" charset="0"/>
          <a:ea typeface="ＭＳ Ｐゴシック" charset="0"/>
        </a:defRPr>
      </a:lvl8pPr>
      <a:lvl9pPr marL="1828800" algn="ctr" rtl="0" eaLnBrk="0" fontAlgn="base" hangingPunct="0">
        <a:spcBef>
          <a:spcPct val="0"/>
        </a:spcBef>
        <a:spcAft>
          <a:spcPct val="0"/>
        </a:spcAft>
        <a:defRPr sz="4400" b="1">
          <a:solidFill>
            <a:schemeClr val="tx1"/>
          </a:solidFill>
          <a:latin typeface="Comic Sans MS" charset="0"/>
          <a:ea typeface="ＭＳ Ｐゴシック" charset="0"/>
        </a:defRPr>
      </a:lvl9pPr>
    </p:titleStyle>
    <p:bodyStyle>
      <a:lvl1pPr marL="342900" indent="-342900" algn="l" rtl="0" eaLnBrk="0" fontAlgn="base" hangingPunct="0">
        <a:spcBef>
          <a:spcPct val="20000"/>
        </a:spcBef>
        <a:spcAft>
          <a:spcPct val="0"/>
        </a:spcAft>
        <a:buClr>
          <a:schemeClr val="tx2"/>
        </a:buClr>
        <a:buSzPct val="75000"/>
        <a:buFont typeface="Comic Sans MS" panose="030F0902030302020204" pitchFamily="66" charset="0"/>
        <a:buChar char=""/>
        <a:defRPr sz="3600" b="1">
          <a:solidFill>
            <a:schemeClr val="tx2"/>
          </a:solidFill>
          <a:latin typeface="+mn-lt"/>
          <a:ea typeface="+mn-ea"/>
          <a:cs typeface="ＭＳ Ｐゴシック" charset="0"/>
        </a:defRPr>
      </a:lvl1pPr>
      <a:lvl2pPr marL="742950" indent="-285750" algn="l" rtl="0" eaLnBrk="0" fontAlgn="base" hangingPunct="0">
        <a:spcBef>
          <a:spcPct val="20000"/>
        </a:spcBef>
        <a:spcAft>
          <a:spcPct val="0"/>
        </a:spcAft>
        <a:buClr>
          <a:srgbClr val="00FF00"/>
        </a:buClr>
        <a:buSzPct val="100000"/>
        <a:buChar char="–"/>
        <a:defRPr sz="2800" b="1">
          <a:solidFill>
            <a:srgbClr val="00FF00"/>
          </a:solidFill>
          <a:latin typeface="+mn-lt"/>
          <a:ea typeface="+mn-ea"/>
        </a:defRPr>
      </a:lvl2pPr>
      <a:lvl3pPr marL="1143000" indent="-228600" algn="l" rtl="0" eaLnBrk="0" fontAlgn="base" hangingPunct="0">
        <a:spcBef>
          <a:spcPct val="20000"/>
        </a:spcBef>
        <a:spcAft>
          <a:spcPct val="0"/>
        </a:spcAft>
        <a:buClr>
          <a:schemeClr val="tx1"/>
        </a:buClr>
        <a:buSzPct val="65000"/>
        <a:buFont typeface="Comic Sans MS" panose="030F0902030302020204" pitchFamily="66" charset="0"/>
        <a:buChar char=""/>
        <a:defRPr sz="2400" b="1">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5pPr>
      <a:lvl6pPr marL="25146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6pPr>
      <a:lvl7pPr marL="29718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7pPr>
      <a:lvl8pPr marL="34290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8pPr>
      <a:lvl9pPr marL="38862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tiff"/><Relationship Id="rId10" Type="http://schemas.openxmlformats.org/officeDocument/2006/relationships/image" Target="../media/image8.png"/><Relationship Id="rId4" Type="http://schemas.openxmlformats.org/officeDocument/2006/relationships/image" Target="../media/image13.png"/><Relationship Id="rId9" Type="http://schemas.openxmlformats.org/officeDocument/2006/relationships/image" Target="../media/image7.png"/><Relationship Id="rId1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1.tiff"/></Relationships>
</file>

<file path=ppt/slides/_rels/slide1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3.tiff"/></Relationships>
</file>

<file path=ppt/slides/_rels/slide13.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5.tiff"/></Relationships>
</file>

<file path=ppt/slides/_rels/slide14.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6.tiff"/></Relationships>
</file>

<file path=ppt/slides/_rels/slide1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4.wdp"/><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3.wdp"/><Relationship Id="rId5" Type="http://schemas.microsoft.com/office/2007/relationships/hdphoto" Target="../media/hdphoto2.wdp"/><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microsoft.com/office/2007/relationships/hdphoto" Target="../media/hdphoto3.wdp"/><Relationship Id="rId5" Type="http://schemas.microsoft.com/office/2007/relationships/hdphoto" Target="../media/hdphoto2.wdp"/><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png"/><Relationship Id="rId18" Type="http://schemas.microsoft.com/office/2007/relationships/hdphoto" Target="../media/hdphoto6.wdp"/><Relationship Id="rId3" Type="http://schemas.openxmlformats.org/officeDocument/2006/relationships/image" Target="../media/image3.tiff"/><Relationship Id="rId7" Type="http://schemas.openxmlformats.org/officeDocument/2006/relationships/image" Target="../media/image7.png"/><Relationship Id="rId12" Type="http://schemas.microsoft.com/office/2007/relationships/hdphoto" Target="../media/hdphoto5.wdp"/><Relationship Id="rId17" Type="http://schemas.openxmlformats.org/officeDocument/2006/relationships/image" Target="../media/image16.png"/><Relationship Id="rId2" Type="http://schemas.openxmlformats.org/officeDocument/2006/relationships/notesSlide" Target="../notesSlides/notesSlide6.xml"/><Relationship Id="rId16" Type="http://schemas.openxmlformats.org/officeDocument/2006/relationships/image" Target="../media/image15.tiff"/><Relationship Id="rId20" Type="http://schemas.microsoft.com/office/2007/relationships/hdphoto" Target="../media/hdphoto7.wdp"/><Relationship Id="rId1" Type="http://schemas.openxmlformats.org/officeDocument/2006/relationships/slideLayout" Target="../slideLayouts/slideLayout1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4.tiff"/><Relationship Id="rId10" Type="http://schemas.openxmlformats.org/officeDocument/2006/relationships/image" Target="../media/image10.png"/><Relationship Id="rId19" Type="http://schemas.openxmlformats.org/officeDocument/2006/relationships/image" Target="../media/image17.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9.tiff"/></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microsoft.com/office/2007/relationships/hdphoto" Target="../media/hdphoto8.wdp"/></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microsoft.com/office/2007/relationships/hdphoto" Target="../media/hdphoto6.wdp"/><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630E05-677C-904F-AC5D-B9C04E525556}"/>
              </a:ext>
            </a:extLst>
          </p:cNvPr>
          <p:cNvPicPr>
            <a:picLocks noChangeAspect="1"/>
          </p:cNvPicPr>
          <p:nvPr/>
        </p:nvPicPr>
        <p:blipFill rotWithShape="1">
          <a:blip r:embed="rId3"/>
          <a:srcRect l="5108" t="3030" r="7120" b="77753"/>
          <a:stretch/>
        </p:blipFill>
        <p:spPr>
          <a:xfrm>
            <a:off x="0" y="0"/>
            <a:ext cx="9144000" cy="2590800"/>
          </a:xfrm>
          <a:prstGeom prst="rect">
            <a:avLst/>
          </a:prstGeom>
        </p:spPr>
      </p:pic>
      <p:sp>
        <p:nvSpPr>
          <p:cNvPr id="11" name="Text Box 3">
            <a:extLst>
              <a:ext uri="{FF2B5EF4-FFF2-40B4-BE49-F238E27FC236}">
                <a16:creationId xmlns:a16="http://schemas.microsoft.com/office/drawing/2014/main" id="{33B371F4-5A01-A344-B8F3-C8DBDDFD7235}"/>
              </a:ext>
            </a:extLst>
          </p:cNvPr>
          <p:cNvSpPr txBox="1">
            <a:spLocks noChangeArrowheads="1"/>
          </p:cNvSpPr>
          <p:nvPr/>
        </p:nvSpPr>
        <p:spPr bwMode="auto">
          <a:xfrm>
            <a:off x="152400" y="3962400"/>
            <a:ext cx="88392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n-US" altLang="en-US" sz="2800" b="1" dirty="0">
                <a:solidFill>
                  <a:schemeClr val="tx2"/>
                </a:solidFill>
                <a:effectLst>
                  <a:outerShdw dist="38100" dir="2700000" algn="tl" rotWithShape="0">
                    <a:prstClr val="black"/>
                  </a:outerShdw>
                </a:effectLst>
              </a:rPr>
              <a:t>Bill Beckham</a:t>
            </a:r>
          </a:p>
          <a:p>
            <a:pPr algn="ctr"/>
            <a:r>
              <a:rPr lang="es-ES" b="1" dirty="0">
                <a:solidFill>
                  <a:schemeClr val="tx2"/>
                </a:solidFill>
                <a:effectLst>
                  <a:outerShdw dist="38100" dir="2700000" algn="tl" rotWithShape="0">
                    <a:prstClr val="black"/>
                  </a:outerShdw>
                </a:effectLst>
              </a:rPr>
              <a:t>SESIÓN 3: LA ESTRATEGIA</a:t>
            </a:r>
          </a:p>
          <a:p>
            <a:pPr algn="ctr"/>
            <a:r>
              <a:rPr lang="es-ES" b="1" dirty="0">
                <a:solidFill>
                  <a:schemeClr val="tx2"/>
                </a:solidFill>
              </a:rPr>
              <a:t>Crecimiento Orgánico </a:t>
            </a:r>
          </a:p>
          <a:p>
            <a:pPr algn="ctr"/>
            <a:r>
              <a:rPr lang="es-ES" b="1" dirty="0">
                <a:solidFill>
                  <a:schemeClr val="tx2"/>
                </a:solidFill>
                <a:effectLst>
                  <a:outerShdw dist="38100" dir="2700000" algn="tl" rotWithShape="0">
                    <a:prstClr val="black"/>
                  </a:outerShdw>
                </a:effectLst>
              </a:rPr>
              <a:t>Jueves 9:00 AM</a:t>
            </a:r>
            <a:endParaRPr lang="en-US" altLang="en-US" b="1" dirty="0">
              <a:solidFill>
                <a:schemeClr val="tx2"/>
              </a:solidFill>
              <a:effectLst>
                <a:outerShdw dist="38100" dir="2700000" algn="tl" rotWithShape="0">
                  <a:prstClr val="black"/>
                </a:outerShdw>
              </a:effectLst>
            </a:endParaRPr>
          </a:p>
        </p:txBody>
      </p:sp>
      <p:sp>
        <p:nvSpPr>
          <p:cNvPr id="12" name="Text Box 3">
            <a:extLst>
              <a:ext uri="{FF2B5EF4-FFF2-40B4-BE49-F238E27FC236}">
                <a16:creationId xmlns:a16="http://schemas.microsoft.com/office/drawing/2014/main" id="{42FBB6B4-E805-4D46-9850-52AA3B40DCAA}"/>
              </a:ext>
            </a:extLst>
          </p:cNvPr>
          <p:cNvSpPr txBox="1">
            <a:spLocks noChangeArrowheads="1"/>
          </p:cNvSpPr>
          <p:nvPr/>
        </p:nvSpPr>
        <p:spPr bwMode="auto">
          <a:xfrm>
            <a:off x="576943" y="2743200"/>
            <a:ext cx="80336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lvl="1" algn="ctr"/>
            <a:r>
              <a:rPr lang="en-US" altLang="en-US" sz="3600" b="1" dirty="0">
                <a:solidFill>
                  <a:schemeClr val="tx2"/>
                </a:solidFill>
                <a:effectLst>
                  <a:outerShdw dist="38100" dir="2700000" algn="tl" rotWithShape="0">
                    <a:prstClr val="black"/>
                  </a:outerShdw>
                </a:effectLst>
              </a:rPr>
              <a:t>VI CONGRESO DE IGLESIA CELULAR EN DALLAS, TEXAS</a:t>
            </a:r>
          </a:p>
        </p:txBody>
      </p:sp>
      <p:sp>
        <p:nvSpPr>
          <p:cNvPr id="5" name="Text Box 3">
            <a:extLst>
              <a:ext uri="{FF2B5EF4-FFF2-40B4-BE49-F238E27FC236}">
                <a16:creationId xmlns:a16="http://schemas.microsoft.com/office/drawing/2014/main" id="{955C5956-200E-0049-8C75-47FA33DC7433}"/>
              </a:ext>
            </a:extLst>
          </p:cNvPr>
          <p:cNvSpPr txBox="1">
            <a:spLocks noChangeArrowheads="1"/>
          </p:cNvSpPr>
          <p:nvPr/>
        </p:nvSpPr>
        <p:spPr bwMode="auto">
          <a:xfrm>
            <a:off x="0" y="5921223"/>
            <a:ext cx="3048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sz="1800" b="1" dirty="0">
                <a:solidFill>
                  <a:schemeClr val="tx2"/>
                </a:solidFill>
                <a:effectLst>
                  <a:outerShdw dist="38100" dir="2700000" algn="tl" rotWithShape="0">
                    <a:prstClr val="black"/>
                  </a:outerShdw>
                </a:effectLst>
              </a:rPr>
              <a:t>SESSION 3: STRATEGY</a:t>
            </a:r>
          </a:p>
          <a:p>
            <a:pPr algn="ctr"/>
            <a:r>
              <a:rPr lang="es-ES" sz="1800" b="1" dirty="0" err="1">
                <a:solidFill>
                  <a:schemeClr val="tx2"/>
                </a:solidFill>
              </a:rPr>
              <a:t>Organic</a:t>
            </a:r>
            <a:r>
              <a:rPr lang="es-ES" sz="1800" b="1" dirty="0">
                <a:solidFill>
                  <a:schemeClr val="tx2"/>
                </a:solidFill>
              </a:rPr>
              <a:t> </a:t>
            </a:r>
            <a:r>
              <a:rPr lang="es-ES" sz="1800" b="1" dirty="0" err="1">
                <a:solidFill>
                  <a:schemeClr val="tx2"/>
                </a:solidFill>
              </a:rPr>
              <a:t>Growth</a:t>
            </a:r>
            <a:endParaRPr lang="es-ES" sz="1800" b="1" dirty="0">
              <a:solidFill>
                <a:schemeClr val="tx2"/>
              </a:solidFill>
            </a:endParaRPr>
          </a:p>
          <a:p>
            <a:pPr algn="ctr"/>
            <a:r>
              <a:rPr lang="es-ES" sz="1800" b="1" dirty="0" err="1">
                <a:solidFill>
                  <a:schemeClr val="tx2"/>
                </a:solidFill>
                <a:effectLst>
                  <a:outerShdw dist="38100" dir="2700000" algn="tl" rotWithShape="0">
                    <a:prstClr val="black"/>
                  </a:outerShdw>
                </a:effectLst>
              </a:rPr>
              <a:t>Wednesday</a:t>
            </a:r>
            <a:r>
              <a:rPr lang="es-ES" sz="1800" b="1" dirty="0">
                <a:solidFill>
                  <a:schemeClr val="tx2"/>
                </a:solidFill>
                <a:effectLst>
                  <a:outerShdw dist="38100" dir="2700000" algn="tl" rotWithShape="0">
                    <a:prstClr val="black"/>
                  </a:outerShdw>
                </a:effectLst>
              </a:rPr>
              <a:t> 9:00 AM</a:t>
            </a:r>
            <a:endParaRPr lang="en-US" altLang="en-US" sz="1800"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17760093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B52855-FD84-C647-AFA0-5909368F1610}"/>
              </a:ext>
            </a:extLst>
          </p:cNvPr>
          <p:cNvGrpSpPr/>
          <p:nvPr/>
        </p:nvGrpSpPr>
        <p:grpSpPr>
          <a:xfrm>
            <a:off x="0" y="3429000"/>
            <a:ext cx="3326513" cy="3302386"/>
            <a:chOff x="0" y="3429000"/>
            <a:chExt cx="3326513" cy="3302386"/>
          </a:xfrm>
        </p:grpSpPr>
        <p:grpSp>
          <p:nvGrpSpPr>
            <p:cNvPr id="18435" name="Group 56">
              <a:extLst>
                <a:ext uri="{FF2B5EF4-FFF2-40B4-BE49-F238E27FC236}">
                  <a16:creationId xmlns:a16="http://schemas.microsoft.com/office/drawing/2014/main" id="{385C7ACB-EC96-1C4E-BE49-8592C35BD151}"/>
                </a:ext>
              </a:extLst>
            </p:cNvPr>
            <p:cNvGrpSpPr>
              <a:grpSpLocks/>
            </p:cNvGrpSpPr>
            <p:nvPr/>
          </p:nvGrpSpPr>
          <p:grpSpPr bwMode="auto">
            <a:xfrm>
              <a:off x="0" y="3429000"/>
              <a:ext cx="3319036" cy="2228629"/>
              <a:chOff x="0" y="-119955"/>
              <a:chExt cx="2185035" cy="1454150"/>
            </a:xfrm>
          </p:grpSpPr>
          <p:pic>
            <p:nvPicPr>
              <p:cNvPr id="18467" name="Picture 58">
                <a:extLst>
                  <a:ext uri="{FF2B5EF4-FFF2-40B4-BE49-F238E27FC236}">
                    <a16:creationId xmlns:a16="http://schemas.microsoft.com/office/drawing/2014/main" id="{639CC721-930F-7E4C-B6FD-AEB1EA41C5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047"/>
              <a:stretch>
                <a:fillRect/>
              </a:stretch>
            </p:blipFill>
            <p:spPr bwMode="auto">
              <a:xfrm flipH="1">
                <a:off x="0" y="-119955"/>
                <a:ext cx="2185035"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68" name="Picture 59">
                <a:extLst>
                  <a:ext uri="{FF2B5EF4-FFF2-40B4-BE49-F238E27FC236}">
                    <a16:creationId xmlns:a16="http://schemas.microsoft.com/office/drawing/2014/main" id="{0C028D6C-59EF-4F4E-BEBD-266213A89C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137" y="-82034"/>
                <a:ext cx="850900" cy="1170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8" name="Text Box 59">
              <a:extLst>
                <a:ext uri="{FF2B5EF4-FFF2-40B4-BE49-F238E27FC236}">
                  <a16:creationId xmlns:a16="http://schemas.microsoft.com/office/drawing/2014/main" id="{A0216FFF-5855-B641-9D24-652315076E80}"/>
                </a:ext>
              </a:extLst>
            </p:cNvPr>
            <p:cNvSpPr txBox="1"/>
            <p:nvPr/>
          </p:nvSpPr>
          <p:spPr>
            <a:xfrm>
              <a:off x="0" y="5715000"/>
              <a:ext cx="3326513" cy="1016386"/>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grpSp>
      <p:pic>
        <p:nvPicPr>
          <p:cNvPr id="18437" name="Picture 54">
            <a:extLst>
              <a:ext uri="{FF2B5EF4-FFF2-40B4-BE49-F238E27FC236}">
                <a16:creationId xmlns:a16="http://schemas.microsoft.com/office/drawing/2014/main" id="{90ACD802-9862-404A-AD28-1638B34BBA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25" y="-26988"/>
            <a:ext cx="2957513"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26889">
            <a:extLst>
              <a:ext uri="{FF2B5EF4-FFF2-40B4-BE49-F238E27FC236}">
                <a16:creationId xmlns:a16="http://schemas.microsoft.com/office/drawing/2014/main" id="{B050B175-1422-0A4A-93AD-B6F6CC32FE02}"/>
              </a:ext>
            </a:extLst>
          </p:cNvPr>
          <p:cNvSpPr txBox="1"/>
          <p:nvPr/>
        </p:nvSpPr>
        <p:spPr>
          <a:xfrm>
            <a:off x="3158213" y="489188"/>
            <a:ext cx="1642387" cy="795338"/>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Folleto de inicio ¿Quién soy?</a:t>
            </a:r>
            <a:endPar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51" name="Text Box 26890">
            <a:extLst>
              <a:ext uri="{FF2B5EF4-FFF2-40B4-BE49-F238E27FC236}">
                <a16:creationId xmlns:a16="http://schemas.microsoft.com/office/drawing/2014/main" id="{B9DA1488-86DD-F24D-9B99-94476C138244}"/>
              </a:ext>
            </a:extLst>
          </p:cNvPr>
          <p:cNvSpPr txBox="1"/>
          <p:nvPr/>
        </p:nvSpPr>
        <p:spPr>
          <a:xfrm>
            <a:off x="3048000" y="1576002"/>
            <a:ext cx="1876425" cy="62388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Tríptico de la amistad</a:t>
            </a:r>
            <a:endPar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52" name="Text Box 26891">
            <a:extLst>
              <a:ext uri="{FF2B5EF4-FFF2-40B4-BE49-F238E27FC236}">
                <a16:creationId xmlns:a16="http://schemas.microsoft.com/office/drawing/2014/main" id="{D08CE2BC-E891-0447-9D13-B96719923635}"/>
              </a:ext>
            </a:extLst>
          </p:cNvPr>
          <p:cNvSpPr txBox="1"/>
          <p:nvPr/>
        </p:nvSpPr>
        <p:spPr>
          <a:xfrm>
            <a:off x="2895600" y="2207228"/>
            <a:ext cx="2071687" cy="400711"/>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Herramientas de transformación</a:t>
            </a:r>
            <a:endPar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53" name="Text Box 26892">
            <a:extLst>
              <a:ext uri="{FF2B5EF4-FFF2-40B4-BE49-F238E27FC236}">
                <a16:creationId xmlns:a16="http://schemas.microsoft.com/office/drawing/2014/main" id="{B464E62F-3129-AD47-9207-307C67F8F44D}"/>
              </a:ext>
            </a:extLst>
          </p:cNvPr>
          <p:cNvSpPr txBox="1"/>
          <p:nvPr/>
        </p:nvSpPr>
        <p:spPr>
          <a:xfrm>
            <a:off x="3048000" y="2895600"/>
            <a:ext cx="1884363" cy="442912"/>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Herramientas de edificación</a:t>
            </a: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sp>
        <p:nvSpPr>
          <p:cNvPr id="54" name="Text Box 26893">
            <a:extLst>
              <a:ext uri="{FF2B5EF4-FFF2-40B4-BE49-F238E27FC236}">
                <a16:creationId xmlns:a16="http://schemas.microsoft.com/office/drawing/2014/main" id="{26CF2DDE-178B-6045-9391-E61D5DC412F1}"/>
              </a:ext>
            </a:extLst>
          </p:cNvPr>
          <p:cNvSpPr txBox="1"/>
          <p:nvPr/>
        </p:nvSpPr>
        <p:spPr>
          <a:xfrm>
            <a:off x="3276600" y="3581400"/>
            <a:ext cx="2002928" cy="442912"/>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Herramientas de multiplicación</a:t>
            </a:r>
            <a:endPar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18616C8B-3D93-874D-9A72-16C733BB7A08}"/>
              </a:ext>
            </a:extLst>
          </p:cNvPr>
          <p:cNvGrpSpPr/>
          <p:nvPr/>
        </p:nvGrpSpPr>
        <p:grpSpPr>
          <a:xfrm>
            <a:off x="4876800" y="11112"/>
            <a:ext cx="4117975" cy="1208088"/>
            <a:chOff x="4876800" y="11112"/>
            <a:chExt cx="4117975" cy="1208088"/>
          </a:xfrm>
        </p:grpSpPr>
        <p:grpSp>
          <p:nvGrpSpPr>
            <p:cNvPr id="18444" name="Group 45">
              <a:extLst>
                <a:ext uri="{FF2B5EF4-FFF2-40B4-BE49-F238E27FC236}">
                  <a16:creationId xmlns:a16="http://schemas.microsoft.com/office/drawing/2014/main" id="{C3A18CD6-ED2F-3A45-A9B6-5164E987A39E}"/>
                </a:ext>
              </a:extLst>
            </p:cNvPr>
            <p:cNvGrpSpPr>
              <a:grpSpLocks/>
            </p:cNvGrpSpPr>
            <p:nvPr/>
          </p:nvGrpSpPr>
          <p:grpSpPr bwMode="auto">
            <a:xfrm>
              <a:off x="4876800" y="11112"/>
              <a:ext cx="1179513" cy="1208088"/>
              <a:chOff x="0" y="341777"/>
              <a:chExt cx="775335" cy="788670"/>
            </a:xfrm>
          </p:grpSpPr>
          <p:pic>
            <p:nvPicPr>
              <p:cNvPr id="18465" name="Picture 47">
                <a:extLst>
                  <a:ext uri="{FF2B5EF4-FFF2-40B4-BE49-F238E27FC236}">
                    <a16:creationId xmlns:a16="http://schemas.microsoft.com/office/drawing/2014/main" id="{768D97AA-7055-8145-BB4D-D0DAEDC661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 y="341777"/>
                <a:ext cx="592455" cy="78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66" name="Picture 48">
                <a:extLst>
                  <a:ext uri="{FF2B5EF4-FFF2-40B4-BE49-F238E27FC236}">
                    <a16:creationId xmlns:a16="http://schemas.microsoft.com/office/drawing/2014/main" id="{E37CBF38-E75F-CC4A-BAF4-CB70CE26ED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447286"/>
                <a:ext cx="50419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 name="Text Box 26884">
              <a:extLst>
                <a:ext uri="{FF2B5EF4-FFF2-40B4-BE49-F238E27FC236}">
                  <a16:creationId xmlns:a16="http://schemas.microsoft.com/office/drawing/2014/main" id="{0351C62A-4EA0-694B-86B6-B2D0D6B5A020}"/>
                </a:ext>
              </a:extLst>
            </p:cNvPr>
            <p:cNvSpPr txBox="1"/>
            <p:nvPr/>
          </p:nvSpPr>
          <p:spPr>
            <a:xfrm>
              <a:off x="6324600" y="431800"/>
              <a:ext cx="2670175" cy="78740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En lo personal, practicar la presencia de Dios. </a:t>
              </a: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grpSp>
      <p:grpSp>
        <p:nvGrpSpPr>
          <p:cNvPr id="3" name="Group 2">
            <a:extLst>
              <a:ext uri="{FF2B5EF4-FFF2-40B4-BE49-F238E27FC236}">
                <a16:creationId xmlns:a16="http://schemas.microsoft.com/office/drawing/2014/main" id="{D6607652-3392-3946-8019-F516326AF011}"/>
              </a:ext>
            </a:extLst>
          </p:cNvPr>
          <p:cNvGrpSpPr/>
          <p:nvPr/>
        </p:nvGrpSpPr>
        <p:grpSpPr>
          <a:xfrm>
            <a:off x="4672867" y="1154112"/>
            <a:ext cx="4013933" cy="1208088"/>
            <a:chOff x="4672867" y="1154112"/>
            <a:chExt cx="4013933" cy="1208088"/>
          </a:xfrm>
        </p:grpSpPr>
        <p:sp>
          <p:nvSpPr>
            <p:cNvPr id="42" name="Text Box 26895">
              <a:extLst>
                <a:ext uri="{FF2B5EF4-FFF2-40B4-BE49-F238E27FC236}">
                  <a16:creationId xmlns:a16="http://schemas.microsoft.com/office/drawing/2014/main" id="{8A64DD09-6A04-464D-B4A1-AA6FF65DA1BD}"/>
                </a:ext>
              </a:extLst>
            </p:cNvPr>
            <p:cNvSpPr txBox="1"/>
            <p:nvPr/>
          </p:nvSpPr>
          <p:spPr>
            <a:xfrm>
              <a:off x="6338888" y="1422400"/>
              <a:ext cx="2347912" cy="78740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Comparte tu experiencia con Dios con un amigo.</a:t>
              </a: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grpSp>
          <p:nvGrpSpPr>
            <p:cNvPr id="18447" name="Group 42">
              <a:extLst>
                <a:ext uri="{FF2B5EF4-FFF2-40B4-BE49-F238E27FC236}">
                  <a16:creationId xmlns:a16="http://schemas.microsoft.com/office/drawing/2014/main" id="{37B387AF-A002-FF46-9612-EA613B3AF36E}"/>
                </a:ext>
              </a:extLst>
            </p:cNvPr>
            <p:cNvGrpSpPr>
              <a:grpSpLocks/>
            </p:cNvGrpSpPr>
            <p:nvPr/>
          </p:nvGrpSpPr>
          <p:grpSpPr bwMode="auto">
            <a:xfrm>
              <a:off x="4672867" y="1154112"/>
              <a:ext cx="1423133" cy="1208088"/>
              <a:chOff x="0" y="0"/>
              <a:chExt cx="937651" cy="788670"/>
            </a:xfrm>
          </p:grpSpPr>
          <p:pic>
            <p:nvPicPr>
              <p:cNvPr id="18463" name="Picture 43">
                <a:extLst>
                  <a:ext uri="{FF2B5EF4-FFF2-40B4-BE49-F238E27FC236}">
                    <a16:creationId xmlns:a16="http://schemas.microsoft.com/office/drawing/2014/main" id="{A0A860C6-7D6D-C34E-8D2C-3E6171DBE63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92455" cy="78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64" name="Picture 44">
                <a:extLst>
                  <a:ext uri="{FF2B5EF4-FFF2-40B4-BE49-F238E27FC236}">
                    <a16:creationId xmlns:a16="http://schemas.microsoft.com/office/drawing/2014/main" id="{1E97FB5C-B64F-4249-AF7D-C72B6FB438A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8429" t="3436" r="21964" b="5843"/>
              <a:stretch>
                <a:fillRect/>
              </a:stretch>
            </p:blipFill>
            <p:spPr bwMode="auto">
              <a:xfrm>
                <a:off x="330591" y="98474"/>
                <a:ext cx="607060" cy="68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5" name="Group 4">
            <a:extLst>
              <a:ext uri="{FF2B5EF4-FFF2-40B4-BE49-F238E27FC236}">
                <a16:creationId xmlns:a16="http://schemas.microsoft.com/office/drawing/2014/main" id="{9AFA4622-6D9E-674F-B38B-F6EB12987448}"/>
              </a:ext>
            </a:extLst>
          </p:cNvPr>
          <p:cNvGrpSpPr/>
          <p:nvPr/>
        </p:nvGrpSpPr>
        <p:grpSpPr>
          <a:xfrm>
            <a:off x="4267200" y="3984376"/>
            <a:ext cx="4789635" cy="1197224"/>
            <a:chOff x="4267200" y="3886200"/>
            <a:chExt cx="4789635" cy="1197224"/>
          </a:xfrm>
        </p:grpSpPr>
        <p:sp>
          <p:nvSpPr>
            <p:cNvPr id="31" name="Text Box 26905">
              <a:extLst>
                <a:ext uri="{FF2B5EF4-FFF2-40B4-BE49-F238E27FC236}">
                  <a16:creationId xmlns:a16="http://schemas.microsoft.com/office/drawing/2014/main" id="{8906F88E-4C38-2749-8772-5B6C7086DFD1}"/>
                </a:ext>
              </a:extLst>
            </p:cNvPr>
            <p:cNvSpPr txBox="1"/>
            <p:nvPr/>
          </p:nvSpPr>
          <p:spPr>
            <a:xfrm>
              <a:off x="6639072" y="4092824"/>
              <a:ext cx="2417763" cy="89693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Después de llegar a cuatro amigos, multiplica en dos tríadas.</a:t>
              </a: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grpSp>
          <p:nvGrpSpPr>
            <p:cNvPr id="18451" name="Group 31">
              <a:extLst>
                <a:ext uri="{FF2B5EF4-FFF2-40B4-BE49-F238E27FC236}">
                  <a16:creationId xmlns:a16="http://schemas.microsoft.com/office/drawing/2014/main" id="{C49155EB-DDE2-864A-9E33-5DB34E627741}"/>
                </a:ext>
              </a:extLst>
            </p:cNvPr>
            <p:cNvGrpSpPr>
              <a:grpSpLocks/>
            </p:cNvGrpSpPr>
            <p:nvPr/>
          </p:nvGrpSpPr>
          <p:grpSpPr bwMode="auto">
            <a:xfrm>
              <a:off x="4267200" y="3921655"/>
              <a:ext cx="1135751" cy="1161769"/>
              <a:chOff x="0" y="0"/>
              <a:chExt cx="887095" cy="878742"/>
            </a:xfrm>
          </p:grpSpPr>
          <p:pic>
            <p:nvPicPr>
              <p:cNvPr id="18459" name="Picture 35">
                <a:extLst>
                  <a:ext uri="{FF2B5EF4-FFF2-40B4-BE49-F238E27FC236}">
                    <a16:creationId xmlns:a16="http://schemas.microsoft.com/office/drawing/2014/main" id="{5CE41AA9-4EA0-AF41-8136-89E06EEF72A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489" y="0"/>
                <a:ext cx="525780"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60" name="Picture 36">
                <a:extLst>
                  <a:ext uri="{FF2B5EF4-FFF2-40B4-BE49-F238E27FC236}">
                    <a16:creationId xmlns:a16="http://schemas.microsoft.com/office/drawing/2014/main" id="{17C68EC1-D333-A64E-AFF7-0314E634087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3580" t="5035" r="6325" b="4317"/>
              <a:stretch>
                <a:fillRect/>
              </a:stretch>
            </p:blipFill>
            <p:spPr bwMode="auto">
              <a:xfrm>
                <a:off x="0" y="168812"/>
                <a:ext cx="887095"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452" name="Group 32">
              <a:extLst>
                <a:ext uri="{FF2B5EF4-FFF2-40B4-BE49-F238E27FC236}">
                  <a16:creationId xmlns:a16="http://schemas.microsoft.com/office/drawing/2014/main" id="{96588B84-4390-424B-B8F2-3F92924620CF}"/>
                </a:ext>
              </a:extLst>
            </p:cNvPr>
            <p:cNvGrpSpPr>
              <a:grpSpLocks/>
            </p:cNvGrpSpPr>
            <p:nvPr/>
          </p:nvGrpSpPr>
          <p:grpSpPr bwMode="auto">
            <a:xfrm flipH="1">
              <a:off x="5562600" y="3886200"/>
              <a:ext cx="1135751" cy="1161769"/>
              <a:chOff x="0" y="0"/>
              <a:chExt cx="887095" cy="878742"/>
            </a:xfrm>
          </p:grpSpPr>
          <p:pic>
            <p:nvPicPr>
              <p:cNvPr id="18457" name="Picture 33">
                <a:extLst>
                  <a:ext uri="{FF2B5EF4-FFF2-40B4-BE49-F238E27FC236}">
                    <a16:creationId xmlns:a16="http://schemas.microsoft.com/office/drawing/2014/main" id="{D9F5F5B1-CF2D-0A40-8296-82FA2B4C6B1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489" y="0"/>
                <a:ext cx="525780"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8" name="Picture 34">
                <a:extLst>
                  <a:ext uri="{FF2B5EF4-FFF2-40B4-BE49-F238E27FC236}">
                    <a16:creationId xmlns:a16="http://schemas.microsoft.com/office/drawing/2014/main" id="{5B6146C4-19CA-564D-BBA1-D0E7EDAED51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3580" t="5035" r="6325" b="4317"/>
              <a:stretch>
                <a:fillRect/>
              </a:stretch>
            </p:blipFill>
            <p:spPr bwMode="auto">
              <a:xfrm>
                <a:off x="0" y="168812"/>
                <a:ext cx="887095"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 name="Group 3">
            <a:extLst>
              <a:ext uri="{FF2B5EF4-FFF2-40B4-BE49-F238E27FC236}">
                <a16:creationId xmlns:a16="http://schemas.microsoft.com/office/drawing/2014/main" id="{C3BE7F49-607B-4644-90CF-48F1C36C9419}"/>
              </a:ext>
            </a:extLst>
          </p:cNvPr>
          <p:cNvGrpSpPr/>
          <p:nvPr/>
        </p:nvGrpSpPr>
        <p:grpSpPr>
          <a:xfrm>
            <a:off x="4800600" y="2310679"/>
            <a:ext cx="4343051" cy="1499321"/>
            <a:chOff x="4800600" y="2386879"/>
            <a:chExt cx="4343051" cy="1499321"/>
          </a:xfrm>
        </p:grpSpPr>
        <p:grpSp>
          <p:nvGrpSpPr>
            <p:cNvPr id="18453" name="Group 20">
              <a:extLst>
                <a:ext uri="{FF2B5EF4-FFF2-40B4-BE49-F238E27FC236}">
                  <a16:creationId xmlns:a16="http://schemas.microsoft.com/office/drawing/2014/main" id="{B9658984-5570-E243-927C-22944864E496}"/>
                </a:ext>
              </a:extLst>
            </p:cNvPr>
            <p:cNvGrpSpPr>
              <a:grpSpLocks/>
            </p:cNvGrpSpPr>
            <p:nvPr/>
          </p:nvGrpSpPr>
          <p:grpSpPr bwMode="auto">
            <a:xfrm>
              <a:off x="4800600" y="2386879"/>
              <a:ext cx="1348359" cy="1346921"/>
              <a:chOff x="0" y="0"/>
              <a:chExt cx="887095" cy="878742"/>
            </a:xfrm>
          </p:grpSpPr>
          <p:pic>
            <p:nvPicPr>
              <p:cNvPr id="18455" name="Picture 28">
                <a:extLst>
                  <a:ext uri="{FF2B5EF4-FFF2-40B4-BE49-F238E27FC236}">
                    <a16:creationId xmlns:a16="http://schemas.microsoft.com/office/drawing/2014/main" id="{16591F77-6C27-D449-983A-AFC75D2F510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9489" y="0"/>
                <a:ext cx="525780"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6" name="Picture 29">
                <a:extLst>
                  <a:ext uri="{FF2B5EF4-FFF2-40B4-BE49-F238E27FC236}">
                    <a16:creationId xmlns:a16="http://schemas.microsoft.com/office/drawing/2014/main" id="{6C195DE3-4454-8D4D-AA63-BE4B4D8026A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3580" t="5035" r="6325" b="4317"/>
              <a:stretch>
                <a:fillRect/>
              </a:stretch>
            </p:blipFill>
            <p:spPr bwMode="auto">
              <a:xfrm>
                <a:off x="0" y="168812"/>
                <a:ext cx="887095"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Text Box 26918">
              <a:extLst>
                <a:ext uri="{FF2B5EF4-FFF2-40B4-BE49-F238E27FC236}">
                  <a16:creationId xmlns:a16="http://schemas.microsoft.com/office/drawing/2014/main" id="{CDFD6314-6516-E04D-9D59-5B8AE32A9CF7}"/>
                </a:ext>
              </a:extLst>
            </p:cNvPr>
            <p:cNvSpPr txBox="1"/>
            <p:nvPr/>
          </p:nvSpPr>
          <p:spPr>
            <a:xfrm>
              <a:off x="6324600" y="2432050"/>
              <a:ext cx="2819051" cy="145415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Reúnase semanalmente en una tríada de amistad con uno o dos amigos durante una hora para compartir experiencias con Cristo.</a:t>
              </a:r>
              <a:endPar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grpSp>
      <p:grpSp>
        <p:nvGrpSpPr>
          <p:cNvPr id="6" name="Group 5">
            <a:extLst>
              <a:ext uri="{FF2B5EF4-FFF2-40B4-BE49-F238E27FC236}">
                <a16:creationId xmlns:a16="http://schemas.microsoft.com/office/drawing/2014/main" id="{BD85A280-31ED-7048-A1E7-3EB76D2C3726}"/>
              </a:ext>
            </a:extLst>
          </p:cNvPr>
          <p:cNvGrpSpPr/>
          <p:nvPr/>
        </p:nvGrpSpPr>
        <p:grpSpPr>
          <a:xfrm>
            <a:off x="4156893" y="5003414"/>
            <a:ext cx="4987107" cy="1930786"/>
            <a:chOff x="4156893" y="5003414"/>
            <a:chExt cx="4987107" cy="1930786"/>
          </a:xfrm>
        </p:grpSpPr>
        <p:sp>
          <p:nvSpPr>
            <p:cNvPr id="39" name="Text Box 26903">
              <a:extLst>
                <a:ext uri="{FF2B5EF4-FFF2-40B4-BE49-F238E27FC236}">
                  <a16:creationId xmlns:a16="http://schemas.microsoft.com/office/drawing/2014/main" id="{E9BF9F21-42B8-2B4D-9283-8A3FD20B7A08}"/>
                </a:ext>
              </a:extLst>
            </p:cNvPr>
            <p:cNvSpPr txBox="1"/>
            <p:nvPr/>
          </p:nvSpPr>
          <p:spPr>
            <a:xfrm>
              <a:off x="6324600" y="5278713"/>
              <a:ext cx="2819400" cy="150308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80000"/>
                </a:lnSpc>
                <a:spcBef>
                  <a:spcPts val="0"/>
                </a:spcBef>
                <a:spcAft>
                  <a:spcPts val="0"/>
                </a:spcAft>
                <a:defRPr/>
              </a:pPr>
              <a:r>
                <a:rPr lang="es-ES" sz="1800" b="1" dirty="0">
                  <a:solidFill>
                    <a:schemeClr val="tx2"/>
                  </a:solidFill>
                  <a:effectLst>
                    <a:outerShdw dist="38100" dir="2700000" algn="tl" rotWithShape="0">
                      <a:prstClr val="black"/>
                    </a:outerShdw>
                  </a:effectLst>
                </a:rPr>
                <a:t>Reúnase cada mes con 2 a 4 tríadas en una celda comunitaria para compartir el desbordamiento de experiencias en las tríadas.</a:t>
              </a: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grpSp>
          <p:nvGrpSpPr>
            <p:cNvPr id="38" name="Group 37">
              <a:extLst>
                <a:ext uri="{FF2B5EF4-FFF2-40B4-BE49-F238E27FC236}">
                  <a16:creationId xmlns:a16="http://schemas.microsoft.com/office/drawing/2014/main" id="{5F30412F-237C-504E-A906-8698E06F9CB2}"/>
                </a:ext>
              </a:extLst>
            </p:cNvPr>
            <p:cNvGrpSpPr/>
            <p:nvPr/>
          </p:nvGrpSpPr>
          <p:grpSpPr>
            <a:xfrm>
              <a:off x="4156893" y="5003414"/>
              <a:ext cx="2624907" cy="1930786"/>
              <a:chOff x="2286000" y="762000"/>
              <a:chExt cx="3694113" cy="2703006"/>
            </a:xfrm>
          </p:grpSpPr>
          <p:pic>
            <p:nvPicPr>
              <p:cNvPr id="40" name="Picture 39">
                <a:extLst>
                  <a:ext uri="{FF2B5EF4-FFF2-40B4-BE49-F238E27FC236}">
                    <a16:creationId xmlns:a16="http://schemas.microsoft.com/office/drawing/2014/main" id="{3C58BFE0-CB9C-274F-B6FA-BDF62F629F0C}"/>
                  </a:ext>
                </a:extLst>
              </p:cNvPr>
              <p:cNvPicPr>
                <a:picLocks noChangeAspect="1"/>
              </p:cNvPicPr>
              <p:nvPr/>
            </p:nvPicPr>
            <p:blipFill>
              <a:blip r:embed="rId13">
                <a:duotone>
                  <a:srgbClr val="AAAACA">
                    <a:shade val="45000"/>
                    <a:satMod val="135000"/>
                  </a:srgbClr>
                  <a:prstClr val="white"/>
                </a:duotone>
                <a:alphaModFix/>
                <a:extLst>
                  <a:ext uri="{BEBA8EAE-BF5A-486C-A8C5-ECC9F3942E4B}">
                    <a14:imgProps xmlns:a14="http://schemas.microsoft.com/office/drawing/2010/main">
                      <a14:imgLayer r:embed="rId14">
                        <a14:imgEffect>
                          <a14:backgroundRemoval t="5682" b="95455" l="2448" r="94406">
                            <a14:foregroundMark x1="2448" y1="39773" x2="2448" y2="39773"/>
                            <a14:foregroundMark x1="55245" y1="5682" x2="55245" y2="5682"/>
                            <a14:foregroundMark x1="94755" y1="40909" x2="94755" y2="40909"/>
                            <a14:foregroundMark x1="55594" y1="95455" x2="55594" y2="95455"/>
                          </a14:backgroundRemoval>
                        </a14:imgEffect>
                        <a14:imgEffect>
                          <a14:sharpenSoften amount="-50000"/>
                        </a14:imgEffect>
                        <a14:imgEffect>
                          <a14:colorTemperature colorTemp="4700"/>
                        </a14:imgEffect>
                        <a14:imgEffect>
                          <a14:saturation sat="0"/>
                        </a14:imgEffect>
                        <a14:imgEffect>
                          <a14:brightnessContrast bright="16000" contrast="4000"/>
                        </a14:imgEffect>
                      </a14:imgLayer>
                    </a14:imgProps>
                  </a:ext>
                </a:extLst>
              </a:blip>
              <a:stretch>
                <a:fillRect/>
              </a:stretch>
            </p:blipFill>
            <p:spPr>
              <a:xfrm>
                <a:off x="2286000" y="762000"/>
                <a:ext cx="3694113" cy="2273300"/>
              </a:xfrm>
              <a:prstGeom prst="rect">
                <a:avLst/>
              </a:prstGeom>
            </p:spPr>
          </p:pic>
          <p:pic>
            <p:nvPicPr>
              <p:cNvPr id="41" name="Picture 40">
                <a:extLst>
                  <a:ext uri="{FF2B5EF4-FFF2-40B4-BE49-F238E27FC236}">
                    <a16:creationId xmlns:a16="http://schemas.microsoft.com/office/drawing/2014/main" id="{E6DC5AFE-53AF-9A43-9C49-4FCFA17AAA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1360758"/>
                <a:ext cx="1566419" cy="210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 name="Rectangle 7">
            <a:extLst>
              <a:ext uri="{FF2B5EF4-FFF2-40B4-BE49-F238E27FC236}">
                <a16:creationId xmlns:a16="http://schemas.microsoft.com/office/drawing/2014/main" id="{F7A77970-3A2E-3740-BB91-2A8D1F96CF94}"/>
              </a:ext>
            </a:extLst>
          </p:cNvPr>
          <p:cNvSpPr/>
          <p:nvPr/>
        </p:nvSpPr>
        <p:spPr>
          <a:xfrm>
            <a:off x="0" y="5724369"/>
            <a:ext cx="3326513" cy="981231"/>
          </a:xfrm>
          <a:prstGeom prst="rect">
            <a:avLst/>
          </a:prstGeom>
        </p:spPr>
        <p:txBody>
          <a:bodyPr wrap="square">
            <a:spAutoFit/>
          </a:bodyPr>
          <a:lstStyle/>
          <a:p>
            <a:pPr>
              <a:lnSpc>
                <a:spcPct val="80000"/>
              </a:lnSpc>
            </a:pPr>
            <a:r>
              <a:rPr lang="es-ES" sz="1800" b="1" dirty="0">
                <a:solidFill>
                  <a:schemeClr val="tx2"/>
                </a:solidFill>
                <a:effectLst>
                  <a:outerShdw dist="38100" dir="2700000" algn="tl" rotWithShape="0">
                    <a:prstClr val="black"/>
                  </a:outerShdw>
                </a:effectLst>
              </a:rPr>
              <a:t>De tres a seis celdas se conectan en una red de supervisión para promover y coordinar el crecimiento.</a:t>
            </a:r>
            <a:endParaRPr lang="en-US" sz="1800" b="1" dirty="0">
              <a:solidFill>
                <a:schemeClr val="tx2"/>
              </a:solidFill>
              <a:effectLst>
                <a:outerShdw dist="38100" dir="2700000" algn="tl" rotWithShape="0">
                  <a:prstClr val="black"/>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295164" y="533400"/>
            <a:ext cx="3895836" cy="3416320"/>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El bisabuelo de </a:t>
            </a:r>
            <a:r>
              <a:rPr lang="es-ES" b="1" dirty="0" err="1">
                <a:solidFill>
                  <a:schemeClr val="tx2"/>
                </a:solidFill>
                <a:effectLst>
                  <a:outerShdw dist="38100" dir="2700000" algn="tl" rotWithShape="0">
                    <a:prstClr val="black"/>
                  </a:outerShdw>
                </a:effectLst>
              </a:rPr>
              <a:t>Braveheart</a:t>
            </a:r>
            <a:r>
              <a:rPr lang="es-ES" b="1" dirty="0">
                <a:solidFill>
                  <a:schemeClr val="tx2"/>
                </a:solidFill>
                <a:effectLst>
                  <a:outerShdw dist="38100" dir="2700000" algn="tl" rotWithShape="0">
                    <a:prstClr val="black"/>
                  </a:outerShdw>
                </a:effectLst>
              </a:rPr>
              <a:t> formaba parte de la gran cultura india de los caballos de los Estados Unidos. </a:t>
            </a:r>
          </a:p>
          <a:p>
            <a:pPr>
              <a:lnSpc>
                <a:spcPct val="90000"/>
              </a:lnSpc>
            </a:pPr>
            <a:r>
              <a:rPr lang="es-ES" b="1" dirty="0">
                <a:solidFill>
                  <a:schemeClr val="tx2"/>
                </a:solidFill>
                <a:effectLst>
                  <a:outerShdw dist="38100" dir="2700000" algn="tl" rotWithShape="0">
                    <a:prstClr val="black"/>
                  </a:outerShdw>
                </a:effectLst>
              </a:rPr>
              <a:t>Las diferentes tribus indias controlaban la parte central de los Estados Unidos desde Canadá hasta México.</a:t>
            </a:r>
            <a:endParaRPr lang="en-US" b="1" dirty="0">
              <a:solidFill>
                <a:schemeClr val="tx2"/>
              </a:solidFill>
              <a:effectLst>
                <a:outerShdw dist="38100" dir="2700000" algn="tl" rotWithShape="0">
                  <a:prstClr val="black"/>
                </a:outerShdw>
              </a:effectLst>
            </a:endParaRPr>
          </a:p>
        </p:txBody>
      </p:sp>
      <p:pic>
        <p:nvPicPr>
          <p:cNvPr id="5" name="Picture 4">
            <a:extLst>
              <a:ext uri="{FF2B5EF4-FFF2-40B4-BE49-F238E27FC236}">
                <a16:creationId xmlns:a16="http://schemas.microsoft.com/office/drawing/2014/main" id="{1399BC04-0ED8-A546-B655-18FDB1B8B2D6}"/>
              </a:ext>
            </a:extLst>
          </p:cNvPr>
          <p:cNvPicPr>
            <a:picLocks noChangeAspect="1"/>
          </p:cNvPicPr>
          <p:nvPr/>
        </p:nvPicPr>
        <p:blipFill>
          <a:blip r:embed="rId3"/>
          <a:stretch>
            <a:fillRect/>
          </a:stretch>
        </p:blipFill>
        <p:spPr>
          <a:xfrm>
            <a:off x="4314522" y="533400"/>
            <a:ext cx="4865337" cy="4953000"/>
          </a:xfrm>
          <a:prstGeom prst="rect">
            <a:avLst/>
          </a:prstGeom>
        </p:spPr>
      </p:pic>
      <p:sp>
        <p:nvSpPr>
          <p:cNvPr id="8" name="TextBox 7">
            <a:extLst>
              <a:ext uri="{FF2B5EF4-FFF2-40B4-BE49-F238E27FC236}">
                <a16:creationId xmlns:a16="http://schemas.microsoft.com/office/drawing/2014/main" id="{12B3BCC2-E393-C046-8D11-94CB9EBB9E1B}"/>
              </a:ext>
            </a:extLst>
          </p:cNvPr>
          <p:cNvSpPr txBox="1"/>
          <p:nvPr/>
        </p:nvSpPr>
        <p:spPr>
          <a:xfrm>
            <a:off x="0" y="5562600"/>
            <a:ext cx="5410200" cy="1200329"/>
          </a:xfrm>
          <a:prstGeom prst="rect">
            <a:avLst/>
          </a:prstGeom>
          <a:noFill/>
        </p:spPr>
        <p:txBody>
          <a:bodyPr wrap="square" rtlCol="0">
            <a:spAutoFit/>
          </a:bodyPr>
          <a:lstStyle/>
          <a:p>
            <a:pPr>
              <a:lnSpc>
                <a:spcPct val="90000"/>
              </a:lnSpc>
            </a:pPr>
            <a:r>
              <a:rPr lang="en-US" sz="1600" b="1" cap="all" dirty="0">
                <a:solidFill>
                  <a:schemeClr val="tx2"/>
                </a:solidFill>
                <a:effectLst>
                  <a:outerShdw dist="38100" dir="2700000" algn="tl" rotWithShape="0">
                    <a:prstClr val="black"/>
                  </a:outerShdw>
                </a:effectLst>
              </a:rPr>
              <a:t>Tools for an organic movement</a:t>
            </a:r>
          </a:p>
          <a:p>
            <a:pPr>
              <a:lnSpc>
                <a:spcPct val="90000"/>
              </a:lnSpc>
            </a:pPr>
            <a:r>
              <a:rPr lang="en-US" sz="1600" b="1" dirty="0">
                <a:solidFill>
                  <a:schemeClr val="tx2"/>
                </a:solidFill>
                <a:effectLst>
                  <a:outerShdw dist="38100" dir="2700000" algn="tl" rotWithShape="0">
                    <a:prstClr val="black"/>
                  </a:outerShdw>
                </a:effectLst>
              </a:rPr>
              <a:t>Braveheart’s Great-grandfathers were part of the great Indian horse culture of the United States. The different Indian tribes controlled the central part of the United States from Canada to Mexico.</a:t>
            </a:r>
          </a:p>
        </p:txBody>
      </p:sp>
      <p:pic>
        <p:nvPicPr>
          <p:cNvPr id="7" name="Picture 6">
            <a:extLst>
              <a:ext uri="{FF2B5EF4-FFF2-40B4-BE49-F238E27FC236}">
                <a16:creationId xmlns:a16="http://schemas.microsoft.com/office/drawing/2014/main" id="{C22D83DF-8F91-004D-98AB-042C7B062CC1}"/>
              </a:ext>
            </a:extLst>
          </p:cNvPr>
          <p:cNvPicPr>
            <a:picLocks noChangeAspect="1"/>
          </p:cNvPicPr>
          <p:nvPr/>
        </p:nvPicPr>
        <p:blipFill rotWithShape="1">
          <a:blip r:embed="rId4"/>
          <a:srcRect t="3143" b="15304"/>
          <a:stretch/>
        </p:blipFill>
        <p:spPr>
          <a:xfrm>
            <a:off x="4314521" y="533400"/>
            <a:ext cx="2270477" cy="2933475"/>
          </a:xfrm>
          <a:prstGeom prst="rect">
            <a:avLst/>
          </a:prstGeom>
        </p:spPr>
      </p:pic>
      <p:sp>
        <p:nvSpPr>
          <p:cNvPr id="6" name="TextBox 5">
            <a:extLst>
              <a:ext uri="{FF2B5EF4-FFF2-40B4-BE49-F238E27FC236}">
                <a16:creationId xmlns:a16="http://schemas.microsoft.com/office/drawing/2014/main" id="{3B5818E9-79AB-FF4E-8E6E-73104B537871}"/>
              </a:ext>
            </a:extLst>
          </p:cNvPr>
          <p:cNvSpPr txBox="1"/>
          <p:nvPr/>
        </p:nvSpPr>
        <p:spPr>
          <a:xfrm>
            <a:off x="76200" y="136504"/>
            <a:ext cx="8991600" cy="424732"/>
          </a:xfrm>
          <a:prstGeom prst="rect">
            <a:avLst/>
          </a:prstGeom>
          <a:noFill/>
        </p:spPr>
        <p:txBody>
          <a:bodyPr wrap="square" rtlCol="0">
            <a:spAutoFit/>
          </a:bodyPr>
          <a:lstStyle/>
          <a:p>
            <a:pPr algn="ctr">
              <a:lnSpc>
                <a:spcPct val="90000"/>
              </a:lnSpc>
            </a:pPr>
            <a:r>
              <a:rPr lang="es-ES" b="1" cap="all" dirty="0">
                <a:solidFill>
                  <a:schemeClr val="tx2"/>
                </a:solidFill>
                <a:effectLst>
                  <a:outerShdw dist="38100" dir="2700000" algn="tl" rotWithShape="0">
                    <a:prstClr val="black"/>
                  </a:outerShdw>
                </a:effectLst>
              </a:rPr>
              <a:t>Herramientas para un movimiento orgánico. </a:t>
            </a:r>
            <a:endParaRPr lang="en-US" b="1" cap="all"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18714435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2B3BCC2-E393-C046-8D11-94CB9EBB9E1B}"/>
              </a:ext>
            </a:extLst>
          </p:cNvPr>
          <p:cNvSpPr txBox="1"/>
          <p:nvPr/>
        </p:nvSpPr>
        <p:spPr>
          <a:xfrm>
            <a:off x="76200" y="5181600"/>
            <a:ext cx="4495800" cy="1588127"/>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How? </a:t>
            </a:r>
          </a:p>
          <a:p>
            <a:pPr>
              <a:lnSpc>
                <a:spcPct val="90000"/>
              </a:lnSpc>
            </a:pPr>
            <a:r>
              <a:rPr lang="en-US" sz="1800" b="1" dirty="0">
                <a:solidFill>
                  <a:schemeClr val="tx2"/>
                </a:solidFill>
                <a:effectLst>
                  <a:outerShdw dist="38100" dir="2700000" algn="tl" rotWithShape="0">
                    <a:prstClr val="black"/>
                  </a:outerShdw>
                </a:effectLst>
              </a:rPr>
              <a:t>When a young Indian boy reached 11 or 12 their father or uncle began to teach them to use six or seven tools: knife, bow and arrow, lance, tomahawk, make fire and a horse.</a:t>
            </a:r>
          </a:p>
        </p:txBody>
      </p:sp>
      <p:sp>
        <p:nvSpPr>
          <p:cNvPr id="6" name="TextBox 5">
            <a:extLst>
              <a:ext uri="{FF2B5EF4-FFF2-40B4-BE49-F238E27FC236}">
                <a16:creationId xmlns:a16="http://schemas.microsoft.com/office/drawing/2014/main" id="{EF83D21E-4E08-D940-A2E8-47F7A30FA118}"/>
              </a:ext>
            </a:extLst>
          </p:cNvPr>
          <p:cNvSpPr txBox="1"/>
          <p:nvPr/>
        </p:nvSpPr>
        <p:spPr>
          <a:xfrm>
            <a:off x="328781" y="116479"/>
            <a:ext cx="4000443" cy="3083921"/>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¿Cómo? </a:t>
            </a:r>
          </a:p>
          <a:p>
            <a:pPr>
              <a:lnSpc>
                <a:spcPct val="90000"/>
              </a:lnSpc>
            </a:pPr>
            <a:r>
              <a:rPr lang="es-ES" b="1" dirty="0">
                <a:solidFill>
                  <a:schemeClr val="tx2"/>
                </a:solidFill>
                <a:effectLst>
                  <a:outerShdw dist="38100" dir="2700000" algn="tl" rotWithShape="0">
                    <a:prstClr val="black"/>
                  </a:outerShdw>
                </a:effectLst>
              </a:rPr>
              <a:t>Cuando un joven indio alcanzó los 11 o 12 años, su padre o tío comenzó a enseñarles a usar seis o siete herramientas: cuchillo, arco y flecha, lanza, hacha de guerra, fuego y un caballo.</a:t>
            </a:r>
            <a:endParaRPr lang="en-US" b="1" dirty="0">
              <a:solidFill>
                <a:schemeClr val="tx2"/>
              </a:solidFill>
              <a:effectLst>
                <a:outerShdw dist="38100" dir="2700000" algn="tl" rotWithShape="0">
                  <a:prstClr val="black"/>
                </a:outerShdw>
              </a:effectLst>
            </a:endParaRPr>
          </a:p>
        </p:txBody>
      </p:sp>
      <p:pic>
        <p:nvPicPr>
          <p:cNvPr id="7" name="Picture 6">
            <a:extLst>
              <a:ext uri="{FF2B5EF4-FFF2-40B4-BE49-F238E27FC236}">
                <a16:creationId xmlns:a16="http://schemas.microsoft.com/office/drawing/2014/main" id="{817C29D4-3BDB-1A4E-A3BB-514CEFEA3EA5}"/>
              </a:ext>
            </a:extLst>
          </p:cNvPr>
          <p:cNvPicPr>
            <a:picLocks noChangeAspect="1"/>
          </p:cNvPicPr>
          <p:nvPr/>
        </p:nvPicPr>
        <p:blipFill>
          <a:blip r:embed="rId3"/>
          <a:stretch>
            <a:fillRect/>
          </a:stretch>
        </p:blipFill>
        <p:spPr>
          <a:xfrm>
            <a:off x="5089421" y="3048000"/>
            <a:ext cx="3313431" cy="2582911"/>
          </a:xfrm>
          <a:prstGeom prst="rect">
            <a:avLst/>
          </a:prstGeom>
        </p:spPr>
      </p:pic>
      <p:pic>
        <p:nvPicPr>
          <p:cNvPr id="9" name="Picture 8">
            <a:extLst>
              <a:ext uri="{FF2B5EF4-FFF2-40B4-BE49-F238E27FC236}">
                <a16:creationId xmlns:a16="http://schemas.microsoft.com/office/drawing/2014/main" id="{772840DA-0AD5-5F48-91DC-BC915D94D43E}"/>
              </a:ext>
            </a:extLst>
          </p:cNvPr>
          <p:cNvPicPr>
            <a:picLocks noChangeAspect="1"/>
          </p:cNvPicPr>
          <p:nvPr/>
        </p:nvPicPr>
        <p:blipFill rotWithShape="1">
          <a:blip r:embed="rId4"/>
          <a:srcRect l="1935" t="3598" r="9613" b="5509"/>
          <a:stretch/>
        </p:blipFill>
        <p:spPr>
          <a:xfrm>
            <a:off x="4329224" y="0"/>
            <a:ext cx="4776676" cy="3041883"/>
          </a:xfrm>
          <a:prstGeom prst="rect">
            <a:avLst/>
          </a:prstGeom>
        </p:spPr>
      </p:pic>
    </p:spTree>
    <p:extLst>
      <p:ext uri="{BB962C8B-B14F-4D97-AF65-F5344CB8AC3E}">
        <p14:creationId xmlns:p14="http://schemas.microsoft.com/office/powerpoint/2010/main" val="36623785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 name="Text Box 62">
            <a:extLst>
              <a:ext uri="{FF2B5EF4-FFF2-40B4-BE49-F238E27FC236}">
                <a16:creationId xmlns:a16="http://schemas.microsoft.com/office/drawing/2014/main" id="{91F26B6C-307C-FD41-91B8-0CB3B8EE677C}"/>
              </a:ext>
            </a:extLst>
          </p:cNvPr>
          <p:cNvSpPr txBox="1"/>
          <p:nvPr/>
        </p:nvSpPr>
        <p:spPr>
          <a:xfrm>
            <a:off x="1" y="76201"/>
            <a:ext cx="9144000" cy="53340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90000"/>
              </a:lnSpc>
              <a:spcBef>
                <a:spcPts val="0"/>
              </a:spcBef>
              <a:spcAft>
                <a:spcPts val="0"/>
              </a:spcAft>
              <a:defRPr/>
            </a:pPr>
            <a:r>
              <a:rPr lang="es-ES" b="1" cap="all" dirty="0">
                <a:solidFill>
                  <a:schemeClr val="tx2"/>
                </a:solidFill>
                <a:effectLst>
                  <a:outerShdw dist="38100" dir="2700000" algn="tl" rotWithShape="0">
                    <a:prstClr val="black"/>
                  </a:outerShdw>
                </a:effectLst>
              </a:rPr>
              <a:t>herramientas de discípulo </a:t>
            </a:r>
            <a:endParaRPr lang="en-US" b="1" cap="all"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AEE98D3-AF77-C44B-9AD6-6763E96DD339}"/>
              </a:ext>
            </a:extLst>
          </p:cNvPr>
          <p:cNvSpPr txBox="1"/>
          <p:nvPr/>
        </p:nvSpPr>
        <p:spPr>
          <a:xfrm>
            <a:off x="0" y="5410200"/>
            <a:ext cx="8991600" cy="1421928"/>
          </a:xfrm>
          <a:prstGeom prst="rect">
            <a:avLst/>
          </a:prstGeom>
          <a:noFill/>
        </p:spPr>
        <p:txBody>
          <a:bodyPr wrap="square" rtlCol="0">
            <a:spAutoFit/>
          </a:bodyPr>
          <a:lstStyle/>
          <a:p>
            <a:pPr>
              <a:lnSpc>
                <a:spcPct val="90000"/>
              </a:lnSpc>
            </a:pPr>
            <a:r>
              <a:rPr lang="en-US" sz="1600" b="1" dirty="0">
                <a:solidFill>
                  <a:schemeClr val="tx2"/>
                </a:solidFill>
                <a:effectLst>
                  <a:outerShdw dist="38100" dir="2700000" algn="tl" rotWithShape="0">
                    <a:prstClr val="black"/>
                  </a:outerShdw>
                </a:effectLst>
              </a:rPr>
              <a:t>In your disciple journey, you will personally learn to use simple tools and to demonstrate the tools to another Christian, a seeker, or a person of peace. This demonstration takes place in the dynamic life of a two or three friendship triad. </a:t>
            </a:r>
          </a:p>
          <a:p>
            <a:pPr>
              <a:lnSpc>
                <a:spcPct val="90000"/>
              </a:lnSpc>
            </a:pPr>
            <a:r>
              <a:rPr lang="en-US" sz="1600" b="1" dirty="0">
                <a:solidFill>
                  <a:schemeClr val="tx2"/>
                </a:solidFill>
                <a:effectLst>
                  <a:outerShdw dist="38100" dir="2700000" algn="tl" rotWithShape="0">
                    <a:prstClr val="black"/>
                  </a:outerShdw>
                </a:effectLst>
              </a:rPr>
              <a:t>The method of learning to use each tool is always the same: Demonstration and experience. A person who has experienced a disciple tool demonstrates how to use the tool. A new person learns to use the tool and to demonstrate the tool to another. </a:t>
            </a:r>
          </a:p>
        </p:txBody>
      </p:sp>
      <p:sp>
        <p:nvSpPr>
          <p:cNvPr id="8" name="Text Box 62">
            <a:extLst>
              <a:ext uri="{FF2B5EF4-FFF2-40B4-BE49-F238E27FC236}">
                <a16:creationId xmlns:a16="http://schemas.microsoft.com/office/drawing/2014/main" id="{1E1EE140-A1B9-4748-98EC-FDD422BEE5AB}"/>
              </a:ext>
            </a:extLst>
          </p:cNvPr>
          <p:cNvSpPr txBox="1"/>
          <p:nvPr/>
        </p:nvSpPr>
        <p:spPr>
          <a:xfrm>
            <a:off x="325315" y="533400"/>
            <a:ext cx="6304085" cy="2597528"/>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En el viaje de tu discípulo, aprenderás personalmente a usar estas herramientas y a </a:t>
            </a:r>
            <a:r>
              <a:rPr lang="es-ES" b="1" dirty="0">
                <a:solidFill>
                  <a:schemeClr val="accent1"/>
                </a:solidFill>
                <a:effectLst>
                  <a:outerShdw dist="38100" dir="2700000" algn="tl" rotWithShape="0">
                    <a:prstClr val="black"/>
                  </a:outerShdw>
                </a:effectLst>
              </a:rPr>
              <a:t>demostrar</a:t>
            </a:r>
            <a:r>
              <a:rPr lang="es-ES" b="1" dirty="0">
                <a:solidFill>
                  <a:schemeClr val="tx2"/>
                </a:solidFill>
                <a:effectLst>
                  <a:outerShdw dist="38100" dir="2700000" algn="tl" rotWithShape="0">
                    <a:prstClr val="black"/>
                  </a:outerShdw>
                </a:effectLst>
              </a:rPr>
              <a:t> las herramientas a otro cristiano, un buscador o una persona de paz. Esta demostración tiene lugar en la vida dinámica de una </a:t>
            </a:r>
            <a:r>
              <a:rPr lang="es-ES" b="1" dirty="0">
                <a:solidFill>
                  <a:schemeClr val="accent1"/>
                </a:solidFill>
                <a:effectLst>
                  <a:outerShdw dist="38100" dir="2700000" algn="tl" rotWithShape="0">
                    <a:prstClr val="black"/>
                  </a:outerShdw>
                </a:effectLst>
              </a:rPr>
              <a:t>tríada de dos o tres amistades</a:t>
            </a:r>
            <a:r>
              <a:rPr lang="es-ES" b="1" dirty="0">
                <a:solidFill>
                  <a:schemeClr val="tx2"/>
                </a:solidFill>
                <a:effectLst>
                  <a:outerShdw dist="38100" dir="2700000" algn="tl" rotWithShape="0">
                    <a:prstClr val="black"/>
                  </a:outerShdw>
                </a:effectLst>
              </a:rPr>
              <a:t>. </a:t>
            </a:r>
          </a:p>
        </p:txBody>
      </p:sp>
      <p:grpSp>
        <p:nvGrpSpPr>
          <p:cNvPr id="6" name="Group 5">
            <a:extLst>
              <a:ext uri="{FF2B5EF4-FFF2-40B4-BE49-F238E27FC236}">
                <a16:creationId xmlns:a16="http://schemas.microsoft.com/office/drawing/2014/main" id="{C7EC8107-D6BB-954D-830D-1AA2ED746E04}"/>
              </a:ext>
            </a:extLst>
          </p:cNvPr>
          <p:cNvGrpSpPr/>
          <p:nvPr/>
        </p:nvGrpSpPr>
        <p:grpSpPr>
          <a:xfrm>
            <a:off x="6629400" y="464434"/>
            <a:ext cx="2482352" cy="2597528"/>
            <a:chOff x="2895600" y="4337347"/>
            <a:chExt cx="2234734" cy="2250044"/>
          </a:xfrm>
        </p:grpSpPr>
        <p:pic>
          <p:nvPicPr>
            <p:cNvPr id="9" name="Picture 8">
              <a:extLst>
                <a:ext uri="{FF2B5EF4-FFF2-40B4-BE49-F238E27FC236}">
                  <a16:creationId xmlns:a16="http://schemas.microsoft.com/office/drawing/2014/main" id="{03F36D3D-245F-4844-9928-4D9B9F719AEE}"/>
                </a:ext>
              </a:extLst>
            </p:cNvPr>
            <p:cNvPicPr>
              <a:picLocks noChangeAspect="1"/>
            </p:cNvPicPr>
            <p:nvPr/>
          </p:nvPicPr>
          <p:blipFill rotWithShape="1">
            <a:blip r:embed="rId3"/>
            <a:srcRect l="24119" t="1457" r="14750" b="-1457"/>
            <a:stretch/>
          </p:blipFill>
          <p:spPr>
            <a:xfrm>
              <a:off x="2895600" y="4337347"/>
              <a:ext cx="1375490" cy="2250044"/>
            </a:xfrm>
            <a:prstGeom prst="rect">
              <a:avLst/>
            </a:prstGeom>
          </p:spPr>
        </p:pic>
        <p:pic>
          <p:nvPicPr>
            <p:cNvPr id="10" name="Picture 9">
              <a:extLst>
                <a:ext uri="{FF2B5EF4-FFF2-40B4-BE49-F238E27FC236}">
                  <a16:creationId xmlns:a16="http://schemas.microsoft.com/office/drawing/2014/main" id="{97FDE9FC-A35F-3342-846A-AE86D9FB3A88}"/>
                </a:ext>
              </a:extLst>
            </p:cNvPr>
            <p:cNvPicPr>
              <a:picLocks noChangeAspect="1"/>
            </p:cNvPicPr>
            <p:nvPr/>
          </p:nvPicPr>
          <p:blipFill rotWithShape="1">
            <a:blip r:embed="rId4"/>
            <a:srcRect l="15871" r="21377" b="8369"/>
            <a:stretch/>
          </p:blipFill>
          <p:spPr>
            <a:xfrm>
              <a:off x="4267200" y="4337347"/>
              <a:ext cx="863134" cy="2204657"/>
            </a:xfrm>
            <a:prstGeom prst="rect">
              <a:avLst/>
            </a:prstGeom>
          </p:spPr>
        </p:pic>
      </p:grpSp>
      <p:sp>
        <p:nvSpPr>
          <p:cNvPr id="11" name="Text Box 62">
            <a:extLst>
              <a:ext uri="{FF2B5EF4-FFF2-40B4-BE49-F238E27FC236}">
                <a16:creationId xmlns:a16="http://schemas.microsoft.com/office/drawing/2014/main" id="{02F53EBA-25AC-6C43-B42D-2CB3FE0FE8E6}"/>
              </a:ext>
            </a:extLst>
          </p:cNvPr>
          <p:cNvSpPr txBox="1"/>
          <p:nvPr/>
        </p:nvSpPr>
        <p:spPr>
          <a:xfrm>
            <a:off x="322386" y="2971800"/>
            <a:ext cx="8496299" cy="2250044"/>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El método de aprender a usar cada herramienta es siempre el mismo: </a:t>
            </a:r>
            <a:r>
              <a:rPr lang="es-ES" b="1" dirty="0">
                <a:solidFill>
                  <a:schemeClr val="accent1"/>
                </a:solidFill>
                <a:effectLst>
                  <a:outerShdw dist="38100" dir="2700000" algn="tl" rotWithShape="0">
                    <a:prstClr val="black"/>
                  </a:outerShdw>
                </a:effectLst>
              </a:rPr>
              <a:t>demostración y experiencia</a:t>
            </a:r>
            <a:r>
              <a:rPr lang="es-ES" b="1" dirty="0">
                <a:solidFill>
                  <a:schemeClr val="tx2"/>
                </a:solidFill>
                <a:effectLst>
                  <a:outerShdw dist="38100" dir="2700000" algn="tl" rotWithShape="0">
                    <a:prstClr val="black"/>
                  </a:outerShdw>
                </a:effectLst>
              </a:rPr>
              <a:t>. </a:t>
            </a:r>
          </a:p>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Una persona que ha experimentado una herramienta de discípulo demuestra cómo usar la herramienta. Una nueva persona aprende a usar la herramienta y a demostrarla a otra persona. </a:t>
            </a:r>
            <a:endPar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209592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304800" y="622280"/>
            <a:ext cx="7086600" cy="3416320"/>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La presencia de Dios es nuestra herramienta de poder. Una herramienta eléctrica tiene una fuente de alimentación y un mecanismo adicional (motor eléctrico, motor de combustión o aire comprimido) que no sea la potencia únicamente manual de una herramienta manual. </a:t>
            </a:r>
          </a:p>
          <a:p>
            <a:pPr>
              <a:lnSpc>
                <a:spcPct val="90000"/>
              </a:lnSpc>
            </a:pPr>
            <a:r>
              <a:rPr lang="es-ES" b="1" dirty="0">
                <a:solidFill>
                  <a:schemeClr val="tx2"/>
                </a:solidFill>
                <a:effectLst>
                  <a:outerShdw dist="38100" dir="2700000" algn="tl" rotWithShape="0">
                    <a:prstClr val="black"/>
                  </a:outerShdw>
                </a:effectLst>
              </a:rPr>
              <a:t>Una herramienta manual se puede enchufar en una herramienta eléctrica y, por lo tanto, se vuelve mucho más efectiva.</a:t>
            </a:r>
            <a:endParaRPr lang="en-US" b="1" dirty="0">
              <a:solidFill>
                <a:schemeClr val="tx2"/>
              </a:solidFill>
              <a:effectLst>
                <a:outerShdw dist="38100" dir="2700000" algn="tl" rotWithShape="0">
                  <a:prstClr val="black"/>
                </a:outerShdw>
              </a:effectLst>
            </a:endParaRPr>
          </a:p>
        </p:txBody>
      </p:sp>
      <p:pic>
        <p:nvPicPr>
          <p:cNvPr id="8" name="Picture 7">
            <a:extLst>
              <a:ext uri="{FF2B5EF4-FFF2-40B4-BE49-F238E27FC236}">
                <a16:creationId xmlns:a16="http://schemas.microsoft.com/office/drawing/2014/main" id="{E42EAD61-DFAA-054C-A61B-ADD51499D9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15" y="468746"/>
            <a:ext cx="253798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6CB2960-D461-C344-9967-068E81A86877}"/>
              </a:ext>
            </a:extLst>
          </p:cNvPr>
          <p:cNvSpPr txBox="1"/>
          <p:nvPr/>
        </p:nvSpPr>
        <p:spPr>
          <a:xfrm>
            <a:off x="4191000" y="5138273"/>
            <a:ext cx="4987636" cy="1643527"/>
          </a:xfrm>
          <a:prstGeom prst="rect">
            <a:avLst/>
          </a:prstGeom>
          <a:noFill/>
        </p:spPr>
        <p:txBody>
          <a:bodyPr wrap="square" rtlCol="0">
            <a:spAutoFit/>
          </a:bodyPr>
          <a:lstStyle/>
          <a:p>
            <a:pPr>
              <a:lnSpc>
                <a:spcPct val="90000"/>
              </a:lnSpc>
            </a:pPr>
            <a:r>
              <a:rPr lang="en-US" sz="1600" b="1" dirty="0">
                <a:solidFill>
                  <a:schemeClr val="tx2"/>
                </a:solidFill>
                <a:effectLst>
                  <a:outerShdw dist="38100" dir="2700000" algn="tl" rotWithShape="0">
                    <a:prstClr val="black"/>
                  </a:outerShdw>
                </a:effectLst>
              </a:rPr>
              <a:t>God’s presence is our power tool.</a:t>
            </a:r>
          </a:p>
          <a:p>
            <a:pPr>
              <a:lnSpc>
                <a:spcPct val="90000"/>
              </a:lnSpc>
            </a:pPr>
            <a:r>
              <a:rPr lang="en-US" sz="1600" b="1" dirty="0">
                <a:solidFill>
                  <a:schemeClr val="tx2"/>
                </a:solidFill>
                <a:effectLst>
                  <a:outerShdw dist="38100" dir="2700000" algn="tl" rotWithShape="0">
                    <a:prstClr val="black"/>
                  </a:outerShdw>
                </a:effectLst>
              </a:rPr>
              <a:t>A power tool has an additional power source and mechanism (electric motor, combustion engine or compressed air) other than the solely manual power of a hand tool. </a:t>
            </a:r>
          </a:p>
          <a:p>
            <a:pPr>
              <a:lnSpc>
                <a:spcPct val="90000"/>
              </a:lnSpc>
            </a:pPr>
            <a:r>
              <a:rPr lang="en-US" sz="1600" b="1" dirty="0">
                <a:solidFill>
                  <a:schemeClr val="tx2"/>
                </a:solidFill>
                <a:effectLst>
                  <a:outerShdw dist="38100" dir="2700000" algn="tl" rotWithShape="0">
                    <a:prstClr val="black"/>
                  </a:outerShdw>
                </a:effectLst>
              </a:rPr>
              <a:t>A hand tool can be plugged into a power tool, and thereby becomes far more effective. </a:t>
            </a:r>
          </a:p>
        </p:txBody>
      </p:sp>
      <p:sp>
        <p:nvSpPr>
          <p:cNvPr id="11" name="Text Box 1026">
            <a:extLst>
              <a:ext uri="{FF2B5EF4-FFF2-40B4-BE49-F238E27FC236}">
                <a16:creationId xmlns:a16="http://schemas.microsoft.com/office/drawing/2014/main" id="{46A04580-9BCC-CD48-852A-7A3D450873D3}"/>
              </a:ext>
            </a:extLst>
          </p:cNvPr>
          <p:cNvSpPr txBox="1">
            <a:spLocks noChangeArrowheads="1"/>
          </p:cNvSpPr>
          <p:nvPr/>
        </p:nvSpPr>
        <p:spPr bwMode="auto">
          <a:xfrm>
            <a:off x="7620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2800" dirty="0">
                <a:effectLst>
                  <a:outerShdw dist="38100" dir="2700000" algn="tl" rotWithShape="0">
                    <a:prstClr val="black"/>
                  </a:outerShdw>
                </a:effectLst>
              </a:rPr>
              <a:t>LA PROXIMIDAD DE DIOS</a:t>
            </a:r>
          </a:p>
        </p:txBody>
      </p:sp>
    </p:spTree>
    <p:extLst>
      <p:ext uri="{BB962C8B-B14F-4D97-AF65-F5344CB8AC3E}">
        <p14:creationId xmlns:p14="http://schemas.microsoft.com/office/powerpoint/2010/main" val="121251274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8A4169-385A-A84F-9D3A-8F592D43A9CE}"/>
              </a:ext>
            </a:extLst>
          </p:cNvPr>
          <p:cNvSpPr txBox="1"/>
          <p:nvPr/>
        </p:nvSpPr>
        <p:spPr>
          <a:xfrm>
            <a:off x="304800" y="622280"/>
            <a:ext cx="6301215" cy="1754326"/>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Dios provee una herramienta de poder a cada cristiano: Su presencia es su herramienta de poder que puede usarse con todas las demás herramientas espirituales. </a:t>
            </a:r>
            <a:endParaRPr lang="en-US" b="1" dirty="0">
              <a:solidFill>
                <a:schemeClr val="tx2"/>
              </a:solidFill>
              <a:effectLst>
                <a:outerShdw dist="38100" dir="2700000" algn="tl" rotWithShape="0">
                  <a:prstClr val="black"/>
                </a:outerShdw>
              </a:effectLst>
            </a:endParaRPr>
          </a:p>
        </p:txBody>
      </p:sp>
      <p:pic>
        <p:nvPicPr>
          <p:cNvPr id="8" name="Picture 7">
            <a:extLst>
              <a:ext uri="{FF2B5EF4-FFF2-40B4-BE49-F238E27FC236}">
                <a16:creationId xmlns:a16="http://schemas.microsoft.com/office/drawing/2014/main" id="{E42EAD61-DFAA-054C-A61B-ADD51499D9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15" y="468746"/>
            <a:ext cx="253798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DD911EB4-5413-9447-BE19-0972D472E2D9}"/>
              </a:ext>
            </a:extLst>
          </p:cNvPr>
          <p:cNvSpPr txBox="1"/>
          <p:nvPr/>
        </p:nvSpPr>
        <p:spPr>
          <a:xfrm>
            <a:off x="0" y="5269873"/>
            <a:ext cx="2819400" cy="1588127"/>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God provides a power tool to every Christian: </a:t>
            </a:r>
          </a:p>
          <a:p>
            <a:pPr>
              <a:lnSpc>
                <a:spcPct val="90000"/>
              </a:lnSpc>
            </a:pPr>
            <a:r>
              <a:rPr lang="en-US" sz="1800" b="1" dirty="0">
                <a:solidFill>
                  <a:schemeClr val="tx2"/>
                </a:solidFill>
                <a:effectLst>
                  <a:outerShdw dist="38100" dir="2700000" algn="tl" rotWithShape="0">
                    <a:prstClr val="black"/>
                  </a:outerShdw>
                </a:effectLst>
              </a:rPr>
              <a:t>His presence is His power tool that can be used with all other spiritual tools.</a:t>
            </a:r>
          </a:p>
        </p:txBody>
      </p:sp>
      <p:sp>
        <p:nvSpPr>
          <p:cNvPr id="10" name="Text Box 1026">
            <a:extLst>
              <a:ext uri="{FF2B5EF4-FFF2-40B4-BE49-F238E27FC236}">
                <a16:creationId xmlns:a16="http://schemas.microsoft.com/office/drawing/2014/main" id="{CE4049A4-E98E-3548-B1CE-B679F4DDA29D}"/>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
        <p:nvSpPr>
          <p:cNvPr id="7" name="TextBox 6">
            <a:extLst>
              <a:ext uri="{FF2B5EF4-FFF2-40B4-BE49-F238E27FC236}">
                <a16:creationId xmlns:a16="http://schemas.microsoft.com/office/drawing/2014/main" id="{EF2FE0CD-99D3-F34C-ADEF-A4A27501784F}"/>
              </a:ext>
            </a:extLst>
          </p:cNvPr>
          <p:cNvSpPr txBox="1"/>
          <p:nvPr/>
        </p:nvSpPr>
        <p:spPr>
          <a:xfrm>
            <a:off x="4876800" y="2376606"/>
            <a:ext cx="2719815" cy="1754326"/>
          </a:xfrm>
          <a:prstGeom prst="rect">
            <a:avLst/>
          </a:prstGeom>
          <a:noFill/>
        </p:spPr>
        <p:txBody>
          <a:bodyPr wrap="square" rtlCol="0">
            <a:spAutoFit/>
          </a:bodyPr>
          <a:lstStyle/>
          <a:p>
            <a:pPr>
              <a:lnSpc>
                <a:spcPct val="90000"/>
              </a:lnSpc>
            </a:pPr>
            <a:r>
              <a:rPr lang="es-ES" b="1" dirty="0">
                <a:solidFill>
                  <a:schemeClr val="accent1"/>
                </a:solidFill>
                <a:effectLst>
                  <a:outerShdw dist="38100" dir="2700000" algn="tl" rotWithShape="0">
                    <a:prstClr val="black"/>
                  </a:outerShdw>
                </a:effectLst>
              </a:rPr>
              <a:t>Las regulaciones </a:t>
            </a:r>
          </a:p>
          <a:p>
            <a:pPr>
              <a:lnSpc>
                <a:spcPct val="90000"/>
              </a:lnSpc>
            </a:pPr>
            <a:r>
              <a:rPr lang="es-ES" b="1" dirty="0">
                <a:solidFill>
                  <a:schemeClr val="accent1"/>
                </a:solidFill>
                <a:effectLst>
                  <a:outerShdw dist="38100" dir="2700000" algn="tl" rotWithShape="0">
                    <a:prstClr val="black"/>
                  </a:outerShdw>
                </a:effectLst>
              </a:rPr>
              <a:t>Requisito </a:t>
            </a:r>
          </a:p>
          <a:p>
            <a:pPr>
              <a:lnSpc>
                <a:spcPct val="90000"/>
              </a:lnSpc>
            </a:pPr>
            <a:r>
              <a:rPr lang="es-ES" b="1" dirty="0">
                <a:solidFill>
                  <a:schemeClr val="accent1"/>
                </a:solidFill>
                <a:effectLst>
                  <a:outerShdw dist="38100" dir="2700000" algn="tl" rotWithShape="0">
                    <a:prstClr val="black"/>
                  </a:outerShdw>
                </a:effectLst>
              </a:rPr>
              <a:t>Deber </a:t>
            </a:r>
          </a:p>
          <a:p>
            <a:pPr>
              <a:lnSpc>
                <a:spcPct val="90000"/>
              </a:lnSpc>
            </a:pPr>
            <a:r>
              <a:rPr lang="es-ES" b="1" dirty="0">
                <a:solidFill>
                  <a:schemeClr val="accent1"/>
                </a:solidFill>
                <a:effectLst>
                  <a:outerShdw dist="38100" dir="2700000" algn="tl" rotWithShape="0">
                    <a:prstClr val="black"/>
                  </a:outerShdw>
                </a:effectLst>
              </a:rPr>
              <a:t>Rutina </a:t>
            </a:r>
          </a:p>
          <a:p>
            <a:pPr>
              <a:lnSpc>
                <a:spcPct val="90000"/>
              </a:lnSpc>
            </a:pPr>
            <a:r>
              <a:rPr lang="es-ES" b="1" dirty="0">
                <a:solidFill>
                  <a:schemeClr val="accent1"/>
                </a:solidFill>
                <a:effectLst>
                  <a:outerShdw dist="38100" dir="2700000" algn="tl" rotWithShape="0">
                    <a:prstClr val="black"/>
                  </a:outerShdw>
                </a:effectLst>
              </a:rPr>
              <a:t>Hábito</a:t>
            </a:r>
            <a:endParaRPr lang="en-US" b="1" dirty="0">
              <a:solidFill>
                <a:schemeClr val="accent1"/>
              </a:solidFill>
              <a:effectLst>
                <a:outerShdw dist="38100" dir="2700000" algn="tl" rotWithShape="0">
                  <a:prstClr val="black"/>
                </a:outerShdw>
              </a:effectLst>
            </a:endParaRPr>
          </a:p>
        </p:txBody>
      </p:sp>
      <p:sp>
        <p:nvSpPr>
          <p:cNvPr id="11" name="TextBox 10">
            <a:extLst>
              <a:ext uri="{FF2B5EF4-FFF2-40B4-BE49-F238E27FC236}">
                <a16:creationId xmlns:a16="http://schemas.microsoft.com/office/drawing/2014/main" id="{475C6B6F-0A74-204C-91C1-978410851B2B}"/>
              </a:ext>
            </a:extLst>
          </p:cNvPr>
          <p:cNvSpPr txBox="1"/>
          <p:nvPr/>
        </p:nvSpPr>
        <p:spPr>
          <a:xfrm>
            <a:off x="5509785" y="5020574"/>
            <a:ext cx="3634215" cy="1837426"/>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WITHOUT GOD’S PRESENCE ALL WE DO BECOMES: </a:t>
            </a:r>
          </a:p>
          <a:p>
            <a:pPr>
              <a:lnSpc>
                <a:spcPct val="90000"/>
              </a:lnSpc>
            </a:pPr>
            <a:r>
              <a:rPr lang="en-US" sz="1800" b="1" dirty="0">
                <a:solidFill>
                  <a:schemeClr val="tx2"/>
                </a:solidFill>
                <a:effectLst>
                  <a:outerShdw dist="38100" dir="2700000" algn="tl" rotWithShape="0">
                    <a:prstClr val="black"/>
                  </a:outerShdw>
                </a:effectLst>
              </a:rPr>
              <a:t>Regulations</a:t>
            </a:r>
          </a:p>
          <a:p>
            <a:pPr>
              <a:lnSpc>
                <a:spcPct val="90000"/>
              </a:lnSpc>
            </a:pPr>
            <a:r>
              <a:rPr lang="en-US" sz="1800" b="1" dirty="0">
                <a:solidFill>
                  <a:schemeClr val="tx2"/>
                </a:solidFill>
                <a:effectLst>
                  <a:outerShdw dist="38100" dir="2700000" algn="tl" rotWithShape="0">
                    <a:prstClr val="black"/>
                  </a:outerShdw>
                </a:effectLst>
              </a:rPr>
              <a:t>Requirement</a:t>
            </a:r>
          </a:p>
          <a:p>
            <a:pPr>
              <a:lnSpc>
                <a:spcPct val="90000"/>
              </a:lnSpc>
            </a:pPr>
            <a:r>
              <a:rPr lang="en-US" sz="1800" b="1" dirty="0">
                <a:solidFill>
                  <a:schemeClr val="tx2"/>
                </a:solidFill>
                <a:effectLst>
                  <a:outerShdw dist="38100" dir="2700000" algn="tl" rotWithShape="0">
                    <a:prstClr val="black"/>
                  </a:outerShdw>
                </a:effectLst>
              </a:rPr>
              <a:t>Duty</a:t>
            </a:r>
          </a:p>
          <a:p>
            <a:pPr>
              <a:lnSpc>
                <a:spcPct val="90000"/>
              </a:lnSpc>
            </a:pPr>
            <a:r>
              <a:rPr lang="en-US" sz="1800" b="1" dirty="0">
                <a:solidFill>
                  <a:schemeClr val="tx2"/>
                </a:solidFill>
                <a:effectLst>
                  <a:outerShdw dist="38100" dir="2700000" algn="tl" rotWithShape="0">
                    <a:prstClr val="black"/>
                  </a:outerShdw>
                </a:effectLst>
              </a:rPr>
              <a:t>Routine</a:t>
            </a:r>
          </a:p>
          <a:p>
            <a:pPr>
              <a:lnSpc>
                <a:spcPct val="90000"/>
              </a:lnSpc>
            </a:pPr>
            <a:r>
              <a:rPr lang="en-US" sz="1800" b="1" dirty="0">
                <a:solidFill>
                  <a:schemeClr val="tx2"/>
                </a:solidFill>
                <a:effectLst>
                  <a:outerShdw dist="38100" dir="2700000" algn="tl" rotWithShape="0">
                    <a:prstClr val="black"/>
                  </a:outerShdw>
                </a:effectLst>
              </a:rPr>
              <a:t>Habit</a:t>
            </a:r>
          </a:p>
        </p:txBody>
      </p:sp>
    </p:spTree>
    <p:extLst>
      <p:ext uri="{BB962C8B-B14F-4D97-AF65-F5344CB8AC3E}">
        <p14:creationId xmlns:p14="http://schemas.microsoft.com/office/powerpoint/2010/main" val="1161509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304800" y="162001"/>
            <a:ext cx="7924800" cy="424732"/>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Pedro explica este fenómeno en 2 Pedro 1: 3-4:</a:t>
            </a:r>
            <a:endParaRPr lang="en-US" b="1" dirty="0">
              <a:solidFill>
                <a:schemeClr val="tx2"/>
              </a:solidFill>
              <a:effectLst>
                <a:outerShdw dist="38100" dir="2700000" algn="tl" rotWithShape="0">
                  <a:prstClr val="black"/>
                </a:outerShdw>
              </a:effectLst>
            </a:endParaRPr>
          </a:p>
        </p:txBody>
      </p:sp>
      <p:pic>
        <p:nvPicPr>
          <p:cNvPr id="4" name="Picture 3">
            <a:extLst>
              <a:ext uri="{FF2B5EF4-FFF2-40B4-BE49-F238E27FC236}">
                <a16:creationId xmlns:a16="http://schemas.microsoft.com/office/drawing/2014/main" id="{EF6F1209-4A79-8F4E-B7FD-F9B6B04D59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15" y="468746"/>
            <a:ext cx="253798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EC16C21-2EC0-4248-97B4-9CFED156E225}"/>
              </a:ext>
            </a:extLst>
          </p:cNvPr>
          <p:cNvSpPr txBox="1"/>
          <p:nvPr/>
        </p:nvSpPr>
        <p:spPr>
          <a:xfrm>
            <a:off x="284408" y="619201"/>
            <a:ext cx="6573592" cy="1754326"/>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“Su </a:t>
            </a:r>
            <a:r>
              <a:rPr lang="es-ES" b="1" dirty="0">
                <a:solidFill>
                  <a:schemeClr val="accent1"/>
                </a:solidFill>
                <a:effectLst>
                  <a:outerShdw dist="38100" dir="2700000" algn="tl" rotWithShape="0">
                    <a:prstClr val="black"/>
                  </a:outerShdw>
                </a:effectLst>
              </a:rPr>
              <a:t>divino poder</a:t>
            </a:r>
            <a:r>
              <a:rPr lang="es-ES" b="1" dirty="0">
                <a:solidFill>
                  <a:schemeClr val="tx2"/>
                </a:solidFill>
                <a:effectLst>
                  <a:outerShdw dist="38100" dir="2700000" algn="tl" rotWithShape="0">
                    <a:prstClr val="black"/>
                  </a:outerShdw>
                </a:effectLst>
              </a:rPr>
              <a:t>, al darnos el conocimiento de aquel que nos llamó por su propia gloria y excelencia, nos ha concedido todas las cosas que necesitamos para vivir como Dios manda.”</a:t>
            </a:r>
            <a:r>
              <a:rPr lang="es-ES" b="1" baseline="30000" dirty="0">
                <a:solidFill>
                  <a:schemeClr val="tx2"/>
                </a:solidFill>
                <a:effectLst>
                  <a:outerShdw dist="38100" dir="2700000" algn="tl" rotWithShape="0">
                    <a:prstClr val="black"/>
                  </a:outerShdw>
                </a:effectLst>
              </a:rPr>
              <a:t> </a:t>
            </a:r>
          </a:p>
        </p:txBody>
      </p:sp>
      <p:sp>
        <p:nvSpPr>
          <p:cNvPr id="7" name="TextBox 6">
            <a:extLst>
              <a:ext uri="{FF2B5EF4-FFF2-40B4-BE49-F238E27FC236}">
                <a16:creationId xmlns:a16="http://schemas.microsoft.com/office/drawing/2014/main" id="{1DB86BE4-8E7A-CC4D-9AC7-352197FBD781}"/>
              </a:ext>
            </a:extLst>
          </p:cNvPr>
          <p:cNvSpPr txBox="1"/>
          <p:nvPr/>
        </p:nvSpPr>
        <p:spPr>
          <a:xfrm>
            <a:off x="76200" y="4941718"/>
            <a:ext cx="5334000" cy="1892826"/>
          </a:xfrm>
          <a:prstGeom prst="rect">
            <a:avLst/>
          </a:prstGeom>
          <a:noFill/>
        </p:spPr>
        <p:txBody>
          <a:bodyPr wrap="square" rtlCol="0">
            <a:spAutoFit/>
          </a:bodyPr>
          <a:lstStyle/>
          <a:p>
            <a:pPr>
              <a:lnSpc>
                <a:spcPct val="90000"/>
              </a:lnSpc>
            </a:pPr>
            <a:r>
              <a:rPr lang="en-US" sz="1600" b="1" dirty="0">
                <a:solidFill>
                  <a:schemeClr val="tx2"/>
                </a:solidFill>
                <a:effectLst>
                  <a:outerShdw dist="38100" dir="2700000" algn="tl" rotWithShape="0">
                    <a:prstClr val="black"/>
                  </a:outerShdw>
                </a:effectLst>
              </a:rPr>
              <a:t>Peter explains this phenomenon in 2 Pet 1:3-9:</a:t>
            </a:r>
          </a:p>
          <a:p>
            <a:pPr>
              <a:lnSpc>
                <a:spcPct val="90000"/>
              </a:lnSpc>
            </a:pPr>
            <a:r>
              <a:rPr lang="en-US" sz="1600" b="1" dirty="0">
                <a:solidFill>
                  <a:schemeClr val="tx2"/>
                </a:solidFill>
                <a:effectLst>
                  <a:outerShdw dist="38100" dir="2700000" algn="tl" rotWithShape="0">
                    <a:prstClr val="black"/>
                  </a:outerShdw>
                </a:effectLst>
              </a:rPr>
              <a:t>“His </a:t>
            </a:r>
            <a:r>
              <a:rPr lang="en-US" sz="1600" b="1" dirty="0">
                <a:solidFill>
                  <a:srgbClr val="FFFF00"/>
                </a:solidFill>
                <a:effectLst>
                  <a:outerShdw dist="38100" dir="2700000" algn="tl" rotWithShape="0">
                    <a:prstClr val="black"/>
                  </a:outerShdw>
                </a:effectLst>
              </a:rPr>
              <a:t>divine power </a:t>
            </a:r>
            <a:r>
              <a:rPr lang="en-US" sz="1600" b="1" dirty="0">
                <a:solidFill>
                  <a:schemeClr val="tx2"/>
                </a:solidFill>
                <a:effectLst>
                  <a:outerShdw dist="38100" dir="2700000" algn="tl" rotWithShape="0">
                    <a:prstClr val="black"/>
                  </a:outerShdw>
                </a:effectLst>
              </a:rPr>
              <a:t>has given us everything we need for a godly life through our knowledge of him who called us by his own glory and goodness. </a:t>
            </a:r>
          </a:p>
          <a:p>
            <a:pPr>
              <a:lnSpc>
                <a:spcPct val="90000"/>
              </a:lnSpc>
            </a:pPr>
            <a:r>
              <a:rPr lang="en-US" sz="1600" b="1" dirty="0">
                <a:solidFill>
                  <a:schemeClr val="tx2"/>
                </a:solidFill>
                <a:effectLst>
                  <a:outerShdw dist="38100" dir="2700000" algn="tl" rotWithShape="0">
                    <a:prstClr val="black"/>
                  </a:outerShdw>
                </a:effectLst>
              </a:rPr>
              <a:t>Through these he has given us his very great and precious promises, so that through them you may participate in the </a:t>
            </a:r>
            <a:r>
              <a:rPr lang="en-US" sz="1600" b="1" dirty="0">
                <a:solidFill>
                  <a:srgbClr val="FFFF00"/>
                </a:solidFill>
                <a:effectLst>
                  <a:outerShdw dist="38100" dir="2700000" algn="tl" rotWithShape="0">
                    <a:prstClr val="black"/>
                  </a:outerShdw>
                </a:effectLst>
              </a:rPr>
              <a:t>divine nature</a:t>
            </a:r>
            <a:r>
              <a:rPr lang="en-US" sz="1600" b="1" dirty="0">
                <a:solidFill>
                  <a:schemeClr val="tx2"/>
                </a:solidFill>
                <a:effectLst>
                  <a:outerShdw dist="38100" dir="2700000" algn="tl" rotWithShape="0">
                    <a:prstClr val="black"/>
                  </a:outerShdw>
                </a:effectLst>
              </a:rPr>
              <a:t>, having escaped the corruption in the world caused by evil desires.”</a:t>
            </a:r>
          </a:p>
        </p:txBody>
      </p:sp>
      <p:sp>
        <p:nvSpPr>
          <p:cNvPr id="8" name="TextBox 7">
            <a:extLst>
              <a:ext uri="{FF2B5EF4-FFF2-40B4-BE49-F238E27FC236}">
                <a16:creationId xmlns:a16="http://schemas.microsoft.com/office/drawing/2014/main" id="{20F7E162-A29D-FF49-88A5-31099F8CE536}"/>
              </a:ext>
            </a:extLst>
          </p:cNvPr>
          <p:cNvSpPr txBox="1"/>
          <p:nvPr/>
        </p:nvSpPr>
        <p:spPr>
          <a:xfrm>
            <a:off x="298174" y="2362200"/>
            <a:ext cx="8561418" cy="1421928"/>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“Así Dios nos ha entregado sus preciosas y magníficas promesas para que ustedes, luego de escapar de la corrupción que hay en el mundo debido a los malos deseos, lleguen a tener parte en la </a:t>
            </a:r>
            <a:r>
              <a:rPr lang="es-ES" b="1" dirty="0">
                <a:solidFill>
                  <a:schemeClr val="accent1"/>
                </a:solidFill>
                <a:effectLst>
                  <a:outerShdw dist="38100" dir="2700000" algn="tl" rotWithShape="0">
                    <a:prstClr val="black"/>
                  </a:outerShdw>
                </a:effectLst>
              </a:rPr>
              <a:t>naturaleza divina</a:t>
            </a:r>
            <a:r>
              <a:rPr lang="es-ES" b="1" dirty="0">
                <a:solidFill>
                  <a:schemeClr val="tx2"/>
                </a:solidFill>
                <a:effectLst>
                  <a:outerShdw dist="38100" dir="2700000" algn="tl" rotWithShape="0">
                    <a:prstClr val="black"/>
                  </a:outerShdw>
                </a:effectLst>
              </a:rPr>
              <a:t>.”</a:t>
            </a:r>
          </a:p>
        </p:txBody>
      </p:sp>
    </p:spTree>
    <p:extLst>
      <p:ext uri="{BB962C8B-B14F-4D97-AF65-F5344CB8AC3E}">
        <p14:creationId xmlns:p14="http://schemas.microsoft.com/office/powerpoint/2010/main" val="324318701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1FC517F6-D739-3042-90D8-6E3B18AF5EE8}"/>
              </a:ext>
            </a:extLst>
          </p:cNvPr>
          <p:cNvGrpSpPr/>
          <p:nvPr/>
        </p:nvGrpSpPr>
        <p:grpSpPr>
          <a:xfrm>
            <a:off x="2286000" y="1143000"/>
            <a:ext cx="4481946" cy="3988491"/>
            <a:chOff x="2286000" y="1726509"/>
            <a:chExt cx="4481946" cy="3988491"/>
          </a:xfrm>
        </p:grpSpPr>
        <p:sp>
          <p:nvSpPr>
            <p:cNvPr id="38" name="Oval 37">
              <a:extLst>
                <a:ext uri="{FF2B5EF4-FFF2-40B4-BE49-F238E27FC236}">
                  <a16:creationId xmlns:a16="http://schemas.microsoft.com/office/drawing/2014/main" id="{29A2EDB8-58E3-1E4D-93BB-14BD8658D839}"/>
                </a:ext>
              </a:extLst>
            </p:cNvPr>
            <p:cNvSpPr/>
            <p:nvPr/>
          </p:nvSpPr>
          <p:spPr bwMode="auto">
            <a:xfrm>
              <a:off x="2286000" y="1726509"/>
              <a:ext cx="4481946" cy="3988491"/>
            </a:xfrm>
            <a:prstGeom prst="ellips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outerShdw dist="38100" dir="2700000" algn="tl" rotWithShape="0">
                    <a:prstClr val="black"/>
                  </a:outerShdw>
                </a:effectLst>
                <a:latin typeface="Comic Sans MS" charset="0"/>
                <a:ea typeface="ＭＳ Ｐゴシック" charset="0"/>
              </a:endParaRPr>
            </a:p>
          </p:txBody>
        </p:sp>
        <p:grpSp>
          <p:nvGrpSpPr>
            <p:cNvPr id="39" name="Group 9">
              <a:extLst>
                <a:ext uri="{FF2B5EF4-FFF2-40B4-BE49-F238E27FC236}">
                  <a16:creationId xmlns:a16="http://schemas.microsoft.com/office/drawing/2014/main" id="{028CD49D-F28C-6C44-ADB2-3CC930138B66}"/>
                </a:ext>
              </a:extLst>
            </p:cNvPr>
            <p:cNvGrpSpPr>
              <a:grpSpLocks/>
            </p:cNvGrpSpPr>
            <p:nvPr/>
          </p:nvGrpSpPr>
          <p:grpSpPr bwMode="auto">
            <a:xfrm>
              <a:off x="2362200" y="1752600"/>
              <a:ext cx="4359523" cy="3912291"/>
              <a:chOff x="0" y="-27351"/>
              <a:chExt cx="1701800" cy="1568450"/>
            </a:xfrm>
          </p:grpSpPr>
          <p:grpSp>
            <p:nvGrpSpPr>
              <p:cNvPr id="40" name="Group 14">
                <a:extLst>
                  <a:ext uri="{FF2B5EF4-FFF2-40B4-BE49-F238E27FC236}">
                    <a16:creationId xmlns:a16="http://schemas.microsoft.com/office/drawing/2014/main" id="{0AAA941F-0331-3143-B15D-E4BF9A8638C5}"/>
                  </a:ext>
                </a:extLst>
              </p:cNvPr>
              <p:cNvGrpSpPr>
                <a:grpSpLocks/>
              </p:cNvGrpSpPr>
              <p:nvPr/>
            </p:nvGrpSpPr>
            <p:grpSpPr bwMode="auto">
              <a:xfrm>
                <a:off x="0" y="-27351"/>
                <a:ext cx="1701800" cy="1568450"/>
                <a:chOff x="0" y="-27351"/>
                <a:chExt cx="1701800" cy="1568450"/>
              </a:xfrm>
            </p:grpSpPr>
            <p:pic>
              <p:nvPicPr>
                <p:cNvPr id="42" name="Picture 16">
                  <a:extLst>
                    <a:ext uri="{FF2B5EF4-FFF2-40B4-BE49-F238E27FC236}">
                      <a16:creationId xmlns:a16="http://schemas.microsoft.com/office/drawing/2014/main" id="{C7FE3984-CC7E-7D46-81AF-5F514BD5D7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351"/>
                  <a:ext cx="1701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Oval 42">
                  <a:extLst>
                    <a:ext uri="{FF2B5EF4-FFF2-40B4-BE49-F238E27FC236}">
                      <a16:creationId xmlns:a16="http://schemas.microsoft.com/office/drawing/2014/main" id="{4DFACE0A-9EC7-524E-93D9-B2350E119E99}"/>
                    </a:ext>
                  </a:extLst>
                </p:cNvPr>
                <p:cNvSpPr/>
                <p:nvPr/>
              </p:nvSpPr>
              <p:spPr>
                <a:xfrm>
                  <a:off x="238488" y="197604"/>
                  <a:ext cx="1214286" cy="113851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800">
                    <a:solidFill>
                      <a:schemeClr val="tx2"/>
                    </a:solidFill>
                    <a:effectLst>
                      <a:outerShdw dist="38100" dir="2700000" algn="tl" rotWithShape="0">
                        <a:prstClr val="black"/>
                      </a:outerShdw>
                    </a:effectLst>
                    <a:latin typeface="+mj-lt"/>
                  </a:endParaRPr>
                </a:p>
              </p:txBody>
            </p:sp>
          </p:grpSp>
          <p:sp>
            <p:nvSpPr>
              <p:cNvPr id="41" name="Text Box 89">
                <a:extLst>
                  <a:ext uri="{FF2B5EF4-FFF2-40B4-BE49-F238E27FC236}">
                    <a16:creationId xmlns:a16="http://schemas.microsoft.com/office/drawing/2014/main" id="{DEF98AAD-8D77-2647-A9CF-B729702CCC65}"/>
                  </a:ext>
                </a:extLst>
              </p:cNvPr>
              <p:cNvSpPr txBox="1"/>
              <p:nvPr/>
            </p:nvSpPr>
            <p:spPr>
              <a:xfrm>
                <a:off x="237966" y="176031"/>
                <a:ext cx="1214286" cy="1146680"/>
              </a:xfrm>
              <a:prstGeom prst="rect">
                <a:avLst/>
              </a:prstGeom>
              <a:noFill/>
              <a:ln w="6350">
                <a:noFill/>
              </a:ln>
            </p:spPr>
            <p:txBody>
              <a:bodyPr/>
              <a:lstStyle/>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LA </a:t>
                </a:r>
              </a:p>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HERRAMIENTA </a:t>
                </a:r>
              </a:p>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DE PODER DE DIOS</a:t>
                </a:r>
                <a:endPar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El don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más</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grande</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es</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Dios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mismo</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en</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SU PRESENCIA TRINITARIA</a:t>
                </a: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2 Pedro 1:3-9</a:t>
                </a:r>
              </a:p>
            </p:txBody>
          </p:sp>
        </p:grpSp>
      </p:grpSp>
      <p:pic>
        <p:nvPicPr>
          <p:cNvPr id="20484" name="Picture 6">
            <a:extLst>
              <a:ext uri="{FF2B5EF4-FFF2-40B4-BE49-F238E27FC236}">
                <a16:creationId xmlns:a16="http://schemas.microsoft.com/office/drawing/2014/main" id="{EC218ABC-62C0-F448-B8BC-4612F99C49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7182" y="309742"/>
            <a:ext cx="1410616" cy="118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18">
            <a:extLst>
              <a:ext uri="{FF2B5EF4-FFF2-40B4-BE49-F238E27FC236}">
                <a16:creationId xmlns:a16="http://schemas.microsoft.com/office/drawing/2014/main" id="{86526547-9A7A-5640-94ED-FF8DAD419DC2}"/>
              </a:ext>
            </a:extLst>
          </p:cNvPr>
          <p:cNvSpPr txBox="1"/>
          <p:nvPr/>
        </p:nvSpPr>
        <p:spPr bwMode="auto">
          <a:xfrm>
            <a:off x="-23424" y="121475"/>
            <a:ext cx="9167424" cy="792925"/>
          </a:xfrm>
          <a:prstGeom prst="rect">
            <a:avLst/>
          </a:prstGeom>
          <a:noFill/>
          <a:ln w="6350">
            <a:noFill/>
          </a:ln>
        </p:spPr>
        <p:txBody>
          <a:bodyPr/>
          <a:lstStyle/>
          <a:p>
            <a:pPr algn="ctr">
              <a:lnSpc>
                <a:spcPct val="90000"/>
              </a:lnSpc>
              <a:spcBef>
                <a:spcPts val="0"/>
              </a:spcBef>
              <a:spcAft>
                <a:spcPts val="0"/>
              </a:spcAft>
              <a:defRPr/>
            </a:pPr>
            <a:r>
              <a:rPr lang="es-ES" sz="2200" b="1" dirty="0">
                <a:solidFill>
                  <a:schemeClr val="tx2"/>
                </a:solidFill>
                <a:effectLst>
                  <a:outerShdw dist="38100" dir="2700000" algn="tl" rotWithShape="0">
                    <a:prstClr val="black"/>
                  </a:outerShdw>
                </a:effectLst>
                <a:latin typeface="+mn-lt"/>
              </a:rPr>
              <a:t>REGALOS/HERRAMIENTAS “CONSTRUYENDO EL CUERPO” </a:t>
            </a:r>
          </a:p>
          <a:p>
            <a:pPr algn="ctr">
              <a:lnSpc>
                <a:spcPct val="90000"/>
              </a:lnSpc>
              <a:spcBef>
                <a:spcPts val="0"/>
              </a:spcBef>
              <a:spcAft>
                <a:spcPts val="0"/>
              </a:spcAft>
              <a:defRPr/>
            </a:pPr>
            <a:r>
              <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Ephesians 4: 11-13</a:t>
            </a:r>
          </a:p>
        </p:txBody>
      </p:sp>
      <p:sp>
        <p:nvSpPr>
          <p:cNvPr id="14" name="Text Box 112">
            <a:extLst>
              <a:ext uri="{FF2B5EF4-FFF2-40B4-BE49-F238E27FC236}">
                <a16:creationId xmlns:a16="http://schemas.microsoft.com/office/drawing/2014/main" id="{2C57F45D-A1D9-9B42-ABED-891138CA3548}"/>
              </a:ext>
            </a:extLst>
          </p:cNvPr>
          <p:cNvSpPr txBox="1"/>
          <p:nvPr/>
        </p:nvSpPr>
        <p:spPr bwMode="auto">
          <a:xfrm>
            <a:off x="20782" y="2987953"/>
            <a:ext cx="1914875" cy="2193647"/>
          </a:xfrm>
          <a:prstGeom prst="rect">
            <a:avLst/>
          </a:prstGeom>
          <a:noFill/>
          <a:ln w="6350">
            <a:noFill/>
          </a:ln>
        </p:spPr>
        <p:txBody>
          <a:bodyPr/>
          <a:lstStyle/>
          <a:p>
            <a:pP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Exhortación Dar Liderazgo Misericordia Profecía Servicio Enseñanza</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17" name="Text Box 113">
            <a:extLst>
              <a:ext uri="{FF2B5EF4-FFF2-40B4-BE49-F238E27FC236}">
                <a16:creationId xmlns:a16="http://schemas.microsoft.com/office/drawing/2014/main" id="{3C4FB3DE-9774-154F-A448-4BCE3650E780}"/>
              </a:ext>
            </a:extLst>
          </p:cNvPr>
          <p:cNvSpPr txBox="1"/>
          <p:nvPr/>
        </p:nvSpPr>
        <p:spPr bwMode="auto">
          <a:xfrm>
            <a:off x="6279762" y="1447800"/>
            <a:ext cx="2864238" cy="1524000"/>
          </a:xfrm>
          <a:prstGeom prst="rect">
            <a:avLst/>
          </a:prstGeom>
          <a:noFill/>
          <a:ln w="6350">
            <a:noFill/>
          </a:ln>
        </p:spPr>
        <p:txBody>
          <a:bodyPr/>
          <a:lstStyle/>
          <a:p>
            <a:pPr algn="r">
              <a:lnSpc>
                <a:spcPct val="90000"/>
              </a:lnSpc>
              <a:spcBef>
                <a:spcPts val="0"/>
              </a:spcBef>
              <a:spcAft>
                <a:spcPts val="0"/>
              </a:spcAft>
              <a:defRPr/>
            </a:pPr>
            <a:r>
              <a:rPr lang="es-ES" sz="2200" b="1" dirty="0">
                <a:solidFill>
                  <a:schemeClr val="tx2"/>
                </a:solidFill>
                <a:effectLst>
                  <a:outerShdw dist="38100" dir="2700000" algn="tl" rotWithShape="0">
                    <a:prstClr val="black"/>
                  </a:outerShdw>
                </a:effectLst>
                <a:latin typeface="+mn-lt"/>
              </a:rPr>
              <a:t>HERRAMIENTAS PERSONALES (FRUTOS) de fruta Gal. 5: 22-23</a:t>
            </a:r>
            <a:endPar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21" name="Text Box 117">
            <a:extLst>
              <a:ext uri="{FF2B5EF4-FFF2-40B4-BE49-F238E27FC236}">
                <a16:creationId xmlns:a16="http://schemas.microsoft.com/office/drawing/2014/main" id="{CF789332-89FF-A74E-8BE3-F0EF5B9DE00E}"/>
              </a:ext>
            </a:extLst>
          </p:cNvPr>
          <p:cNvSpPr txBox="1"/>
          <p:nvPr/>
        </p:nvSpPr>
        <p:spPr bwMode="auto">
          <a:xfrm>
            <a:off x="152400" y="5165449"/>
            <a:ext cx="8915400" cy="854351"/>
          </a:xfrm>
          <a:prstGeom prst="rect">
            <a:avLst/>
          </a:prstGeom>
          <a:noFill/>
          <a:ln w="6350">
            <a:noFill/>
          </a:ln>
        </p:spPr>
        <p:txBody>
          <a:bodyPr/>
          <a:lstStyle/>
          <a:p>
            <a:pPr algn="ctr">
              <a:spcBef>
                <a:spcPts val="0"/>
              </a:spcBef>
              <a:spcAft>
                <a:spcPts val="0"/>
              </a:spcAft>
              <a:defRPr/>
            </a:pPr>
            <a:r>
              <a:rPr lang="es-ES" sz="2200" b="1" dirty="0">
                <a:solidFill>
                  <a:schemeClr val="tx2"/>
                </a:solidFill>
                <a:effectLst>
                  <a:outerShdw dist="38100" dir="2700000" algn="tl" rotWithShape="0">
                    <a:prstClr val="black"/>
                  </a:outerShdw>
                </a:effectLst>
                <a:latin typeface="+mn-lt"/>
              </a:rPr>
              <a:t>”BIEN COMUN" REGALOS/HERRAMIENTAS</a:t>
            </a:r>
          </a:p>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1 </a:t>
            </a:r>
            <a:r>
              <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Corinthians 12:8-10</a:t>
            </a:r>
          </a:p>
        </p:txBody>
      </p:sp>
      <p:sp>
        <p:nvSpPr>
          <p:cNvPr id="29" name="Text Box 117">
            <a:extLst>
              <a:ext uri="{FF2B5EF4-FFF2-40B4-BE49-F238E27FC236}">
                <a16:creationId xmlns:a16="http://schemas.microsoft.com/office/drawing/2014/main" id="{3B19D21D-3706-DF4E-9D70-5363A0E554ED}"/>
              </a:ext>
            </a:extLst>
          </p:cNvPr>
          <p:cNvSpPr txBox="1"/>
          <p:nvPr/>
        </p:nvSpPr>
        <p:spPr bwMode="auto">
          <a:xfrm>
            <a:off x="2751861" y="5841309"/>
            <a:ext cx="3953739" cy="940491"/>
          </a:xfrm>
          <a:prstGeom prst="rect">
            <a:avLst/>
          </a:prstGeom>
          <a:noFill/>
          <a:ln w="6350">
            <a:noFill/>
          </a:ln>
        </p:spPr>
        <p:txBody>
          <a:bodyPr/>
          <a:lstStyle/>
          <a:p>
            <a:pPr algn="ct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Discernimiento</a:t>
            </a:r>
          </a:p>
          <a:p>
            <a:pPr algn="ct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Hablar en lenguas Interpretación de lenguas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0" name="Text Box 117">
            <a:extLst>
              <a:ext uri="{FF2B5EF4-FFF2-40B4-BE49-F238E27FC236}">
                <a16:creationId xmlns:a16="http://schemas.microsoft.com/office/drawing/2014/main" id="{2BD38143-6D81-C946-B7FF-56C8CFA56E67}"/>
              </a:ext>
            </a:extLst>
          </p:cNvPr>
          <p:cNvSpPr txBox="1"/>
          <p:nvPr/>
        </p:nvSpPr>
        <p:spPr bwMode="auto">
          <a:xfrm>
            <a:off x="685800" y="5841308"/>
            <a:ext cx="2447925" cy="957023"/>
          </a:xfrm>
          <a:prstGeom prst="rect">
            <a:avLst/>
          </a:prstGeom>
          <a:noFill/>
          <a:ln w="6350">
            <a:noFill/>
          </a:ln>
        </p:spPr>
        <p:txBody>
          <a:bodyPr/>
          <a:lstStyle/>
          <a:p>
            <a:pP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Sabiduría Conocimiento Fe </a:t>
            </a:r>
            <a:r>
              <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 </a:t>
            </a:r>
          </a:p>
        </p:txBody>
      </p:sp>
      <p:sp>
        <p:nvSpPr>
          <p:cNvPr id="31" name="Text Box 117">
            <a:extLst>
              <a:ext uri="{FF2B5EF4-FFF2-40B4-BE49-F238E27FC236}">
                <a16:creationId xmlns:a16="http://schemas.microsoft.com/office/drawing/2014/main" id="{D6CA13AF-03B0-2F4A-BC45-B9BB9AB81C6F}"/>
              </a:ext>
            </a:extLst>
          </p:cNvPr>
          <p:cNvSpPr txBox="1"/>
          <p:nvPr/>
        </p:nvSpPr>
        <p:spPr bwMode="auto">
          <a:xfrm>
            <a:off x="6581046" y="5843694"/>
            <a:ext cx="1724754" cy="1002591"/>
          </a:xfrm>
          <a:prstGeom prst="rect">
            <a:avLst/>
          </a:prstGeom>
          <a:noFill/>
          <a:ln w="6350">
            <a:noFill/>
          </a:ln>
        </p:spPr>
        <p:txBody>
          <a:bodyPr/>
          <a:lstStyle/>
          <a:p>
            <a:pPr algn="r">
              <a:lnSpc>
                <a:spcPct val="80000"/>
              </a:lnSpc>
              <a:spcBef>
                <a:spcPts val="0"/>
              </a:spcBef>
              <a:spcAft>
                <a:spcPts val="0"/>
              </a:spcAft>
              <a:defRPr/>
            </a:pPr>
            <a:r>
              <a:rPr lang="en-US" sz="2200" dirty="0">
                <a:solidFill>
                  <a:schemeClr val="tx2"/>
                </a:solidFill>
                <a:effectLst>
                  <a:outerShdw dist="38100" dir="2700000" algn="tl" rotWithShape="0">
                    <a:prstClr val="black"/>
                  </a:outerShdw>
                </a:effectLst>
                <a:latin typeface="+mn-lt"/>
              </a:rPr>
              <a:t> </a:t>
            </a:r>
            <a:r>
              <a:rPr lang="es-ES" sz="2200" dirty="0">
                <a:solidFill>
                  <a:schemeClr val="tx2"/>
                </a:solidFill>
                <a:effectLst>
                  <a:outerShdw dist="38100" dir="2700000" algn="tl" rotWithShape="0">
                    <a:prstClr val="black"/>
                  </a:outerShdw>
                </a:effectLst>
                <a:latin typeface="+mn-lt"/>
              </a:rPr>
              <a:t>Sanidad Milagros Profecía</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2" name="Text Box 118">
            <a:extLst>
              <a:ext uri="{FF2B5EF4-FFF2-40B4-BE49-F238E27FC236}">
                <a16:creationId xmlns:a16="http://schemas.microsoft.com/office/drawing/2014/main" id="{B5DB1745-0C26-5E41-9590-76F341069ADF}"/>
              </a:ext>
            </a:extLst>
          </p:cNvPr>
          <p:cNvSpPr txBox="1"/>
          <p:nvPr/>
        </p:nvSpPr>
        <p:spPr bwMode="auto">
          <a:xfrm>
            <a:off x="2057400" y="744262"/>
            <a:ext cx="1576869" cy="776003"/>
          </a:xfrm>
          <a:prstGeom prst="rect">
            <a:avLst/>
          </a:prstGeom>
          <a:noFill/>
          <a:ln w="6350">
            <a:noFill/>
          </a:ln>
        </p:spPr>
        <p:txBody>
          <a:bodyPr/>
          <a:lstStyle/>
          <a:p>
            <a:pP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Apóstoles Profetas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3" name="Text Box 118">
            <a:extLst>
              <a:ext uri="{FF2B5EF4-FFF2-40B4-BE49-F238E27FC236}">
                <a16:creationId xmlns:a16="http://schemas.microsoft.com/office/drawing/2014/main" id="{019C8597-921E-FB4E-9C80-6D64381C9C57}"/>
              </a:ext>
            </a:extLst>
          </p:cNvPr>
          <p:cNvSpPr txBox="1"/>
          <p:nvPr/>
        </p:nvSpPr>
        <p:spPr bwMode="auto">
          <a:xfrm>
            <a:off x="3444340" y="792627"/>
            <a:ext cx="2065394" cy="485035"/>
          </a:xfrm>
          <a:prstGeom prst="rect">
            <a:avLst/>
          </a:prstGeom>
          <a:noFill/>
          <a:ln w="6350">
            <a:noFill/>
          </a:ln>
        </p:spPr>
        <p:txBody>
          <a:bodyPr/>
          <a:lstStyle/>
          <a:p>
            <a:pPr algn="ct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Evangelistas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4" name="Text Box 118">
            <a:extLst>
              <a:ext uri="{FF2B5EF4-FFF2-40B4-BE49-F238E27FC236}">
                <a16:creationId xmlns:a16="http://schemas.microsoft.com/office/drawing/2014/main" id="{7D48A496-A901-E04A-929E-77F3833AAEB5}"/>
              </a:ext>
            </a:extLst>
          </p:cNvPr>
          <p:cNvSpPr txBox="1"/>
          <p:nvPr/>
        </p:nvSpPr>
        <p:spPr bwMode="auto">
          <a:xfrm>
            <a:off x="5236294" y="754776"/>
            <a:ext cx="1739455" cy="769224"/>
          </a:xfrm>
          <a:prstGeom prst="rect">
            <a:avLst/>
          </a:prstGeom>
          <a:noFill/>
          <a:ln w="6350">
            <a:noFill/>
          </a:ln>
        </p:spPr>
        <p:txBody>
          <a:bodyPr/>
          <a:lstStyle/>
          <a:p>
            <a:pPr algn="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Pastores Maestros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5" name="Text Box 112">
            <a:extLst>
              <a:ext uri="{FF2B5EF4-FFF2-40B4-BE49-F238E27FC236}">
                <a16:creationId xmlns:a16="http://schemas.microsoft.com/office/drawing/2014/main" id="{2A0F4F7C-C3DF-1C41-BA0B-561A3B7C0378}"/>
              </a:ext>
            </a:extLst>
          </p:cNvPr>
          <p:cNvSpPr txBox="1"/>
          <p:nvPr/>
        </p:nvSpPr>
        <p:spPr bwMode="auto">
          <a:xfrm>
            <a:off x="-23423" y="1676399"/>
            <a:ext cx="2614224" cy="1210177"/>
          </a:xfrm>
          <a:prstGeom prst="rect">
            <a:avLst/>
          </a:prstGeom>
          <a:noFill/>
          <a:ln w="6350">
            <a:noFill/>
          </a:ln>
        </p:spPr>
        <p:txBody>
          <a:bodyPr/>
          <a:lstStyle/>
          <a:p>
            <a:pPr>
              <a:lnSpc>
                <a:spcPct val="90000"/>
              </a:lnSpc>
              <a:spcBef>
                <a:spcPts val="0"/>
              </a:spcBef>
              <a:spcAft>
                <a:spcPts val="0"/>
              </a:spcAft>
              <a:defRPr/>
            </a:pPr>
            <a:r>
              <a:rPr lang="es-ES" sz="2200" b="1" dirty="0">
                <a:solidFill>
                  <a:schemeClr val="tx2"/>
                </a:solidFill>
                <a:effectLst>
                  <a:outerShdw dist="38100" dir="2700000" algn="tl" rotWithShape="0">
                    <a:prstClr val="black"/>
                  </a:outerShdw>
                </a:effectLst>
                <a:latin typeface="+mn-lt"/>
              </a:rPr>
              <a:t>HERRAMIENTAS FUNCIONALES (DONES)</a:t>
            </a:r>
          </a:p>
          <a:p>
            <a:pPr>
              <a:lnSpc>
                <a:spcPct val="90000"/>
              </a:lnSpc>
              <a:spcBef>
                <a:spcPts val="0"/>
              </a:spcBef>
              <a:spcAft>
                <a:spcPts val="0"/>
              </a:spcAft>
              <a:defRPr/>
            </a:pPr>
            <a:r>
              <a:rPr lang="es-ES" sz="2200" b="1" dirty="0" err="1">
                <a:solidFill>
                  <a:schemeClr val="tx2"/>
                </a:solidFill>
                <a:effectLst>
                  <a:outerShdw dist="38100" dir="2700000" algn="tl" rotWithShape="0">
                    <a:prstClr val="black"/>
                  </a:outerShdw>
                </a:effectLst>
                <a:latin typeface="+mn-lt"/>
              </a:rPr>
              <a:t>Rom</a:t>
            </a:r>
            <a:r>
              <a:rPr lang="es-ES" sz="2200" b="1" dirty="0">
                <a:solidFill>
                  <a:schemeClr val="tx2"/>
                </a:solidFill>
                <a:effectLst>
                  <a:outerShdw dist="38100" dir="2700000" algn="tl" rotWithShape="0">
                    <a:prstClr val="black"/>
                  </a:outerShdw>
                </a:effectLst>
                <a:latin typeface="+mn-lt"/>
              </a:rPr>
              <a:t>. 12: 8-10</a:t>
            </a:r>
            <a:br>
              <a:rPr lang="en-US" sz="2200" b="1" dirty="0">
                <a:solidFill>
                  <a:schemeClr val="tx2"/>
                </a:solidFill>
                <a:effectLst>
                  <a:outerShdw dist="38100" dir="2700000" algn="tl" rotWithShape="0">
                    <a:prstClr val="black"/>
                  </a:outerShdw>
                </a:effectLst>
                <a:latin typeface="+mn-lt"/>
              </a:rPr>
            </a:br>
            <a:r>
              <a:rPr lang="en-US" sz="2200" b="1" dirty="0">
                <a:solidFill>
                  <a:schemeClr val="tx2"/>
                </a:solidFill>
                <a:effectLst>
                  <a:outerShdw dist="38100" dir="2700000" algn="tl" rotWithShape="0">
                    <a:prstClr val="black"/>
                  </a:outerShdw>
                </a:effectLst>
                <a:latin typeface="+mn-lt"/>
              </a:rPr>
              <a:t> </a:t>
            </a:r>
            <a:endPar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6" name="Text Box 113">
            <a:extLst>
              <a:ext uri="{FF2B5EF4-FFF2-40B4-BE49-F238E27FC236}">
                <a16:creationId xmlns:a16="http://schemas.microsoft.com/office/drawing/2014/main" id="{22AA2DB0-D2F7-D041-BA94-CC9D7D9B8C7E}"/>
              </a:ext>
            </a:extLst>
          </p:cNvPr>
          <p:cNvSpPr txBox="1"/>
          <p:nvPr/>
        </p:nvSpPr>
        <p:spPr bwMode="auto">
          <a:xfrm>
            <a:off x="6553200" y="2667000"/>
            <a:ext cx="2486456" cy="2440473"/>
          </a:xfrm>
          <a:prstGeom prst="rect">
            <a:avLst/>
          </a:prstGeom>
          <a:noFill/>
          <a:ln w="6350">
            <a:noFill/>
          </a:ln>
        </p:spPr>
        <p:txBody>
          <a:bodyPr/>
          <a:lstStyle/>
          <a:p>
            <a:pPr algn="r">
              <a:lnSpc>
                <a:spcPct val="80000"/>
              </a:lnSpc>
              <a:spcBef>
                <a:spcPts val="0"/>
              </a:spcBef>
              <a:spcAft>
                <a:spcPts val="0"/>
              </a:spcAft>
              <a:defRPr/>
            </a:pPr>
            <a:r>
              <a:rPr lang="en-US" sz="2200" dirty="0">
                <a:solidFill>
                  <a:schemeClr val="tx2"/>
                </a:solidFill>
                <a:effectLst>
                  <a:outerShdw dist="38100" dir="2700000" algn="tl" rotWithShape="0">
                    <a:prstClr val="black"/>
                  </a:outerShdw>
                </a:effectLst>
                <a:latin typeface="+mn-lt"/>
              </a:rPr>
              <a:t>Amor</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Alegría</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Paz</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Paciencia Amabilidad Bondad </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Fidelidad Mansedumbre Auto control</a:t>
            </a:r>
            <a:endParaRPr lang="en-US" sz="2200" dirty="0">
              <a:solidFill>
                <a:schemeClr val="tx2"/>
              </a:solidFill>
              <a:effectLst>
                <a:outerShdw dist="38100" dir="2700000" algn="tl" rotWithShape="0">
                  <a:prstClr val="black"/>
                </a:outerShdw>
              </a:effectLst>
              <a:latin typeface="+mn-lt"/>
            </a:endParaRPr>
          </a:p>
        </p:txBody>
      </p:sp>
      <p:pic>
        <p:nvPicPr>
          <p:cNvPr id="22" name="Picture 6">
            <a:extLst>
              <a:ext uri="{FF2B5EF4-FFF2-40B4-BE49-F238E27FC236}">
                <a16:creationId xmlns:a16="http://schemas.microsoft.com/office/drawing/2014/main" id="{0448881F-1B46-4D41-ABB0-2D552E2642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6200" y="381000"/>
            <a:ext cx="1410616" cy="118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87943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21" grpId="0"/>
      <p:bldP spid="29" grpId="0"/>
      <p:bldP spid="30" grpId="0"/>
      <p:bldP spid="31" grpId="0"/>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AA95D89-AED2-C84E-8864-A5CDB4F036AB}"/>
              </a:ext>
            </a:extLst>
          </p:cNvPr>
          <p:cNvSpPr/>
          <p:nvPr/>
        </p:nvSpPr>
        <p:spPr bwMode="auto">
          <a:xfrm>
            <a:off x="1345561" y="1219200"/>
            <a:ext cx="6426839" cy="286037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omic Sans MS" charset="0"/>
              <a:ea typeface="ＭＳ Ｐゴシック" charset="0"/>
            </a:endParaRPr>
          </a:p>
        </p:txBody>
      </p:sp>
      <p:sp>
        <p:nvSpPr>
          <p:cNvPr id="3" name="Text Box 3">
            <a:extLst>
              <a:ext uri="{FF2B5EF4-FFF2-40B4-BE49-F238E27FC236}">
                <a16:creationId xmlns:a16="http://schemas.microsoft.com/office/drawing/2014/main" id="{85DF2D20-E05F-A94F-B4C8-1132583F9E2E}"/>
              </a:ext>
            </a:extLst>
          </p:cNvPr>
          <p:cNvSpPr txBox="1">
            <a:spLocks noChangeArrowheads="1"/>
          </p:cNvSpPr>
          <p:nvPr/>
        </p:nvSpPr>
        <p:spPr bwMode="auto">
          <a:xfrm>
            <a:off x="7255439" y="1600200"/>
            <a:ext cx="516961" cy="216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pPr>
            <a:r>
              <a:rPr lang="en-US" altLang="en-US" b="1" spc="-100" dirty="0">
                <a:solidFill>
                  <a:srgbClr val="FF0000"/>
                </a:solidFill>
                <a:effectLst>
                  <a:outerShdw dist="38100" dir="2700000" algn="tl" rotWithShape="0">
                    <a:prstClr val="black"/>
                  </a:outerShdw>
                </a:effectLst>
              </a:rPr>
              <a:t>DE</a:t>
            </a:r>
          </a:p>
          <a:p>
            <a:pPr algn="ctr">
              <a:lnSpc>
                <a:spcPct val="80000"/>
              </a:lnSpc>
            </a:pPr>
            <a:endParaRPr lang="en-US" altLang="en-US" b="1" spc="-100" dirty="0">
              <a:solidFill>
                <a:srgbClr val="FF0000"/>
              </a:solidFill>
              <a:effectLst>
                <a:outerShdw dist="38100" dir="2700000" algn="tl" rotWithShape="0">
                  <a:prstClr val="black"/>
                </a:outerShdw>
              </a:effectLst>
            </a:endParaRPr>
          </a:p>
          <a:p>
            <a:pPr algn="ctr">
              <a:lnSpc>
                <a:spcPct val="80000"/>
              </a:lnSpc>
            </a:pPr>
            <a:r>
              <a:rPr lang="en-US" altLang="en-US" b="1" spc="-100" dirty="0">
                <a:solidFill>
                  <a:srgbClr val="FF0000"/>
                </a:solidFill>
                <a:effectLst>
                  <a:outerShdw dist="38100" dir="2700000" algn="tl" rotWithShape="0">
                    <a:prstClr val="black"/>
                  </a:outerShdw>
                </a:effectLst>
              </a:rPr>
              <a:t>DIOS</a:t>
            </a:r>
          </a:p>
        </p:txBody>
      </p:sp>
      <p:sp>
        <p:nvSpPr>
          <p:cNvPr id="9" name="Text Box 3">
            <a:extLst>
              <a:ext uri="{FF2B5EF4-FFF2-40B4-BE49-F238E27FC236}">
                <a16:creationId xmlns:a16="http://schemas.microsoft.com/office/drawing/2014/main" id="{9FFD4B7E-427D-F749-B653-34AC8DE22425}"/>
              </a:ext>
            </a:extLst>
          </p:cNvPr>
          <p:cNvSpPr txBox="1">
            <a:spLocks noChangeArrowheads="1"/>
          </p:cNvSpPr>
          <p:nvPr/>
        </p:nvSpPr>
        <p:spPr bwMode="auto">
          <a:xfrm>
            <a:off x="6831961" y="1295400"/>
            <a:ext cx="429990" cy="2754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pPr>
            <a:r>
              <a:rPr lang="en-US" altLang="en-US" b="1" spc="-100" dirty="0">
                <a:solidFill>
                  <a:srgbClr val="FF0000"/>
                </a:solidFill>
                <a:effectLst>
                  <a:outerShdw dist="38100" dir="2700000" algn="tl" rotWithShape="0">
                    <a:prstClr val="black"/>
                  </a:outerShdw>
                </a:effectLst>
              </a:rPr>
              <a:t>PRESENCIA</a:t>
            </a:r>
          </a:p>
        </p:txBody>
      </p:sp>
      <p:sp>
        <p:nvSpPr>
          <p:cNvPr id="2" name="TextBox 1">
            <a:extLst>
              <a:ext uri="{FF2B5EF4-FFF2-40B4-BE49-F238E27FC236}">
                <a16:creationId xmlns:a16="http://schemas.microsoft.com/office/drawing/2014/main" id="{F9B0DC1B-FEBB-AB4D-95F7-1716721C4D14}"/>
              </a:ext>
            </a:extLst>
          </p:cNvPr>
          <p:cNvSpPr txBox="1"/>
          <p:nvPr/>
        </p:nvSpPr>
        <p:spPr>
          <a:xfrm>
            <a:off x="899160" y="241235"/>
            <a:ext cx="7315200" cy="757130"/>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¿Qué sucede si conectas lo siguiente en la herramienta de poder de Dios de Su presencia?</a:t>
            </a:r>
            <a:endParaRPr lang="en-US" b="1" dirty="0">
              <a:solidFill>
                <a:schemeClr val="tx2"/>
              </a:solidFill>
              <a:effectLst>
                <a:outerShdw dist="38100" dir="2700000" algn="tl" rotWithShape="0">
                  <a:prstClr val="black"/>
                </a:outerShdw>
              </a:effectLst>
            </a:endParaRPr>
          </a:p>
        </p:txBody>
      </p:sp>
      <p:sp>
        <p:nvSpPr>
          <p:cNvPr id="7" name="Text Box 3">
            <a:extLst>
              <a:ext uri="{FF2B5EF4-FFF2-40B4-BE49-F238E27FC236}">
                <a16:creationId xmlns:a16="http://schemas.microsoft.com/office/drawing/2014/main" id="{038D7AEE-93FE-5D4F-98F5-1592CE9AF8DD}"/>
              </a:ext>
            </a:extLst>
          </p:cNvPr>
          <p:cNvSpPr txBox="1">
            <a:spLocks noChangeArrowheads="1"/>
          </p:cNvSpPr>
          <p:nvPr/>
        </p:nvSpPr>
        <p:spPr bwMode="auto">
          <a:xfrm>
            <a:off x="1421761" y="1457980"/>
            <a:ext cx="1867182"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ORACIÓN</a:t>
            </a:r>
            <a:endParaRPr lang="en-US" altLang="en-US" b="1" dirty="0">
              <a:solidFill>
                <a:srgbClr val="FF0000"/>
              </a:solidFill>
              <a:effectLst>
                <a:outerShdw dist="38100" dir="2700000" algn="tl" rotWithShape="0">
                  <a:prstClr val="black"/>
                </a:outerShdw>
              </a:effectLst>
            </a:endParaRPr>
          </a:p>
        </p:txBody>
      </p:sp>
      <p:sp>
        <p:nvSpPr>
          <p:cNvPr id="13" name="Text Box 3">
            <a:extLst>
              <a:ext uri="{FF2B5EF4-FFF2-40B4-BE49-F238E27FC236}">
                <a16:creationId xmlns:a16="http://schemas.microsoft.com/office/drawing/2014/main" id="{18440372-4D37-6945-B746-28926C2501FC}"/>
              </a:ext>
            </a:extLst>
          </p:cNvPr>
          <p:cNvSpPr txBox="1">
            <a:spLocks noChangeArrowheads="1"/>
          </p:cNvSpPr>
          <p:nvPr/>
        </p:nvSpPr>
        <p:spPr bwMode="auto">
          <a:xfrm>
            <a:off x="1421761" y="1447800"/>
            <a:ext cx="1867182"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TESTIGO</a:t>
            </a:r>
            <a:endParaRPr lang="en-US" altLang="en-US" b="1" dirty="0">
              <a:solidFill>
                <a:srgbClr val="FF0000"/>
              </a:solidFill>
              <a:effectLst>
                <a:outerShdw dist="38100" dir="2700000" algn="tl" rotWithShape="0">
                  <a:prstClr val="black"/>
                </a:outerShdw>
              </a:effectLst>
            </a:endParaRPr>
          </a:p>
        </p:txBody>
      </p:sp>
      <p:sp>
        <p:nvSpPr>
          <p:cNvPr id="14" name="Text Box 3">
            <a:extLst>
              <a:ext uri="{FF2B5EF4-FFF2-40B4-BE49-F238E27FC236}">
                <a16:creationId xmlns:a16="http://schemas.microsoft.com/office/drawing/2014/main" id="{04D836CC-5C83-0A47-AAFC-3BEB9D422F04}"/>
              </a:ext>
            </a:extLst>
          </p:cNvPr>
          <p:cNvSpPr txBox="1">
            <a:spLocks noChangeArrowheads="1"/>
          </p:cNvSpPr>
          <p:nvPr/>
        </p:nvSpPr>
        <p:spPr bwMode="auto">
          <a:xfrm>
            <a:off x="1421761" y="1447800"/>
            <a:ext cx="2607585"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RENDIR CULTO</a:t>
            </a:r>
            <a:endParaRPr lang="en-US" altLang="en-US" b="1" dirty="0">
              <a:solidFill>
                <a:srgbClr val="FF0000"/>
              </a:solidFill>
              <a:effectLst>
                <a:outerShdw dist="38100" dir="2700000" algn="tl" rotWithShape="0">
                  <a:prstClr val="black"/>
                </a:outerShdw>
              </a:effectLst>
            </a:endParaRPr>
          </a:p>
        </p:txBody>
      </p:sp>
      <p:sp>
        <p:nvSpPr>
          <p:cNvPr id="15" name="Text Box 3">
            <a:extLst>
              <a:ext uri="{FF2B5EF4-FFF2-40B4-BE49-F238E27FC236}">
                <a16:creationId xmlns:a16="http://schemas.microsoft.com/office/drawing/2014/main" id="{E511AEB4-C321-BC4F-AF17-F3206EAAFCCF}"/>
              </a:ext>
            </a:extLst>
          </p:cNvPr>
          <p:cNvSpPr txBox="1">
            <a:spLocks noChangeArrowheads="1"/>
          </p:cNvSpPr>
          <p:nvPr/>
        </p:nvSpPr>
        <p:spPr bwMode="auto">
          <a:xfrm>
            <a:off x="1395742" y="1447800"/>
            <a:ext cx="2654227"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UN REGALO</a:t>
            </a:r>
            <a:endParaRPr lang="en-US" altLang="en-US" b="1" dirty="0">
              <a:solidFill>
                <a:srgbClr val="FF0000"/>
              </a:solidFill>
              <a:effectLst>
                <a:outerShdw dist="38100" dir="2700000" algn="tl" rotWithShape="0">
                  <a:prstClr val="black"/>
                </a:outerShdw>
              </a:effectLst>
            </a:endParaRPr>
          </a:p>
        </p:txBody>
      </p:sp>
      <p:sp>
        <p:nvSpPr>
          <p:cNvPr id="16" name="Text Box 3">
            <a:extLst>
              <a:ext uri="{FF2B5EF4-FFF2-40B4-BE49-F238E27FC236}">
                <a16:creationId xmlns:a16="http://schemas.microsoft.com/office/drawing/2014/main" id="{CBF3655C-A23C-2349-80F0-270902AA41A1}"/>
              </a:ext>
            </a:extLst>
          </p:cNvPr>
          <p:cNvSpPr txBox="1">
            <a:spLocks noChangeArrowheads="1"/>
          </p:cNvSpPr>
          <p:nvPr/>
        </p:nvSpPr>
        <p:spPr bwMode="auto">
          <a:xfrm>
            <a:off x="1421759" y="1447800"/>
            <a:ext cx="2514601"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UNA FRUTA</a:t>
            </a:r>
            <a:endParaRPr lang="en-US" altLang="en-US" b="1" dirty="0">
              <a:solidFill>
                <a:srgbClr val="FF0000"/>
              </a:solidFill>
              <a:effectLst>
                <a:outerShdw dist="38100" dir="2700000" algn="tl" rotWithShape="0">
                  <a:prstClr val="black"/>
                </a:outerShdw>
              </a:effectLst>
            </a:endParaRPr>
          </a:p>
        </p:txBody>
      </p:sp>
      <p:sp>
        <p:nvSpPr>
          <p:cNvPr id="17" name="Text Box 3">
            <a:extLst>
              <a:ext uri="{FF2B5EF4-FFF2-40B4-BE49-F238E27FC236}">
                <a16:creationId xmlns:a16="http://schemas.microsoft.com/office/drawing/2014/main" id="{CF4EDC06-1913-E744-85D4-07C973A5A299}"/>
              </a:ext>
            </a:extLst>
          </p:cNvPr>
          <p:cNvSpPr txBox="1">
            <a:spLocks noChangeArrowheads="1"/>
          </p:cNvSpPr>
          <p:nvPr/>
        </p:nvSpPr>
        <p:spPr bwMode="auto">
          <a:xfrm>
            <a:off x="1421759" y="1447800"/>
            <a:ext cx="2753423"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ESCRITURA</a:t>
            </a:r>
            <a:endParaRPr lang="en-US" altLang="en-US" b="1" dirty="0">
              <a:solidFill>
                <a:srgbClr val="FF0000"/>
              </a:solidFill>
              <a:effectLst>
                <a:outerShdw dist="38100" dir="2700000" algn="tl" rotWithShape="0">
                  <a:prstClr val="black"/>
                </a:outerShdw>
              </a:effectLst>
            </a:endParaRPr>
          </a:p>
        </p:txBody>
      </p:sp>
      <p:sp>
        <p:nvSpPr>
          <p:cNvPr id="18" name="Text Box 3">
            <a:extLst>
              <a:ext uri="{FF2B5EF4-FFF2-40B4-BE49-F238E27FC236}">
                <a16:creationId xmlns:a16="http://schemas.microsoft.com/office/drawing/2014/main" id="{7EC8A727-8BB8-8545-8944-A1D23F8BB7D7}"/>
              </a:ext>
            </a:extLst>
          </p:cNvPr>
          <p:cNvSpPr txBox="1">
            <a:spLocks noChangeArrowheads="1"/>
          </p:cNvSpPr>
          <p:nvPr/>
        </p:nvSpPr>
        <p:spPr bwMode="auto">
          <a:xfrm>
            <a:off x="1413237" y="1447800"/>
            <a:ext cx="2431572"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ENSEÑANDO</a:t>
            </a:r>
            <a:endParaRPr lang="en-US" altLang="en-US" b="1" dirty="0">
              <a:solidFill>
                <a:srgbClr val="FF0000"/>
              </a:solidFill>
              <a:effectLst>
                <a:outerShdw dist="38100" dir="2700000" algn="tl" rotWithShape="0">
                  <a:prstClr val="black"/>
                </a:outerShdw>
              </a:effectLst>
            </a:endParaRPr>
          </a:p>
        </p:txBody>
      </p:sp>
      <p:sp>
        <p:nvSpPr>
          <p:cNvPr id="19" name="TextBox 18">
            <a:extLst>
              <a:ext uri="{FF2B5EF4-FFF2-40B4-BE49-F238E27FC236}">
                <a16:creationId xmlns:a16="http://schemas.microsoft.com/office/drawing/2014/main" id="{4526871D-D26E-C244-AFD8-1EA65B6C4E12}"/>
              </a:ext>
            </a:extLst>
          </p:cNvPr>
          <p:cNvSpPr txBox="1"/>
          <p:nvPr/>
        </p:nvSpPr>
        <p:spPr>
          <a:xfrm>
            <a:off x="2405371" y="5907251"/>
            <a:ext cx="4790457" cy="590931"/>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What happens if you plug the following into God’s power tool of His presence?</a:t>
            </a:r>
          </a:p>
        </p:txBody>
      </p:sp>
      <p:sp>
        <p:nvSpPr>
          <p:cNvPr id="20" name="TextBox 19">
            <a:extLst>
              <a:ext uri="{FF2B5EF4-FFF2-40B4-BE49-F238E27FC236}">
                <a16:creationId xmlns:a16="http://schemas.microsoft.com/office/drawing/2014/main" id="{0BAB3E7F-2423-5A4A-88E5-B30B6514A8DC}"/>
              </a:ext>
            </a:extLst>
          </p:cNvPr>
          <p:cNvSpPr txBox="1"/>
          <p:nvPr/>
        </p:nvSpPr>
        <p:spPr>
          <a:xfrm>
            <a:off x="80170" y="4976617"/>
            <a:ext cx="1828800" cy="1837426"/>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PRAYER</a:t>
            </a:r>
          </a:p>
          <a:p>
            <a:pPr>
              <a:lnSpc>
                <a:spcPct val="90000"/>
              </a:lnSpc>
            </a:pPr>
            <a:r>
              <a:rPr lang="en-US" sz="1800" b="1" dirty="0">
                <a:solidFill>
                  <a:schemeClr val="tx2"/>
                </a:solidFill>
                <a:effectLst>
                  <a:outerShdw dist="38100" dir="2700000" algn="tl" rotWithShape="0">
                    <a:prstClr val="black"/>
                  </a:outerShdw>
                </a:effectLst>
              </a:rPr>
              <a:t>WITNESS</a:t>
            </a:r>
          </a:p>
          <a:p>
            <a:pPr>
              <a:lnSpc>
                <a:spcPct val="90000"/>
              </a:lnSpc>
            </a:pPr>
            <a:r>
              <a:rPr lang="en-US" sz="1800" b="1" dirty="0">
                <a:solidFill>
                  <a:schemeClr val="tx2"/>
                </a:solidFill>
                <a:effectLst>
                  <a:outerShdw dist="38100" dir="2700000" algn="tl" rotWithShape="0">
                    <a:prstClr val="black"/>
                  </a:outerShdw>
                </a:effectLst>
              </a:rPr>
              <a:t>WORSHIP</a:t>
            </a:r>
          </a:p>
          <a:p>
            <a:pPr>
              <a:lnSpc>
                <a:spcPct val="90000"/>
              </a:lnSpc>
            </a:pPr>
            <a:r>
              <a:rPr lang="en-US" sz="1800" b="1" dirty="0">
                <a:solidFill>
                  <a:schemeClr val="tx2"/>
                </a:solidFill>
                <a:effectLst>
                  <a:outerShdw dist="38100" dir="2700000" algn="tl" rotWithShape="0">
                    <a:prstClr val="black"/>
                  </a:outerShdw>
                </a:effectLst>
              </a:rPr>
              <a:t>A GIFT</a:t>
            </a:r>
          </a:p>
          <a:p>
            <a:pPr>
              <a:lnSpc>
                <a:spcPct val="90000"/>
              </a:lnSpc>
            </a:pPr>
            <a:r>
              <a:rPr lang="en-US" sz="1800" b="1" dirty="0">
                <a:solidFill>
                  <a:schemeClr val="tx2"/>
                </a:solidFill>
                <a:effectLst>
                  <a:outerShdw dist="38100" dir="2700000" algn="tl" rotWithShape="0">
                    <a:prstClr val="black"/>
                  </a:outerShdw>
                </a:effectLst>
              </a:rPr>
              <a:t>A FRUIT</a:t>
            </a:r>
          </a:p>
          <a:p>
            <a:pPr>
              <a:lnSpc>
                <a:spcPct val="90000"/>
              </a:lnSpc>
            </a:pPr>
            <a:r>
              <a:rPr lang="en-US" sz="1800" b="1" dirty="0">
                <a:solidFill>
                  <a:schemeClr val="tx2"/>
                </a:solidFill>
                <a:effectLst>
                  <a:outerShdw dist="38100" dir="2700000" algn="tl" rotWithShape="0">
                    <a:prstClr val="black"/>
                  </a:outerShdw>
                </a:effectLst>
              </a:rPr>
              <a:t>SCRIPTURE</a:t>
            </a:r>
          </a:p>
          <a:p>
            <a:pPr>
              <a:lnSpc>
                <a:spcPct val="90000"/>
              </a:lnSpc>
            </a:pPr>
            <a:r>
              <a:rPr lang="en-US" sz="1800" b="1" dirty="0">
                <a:solidFill>
                  <a:schemeClr val="tx2"/>
                </a:solidFill>
                <a:effectLst>
                  <a:outerShdw dist="38100" dir="2700000" algn="tl" rotWithShape="0">
                    <a:prstClr val="black"/>
                  </a:outerShdw>
                </a:effectLst>
              </a:rPr>
              <a:t>TEACHING</a:t>
            </a:r>
          </a:p>
        </p:txBody>
      </p:sp>
      <p:sp>
        <p:nvSpPr>
          <p:cNvPr id="22" name="TextBox 21">
            <a:extLst>
              <a:ext uri="{FF2B5EF4-FFF2-40B4-BE49-F238E27FC236}">
                <a16:creationId xmlns:a16="http://schemas.microsoft.com/office/drawing/2014/main" id="{F52D1C9B-2862-494E-B9EF-AEE81483D00B}"/>
              </a:ext>
            </a:extLst>
          </p:cNvPr>
          <p:cNvSpPr txBox="1"/>
          <p:nvPr/>
        </p:nvSpPr>
        <p:spPr>
          <a:xfrm>
            <a:off x="6248400" y="5257800"/>
            <a:ext cx="2743201" cy="590931"/>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PRESENCE OF GOD</a:t>
            </a:r>
          </a:p>
          <a:p>
            <a:pPr>
              <a:lnSpc>
                <a:spcPct val="90000"/>
              </a:lnSpc>
            </a:pPr>
            <a:r>
              <a:rPr lang="en-US" sz="1800" b="1" dirty="0">
                <a:solidFill>
                  <a:schemeClr val="tx2"/>
                </a:solidFill>
                <a:effectLst>
                  <a:outerShdw dist="38100" dir="2700000" algn="tl" rotWithShape="0">
                    <a:prstClr val="black"/>
                  </a:outerShdw>
                </a:effectLst>
              </a:rPr>
              <a:t>GOD’S POWER TOOL </a:t>
            </a:r>
          </a:p>
        </p:txBody>
      </p:sp>
      <p:pic>
        <p:nvPicPr>
          <p:cNvPr id="4" name="Picture 3">
            <a:extLst>
              <a:ext uri="{FF2B5EF4-FFF2-40B4-BE49-F238E27FC236}">
                <a16:creationId xmlns:a16="http://schemas.microsoft.com/office/drawing/2014/main" id="{437AE8EE-67D9-1946-A3BC-AEEC522E2957}"/>
              </a:ext>
            </a:extLst>
          </p:cNvPr>
          <p:cNvPicPr>
            <a:picLocks noChangeAspect="1"/>
          </p:cNvPicPr>
          <p:nvPr/>
        </p:nvPicPr>
        <p:blipFill>
          <a:blip r:embed="rId3"/>
          <a:stretch>
            <a:fillRect/>
          </a:stretch>
        </p:blipFill>
        <p:spPr>
          <a:xfrm>
            <a:off x="3921493" y="1297126"/>
            <a:ext cx="2910468" cy="2782444"/>
          </a:xfrm>
          <a:prstGeom prst="rect">
            <a:avLst/>
          </a:prstGeom>
        </p:spPr>
      </p:pic>
      <p:sp>
        <p:nvSpPr>
          <p:cNvPr id="11" name="Text Box 3">
            <a:extLst>
              <a:ext uri="{FF2B5EF4-FFF2-40B4-BE49-F238E27FC236}">
                <a16:creationId xmlns:a16="http://schemas.microsoft.com/office/drawing/2014/main" id="{AC0BDCBE-DCA8-C347-9EDE-CB234EAF747E}"/>
              </a:ext>
            </a:extLst>
          </p:cNvPr>
          <p:cNvSpPr txBox="1">
            <a:spLocks noChangeArrowheads="1"/>
          </p:cNvSpPr>
          <p:nvPr/>
        </p:nvSpPr>
        <p:spPr bwMode="auto">
          <a:xfrm>
            <a:off x="1743319" y="2592107"/>
            <a:ext cx="2709682"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t>HERRAMIENTA ELÉCTRICA </a:t>
            </a:r>
          </a:p>
          <a:p>
            <a:pPr>
              <a:lnSpc>
                <a:spcPct val="90000"/>
              </a:lnSpc>
            </a:pPr>
            <a:r>
              <a:rPr lang="es-ES" b="1" dirty="0"/>
              <a:t>DE DIOS</a:t>
            </a:r>
            <a:endParaRPr lang="en-US" altLang="en-US" b="1" spc="-100" dirty="0">
              <a:effectLst>
                <a:outerShdw dist="38100" dir="2700000" algn="tl" rotWithShape="0">
                  <a:prstClr val="black"/>
                </a:outerShdw>
              </a:effectLst>
            </a:endParaRPr>
          </a:p>
        </p:txBody>
      </p:sp>
    </p:spTree>
    <p:extLst>
      <p:ext uri="{BB962C8B-B14F-4D97-AF65-F5344CB8AC3E}">
        <p14:creationId xmlns:p14="http://schemas.microsoft.com/office/powerpoint/2010/main" val="24721767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15" grpId="0" animBg="1"/>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a:p>
        </p:txBody>
      </p:sp>
      <p:pic>
        <p:nvPicPr>
          <p:cNvPr id="5" name="Picture 4">
            <a:extLst>
              <a:ext uri="{FF2B5EF4-FFF2-40B4-BE49-F238E27FC236}">
                <a16:creationId xmlns:a16="http://schemas.microsoft.com/office/drawing/2014/main" id="{765A7469-99B6-9043-90DA-FA4B8A369CCE}"/>
              </a:ext>
            </a:extLst>
          </p:cNvPr>
          <p:cNvPicPr>
            <a:picLocks noChangeAspect="1"/>
          </p:cNvPicPr>
          <p:nvPr/>
        </p:nvPicPr>
        <p:blipFill rotWithShape="1">
          <a:blip r:embed="rId3"/>
          <a:srcRect l="14045" t="3466" r="12924" b="6348"/>
          <a:stretch/>
        </p:blipFill>
        <p:spPr>
          <a:xfrm>
            <a:off x="304800" y="907762"/>
            <a:ext cx="3371532" cy="3130722"/>
          </a:xfrm>
          <a:prstGeom prst="rect">
            <a:avLst/>
          </a:prstGeom>
        </p:spPr>
      </p:pic>
      <p:sp>
        <p:nvSpPr>
          <p:cNvPr id="6" name="Text Box 1026">
            <a:extLst>
              <a:ext uri="{FF2B5EF4-FFF2-40B4-BE49-F238E27FC236}">
                <a16:creationId xmlns:a16="http://schemas.microsoft.com/office/drawing/2014/main" id="{63A05CEB-CE28-9042-83D3-27676B79F5F0}"/>
              </a:ext>
            </a:extLst>
          </p:cNvPr>
          <p:cNvSpPr txBox="1">
            <a:spLocks noChangeArrowheads="1"/>
          </p:cNvSpPr>
          <p:nvPr/>
        </p:nvSpPr>
        <p:spPr bwMode="auto">
          <a:xfrm>
            <a:off x="769143" y="162580"/>
            <a:ext cx="7605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UN PASO DE INICIO</a:t>
            </a:r>
            <a:endParaRPr lang="en-US" altLang="en-US" sz="28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CD799A4D-08B8-9440-9A45-45A6DBE797E3}"/>
              </a:ext>
            </a:extLst>
          </p:cNvPr>
          <p:cNvSpPr txBox="1">
            <a:spLocks noChangeArrowheads="1"/>
          </p:cNvSpPr>
          <p:nvPr/>
        </p:nvSpPr>
        <p:spPr bwMode="auto">
          <a:xfrm>
            <a:off x="3810000" y="838200"/>
            <a:ext cx="5257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Con otra persona, complete la siguiente declaración sobre lo que hará primero para desarrollar (o ser parte de) una fuerza especial orgánica en su iglesia que pueda llevar la presencia de Dios a todos los lugares y situaciones del mundo, 24/7.</a:t>
            </a:r>
          </a:p>
          <a:p>
            <a:pPr>
              <a:lnSpc>
                <a:spcPct val="90000"/>
              </a:lnSpc>
              <a:spcBef>
                <a:spcPts val="0"/>
              </a:spcBef>
              <a:buNone/>
            </a:pPr>
            <a:r>
              <a:rPr lang="es-ES" sz="2400" dirty="0">
                <a:effectLst>
                  <a:outerShdw dist="38100" dir="2700000" algn="tl" rotWithShape="0">
                    <a:prstClr val="black"/>
                  </a:outerShdw>
                </a:effectLst>
              </a:rPr>
              <a:t> </a:t>
            </a:r>
          </a:p>
          <a:p>
            <a:pPr>
              <a:lnSpc>
                <a:spcPct val="90000"/>
              </a:lnSpc>
              <a:spcBef>
                <a:spcPts val="0"/>
              </a:spcBef>
              <a:buNone/>
            </a:pPr>
            <a:r>
              <a:rPr lang="es-ES" sz="2400" dirty="0">
                <a:effectLst>
                  <a:outerShdw dist="38100" dir="2700000" algn="tl" rotWithShape="0">
                    <a:prstClr val="black"/>
                  </a:outerShdw>
                </a:effectLst>
              </a:rPr>
              <a:t>VOY A . . . (Una oración)</a:t>
            </a:r>
            <a:endParaRPr lang="en-US" sz="2400" dirty="0">
              <a:effectLst>
                <a:outerShdw dist="38100" dir="2700000" algn="tl" rotWithShape="0">
                  <a:prstClr val="black"/>
                </a:outerShdw>
              </a:effectLst>
            </a:endParaRPr>
          </a:p>
        </p:txBody>
      </p:sp>
      <p:sp>
        <p:nvSpPr>
          <p:cNvPr id="9" name="Text Box 1026">
            <a:extLst>
              <a:ext uri="{FF2B5EF4-FFF2-40B4-BE49-F238E27FC236}">
                <a16:creationId xmlns:a16="http://schemas.microsoft.com/office/drawing/2014/main" id="{F2DD801A-9ECA-7841-ABAB-42F529E1BA81}"/>
              </a:ext>
            </a:extLst>
          </p:cNvPr>
          <p:cNvSpPr txBox="1">
            <a:spLocks noChangeArrowheads="1"/>
          </p:cNvSpPr>
          <p:nvPr/>
        </p:nvSpPr>
        <p:spPr bwMode="auto">
          <a:xfrm>
            <a:off x="0" y="5020574"/>
            <a:ext cx="9053514"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altLang="en-US" sz="1800" dirty="0">
                <a:effectLst>
                  <a:outerShdw dist="38100" dir="2700000" algn="tl" rotWithShape="0">
                    <a:prstClr val="black"/>
                  </a:outerShdw>
                </a:effectLst>
              </a:rPr>
              <a:t>A BEGINNING STEP</a:t>
            </a:r>
          </a:p>
          <a:p>
            <a:pPr>
              <a:lnSpc>
                <a:spcPct val="90000"/>
              </a:lnSpc>
              <a:spcBef>
                <a:spcPts val="0"/>
              </a:spcBef>
              <a:buNone/>
            </a:pPr>
            <a:r>
              <a:rPr lang="en-US" sz="1800" dirty="0">
                <a:effectLst>
                  <a:outerShdw dist="38100" dir="2700000" algn="tl" rotWithShape="0">
                    <a:prstClr val="black"/>
                  </a:outerShdw>
                </a:effectLst>
              </a:rPr>
              <a:t>With one other person, complete the statement below about what you will first do to develop (or be part of) an organic special force in your church that can carry God’s presence into every place and situation in the world, 24/7.</a:t>
            </a:r>
          </a:p>
          <a:p>
            <a:pPr>
              <a:lnSpc>
                <a:spcPct val="90000"/>
              </a:lnSpc>
              <a:spcBef>
                <a:spcPts val="0"/>
              </a:spcBef>
              <a:buNone/>
            </a:pPr>
            <a:endParaRPr lang="en-US" sz="1800" dirty="0">
              <a:effectLst>
                <a:outerShdw dist="38100" dir="2700000" algn="tl" rotWithShape="0">
                  <a:prstClr val="black"/>
                </a:outerShdw>
              </a:effectLst>
            </a:endParaRPr>
          </a:p>
          <a:p>
            <a:pPr>
              <a:lnSpc>
                <a:spcPct val="90000"/>
              </a:lnSpc>
              <a:spcBef>
                <a:spcPts val="0"/>
              </a:spcBef>
              <a:buNone/>
            </a:pPr>
            <a:r>
              <a:rPr lang="en-US" sz="1800" dirty="0">
                <a:effectLst>
                  <a:outerShdw dist="38100" dir="2700000" algn="tl" rotWithShape="0">
                    <a:prstClr val="black"/>
                  </a:outerShdw>
                </a:effectLst>
              </a:rPr>
              <a:t>I WILL . . . (One sentence)</a:t>
            </a:r>
          </a:p>
        </p:txBody>
      </p:sp>
    </p:spTree>
    <p:extLst>
      <p:ext uri="{BB962C8B-B14F-4D97-AF65-F5344CB8AC3E}">
        <p14:creationId xmlns:p14="http://schemas.microsoft.com/office/powerpoint/2010/main" val="91987415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792316FE-2611-F14B-9662-C4B08EB9D38B}"/>
              </a:ext>
            </a:extLst>
          </p:cNvPr>
          <p:cNvSpPr txBox="1">
            <a:spLocks noChangeArrowheads="1"/>
          </p:cNvSpPr>
          <p:nvPr/>
        </p:nvSpPr>
        <p:spPr bwMode="auto">
          <a:xfrm>
            <a:off x="76200" y="503985"/>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1: LA SITUACIÓN-MARTES 10:30 AM</a:t>
            </a:r>
            <a:endParaRPr lang="en-US" altLang="en-US" b="1" dirty="0">
              <a:solidFill>
                <a:schemeClr val="tx2"/>
              </a:solidFill>
              <a:effectLst>
                <a:outerShdw dist="38100" dir="2700000" algn="tl" rotWithShape="0">
                  <a:prstClr val="black"/>
                </a:outerShdw>
              </a:effectLst>
            </a:endParaRPr>
          </a:p>
        </p:txBody>
      </p:sp>
      <p:sp>
        <p:nvSpPr>
          <p:cNvPr id="5" name="Text Box 5">
            <a:extLst>
              <a:ext uri="{FF2B5EF4-FFF2-40B4-BE49-F238E27FC236}">
                <a16:creationId xmlns:a16="http://schemas.microsoft.com/office/drawing/2014/main" id="{58CB8A2D-BDB1-6340-A08B-61BF4D582765}"/>
              </a:ext>
            </a:extLst>
          </p:cNvPr>
          <p:cNvSpPr txBox="1">
            <a:spLocks noChangeArrowheads="1"/>
          </p:cNvSpPr>
          <p:nvPr/>
        </p:nvSpPr>
        <p:spPr bwMode="auto">
          <a:xfrm>
            <a:off x="76200" y="15240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cap="all" dirty="0">
                <a:solidFill>
                  <a:schemeClr val="tx2"/>
                </a:solidFill>
                <a:effectLst>
                  <a:outerShdw dist="38100" dir="2700000" algn="tl" rotWithShape="0">
                    <a:prstClr val="black"/>
                  </a:outerShdw>
                </a:effectLst>
              </a:rPr>
              <a:t>La iglesia de hoy</a:t>
            </a:r>
            <a:endParaRPr lang="en-US" altLang="en-US" sz="2800" b="1" cap="all" dirty="0">
              <a:solidFill>
                <a:schemeClr val="tx2"/>
              </a:solidFill>
              <a:effectLst>
                <a:outerShdw dist="38100" dir="2700000" algn="tl" rotWithShape="0">
                  <a:prstClr val="black"/>
                </a:outerShdw>
              </a:effectLst>
            </a:endParaRPr>
          </a:p>
        </p:txBody>
      </p:sp>
      <p:sp>
        <p:nvSpPr>
          <p:cNvPr id="7" name="Text Box 3">
            <a:extLst>
              <a:ext uri="{FF2B5EF4-FFF2-40B4-BE49-F238E27FC236}">
                <a16:creationId xmlns:a16="http://schemas.microsoft.com/office/drawing/2014/main" id="{0AD7A03E-73ED-9840-9A61-957F986FD8C7}"/>
              </a:ext>
            </a:extLst>
          </p:cNvPr>
          <p:cNvSpPr txBox="1">
            <a:spLocks noChangeArrowheads="1"/>
          </p:cNvSpPr>
          <p:nvPr/>
        </p:nvSpPr>
        <p:spPr bwMode="auto">
          <a:xfrm>
            <a:off x="76200" y="2590800"/>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2: LA SOLUCIÓN-MIÉRCOLES 9:00 AM</a:t>
            </a:r>
            <a:endParaRPr lang="en-US" altLang="en-US" b="1" dirty="0">
              <a:solidFill>
                <a:schemeClr val="tx2"/>
              </a:solidFill>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9A07FB57-C49B-C341-93E4-19EE6089FF06}"/>
              </a:ext>
            </a:extLst>
          </p:cNvPr>
          <p:cNvSpPr txBox="1">
            <a:spLocks noChangeArrowheads="1"/>
          </p:cNvSpPr>
          <p:nvPr/>
        </p:nvSpPr>
        <p:spPr bwMode="auto">
          <a:xfrm>
            <a:off x="152400" y="4725230"/>
            <a:ext cx="883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3: </a:t>
            </a:r>
            <a:r>
              <a:rPr lang="es-ES" b="1" dirty="0">
                <a:solidFill>
                  <a:schemeClr val="accent1"/>
                </a:solidFill>
                <a:effectLst>
                  <a:outerShdw dist="38100" dir="2700000" algn="tl" rotWithShape="0">
                    <a:prstClr val="black"/>
                  </a:outerShdw>
                </a:effectLst>
              </a:rPr>
              <a:t>LA ESTRATEGIA </a:t>
            </a:r>
            <a:r>
              <a:rPr lang="es-ES" b="1" dirty="0">
                <a:solidFill>
                  <a:schemeClr val="tx2"/>
                </a:solidFill>
                <a:effectLst>
                  <a:outerShdw dist="38100" dir="2700000" algn="tl" rotWithShape="0">
                    <a:prstClr val="black"/>
                  </a:outerShdw>
                </a:effectLst>
              </a:rPr>
              <a:t>- JUEVES 9:00 AM</a:t>
            </a:r>
            <a:endParaRPr lang="en-US" altLang="en-US" b="1" dirty="0">
              <a:solidFill>
                <a:schemeClr val="tx2"/>
              </a:solidFill>
              <a:effectLst>
                <a:outerShdw dist="38100" dir="2700000" algn="tl" rotWithShape="0">
                  <a:prstClr val="black"/>
                </a:outerShdw>
              </a:effectLst>
            </a:endParaRPr>
          </a:p>
        </p:txBody>
      </p:sp>
      <p:sp>
        <p:nvSpPr>
          <p:cNvPr id="6" name="Text Box 3">
            <a:extLst>
              <a:ext uri="{FF2B5EF4-FFF2-40B4-BE49-F238E27FC236}">
                <a16:creationId xmlns:a16="http://schemas.microsoft.com/office/drawing/2014/main" id="{5C37550B-2B4C-5C44-AD8D-1B3D89F7DB5A}"/>
              </a:ext>
            </a:extLst>
          </p:cNvPr>
          <p:cNvSpPr txBox="1">
            <a:spLocks noChangeArrowheads="1"/>
          </p:cNvSpPr>
          <p:nvPr/>
        </p:nvSpPr>
        <p:spPr bwMode="auto">
          <a:xfrm>
            <a:off x="762000" y="868740"/>
            <a:ext cx="7620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¡La Iglesia está en una batalla con el espíritu mortal del anticristo y no puede ganar solo con ladrillo y mortero, música y adoración, enseñanza y programas y edificios y presupuestos!</a:t>
            </a:r>
            <a:endParaRPr lang="en-US" altLang="en-US" b="1" dirty="0">
              <a:solidFill>
                <a:schemeClr val="tx2"/>
              </a:solidFill>
              <a:effectLst>
                <a:outerShdw dist="38100" dir="2700000" algn="tl" rotWithShape="0">
                  <a:prstClr val="black"/>
                </a:outerShdw>
              </a:effectLst>
            </a:endParaRPr>
          </a:p>
        </p:txBody>
      </p:sp>
      <p:sp>
        <p:nvSpPr>
          <p:cNvPr id="9" name="Text Box 3">
            <a:extLst>
              <a:ext uri="{FF2B5EF4-FFF2-40B4-BE49-F238E27FC236}">
                <a16:creationId xmlns:a16="http://schemas.microsoft.com/office/drawing/2014/main" id="{1C6639FB-CF85-EA46-B7CF-86D1D6CCE3D9}"/>
              </a:ext>
            </a:extLst>
          </p:cNvPr>
          <p:cNvSpPr txBox="1">
            <a:spLocks noChangeArrowheads="1"/>
          </p:cNvSpPr>
          <p:nvPr/>
        </p:nvSpPr>
        <p:spPr bwMode="auto">
          <a:xfrm>
            <a:off x="1295400" y="2996541"/>
            <a:ext cx="6553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Haga que la presencia (proximidad) de Dios en la Trinidad sea la misión de la Iglesia en cada cristiano, y en la comunidad de grupos grandes y pequeños.</a:t>
            </a:r>
            <a:endParaRPr lang="en-US" altLang="en-US" b="1" dirty="0">
              <a:solidFill>
                <a:schemeClr val="tx2"/>
              </a:solidFill>
              <a:effectLst>
                <a:outerShdw dist="38100" dir="2700000" algn="tl" rotWithShape="0">
                  <a:prstClr val="black"/>
                </a:outerShdw>
              </a:effectLst>
            </a:endParaRPr>
          </a:p>
        </p:txBody>
      </p:sp>
      <p:sp>
        <p:nvSpPr>
          <p:cNvPr id="10" name="Text Box 3">
            <a:extLst>
              <a:ext uri="{FF2B5EF4-FFF2-40B4-BE49-F238E27FC236}">
                <a16:creationId xmlns:a16="http://schemas.microsoft.com/office/drawing/2014/main" id="{53312CF6-3652-A64C-95A1-7074A84B85A6}"/>
              </a:ext>
            </a:extLst>
          </p:cNvPr>
          <p:cNvSpPr txBox="1">
            <a:spLocks noChangeArrowheads="1"/>
          </p:cNvSpPr>
          <p:nvPr/>
        </p:nvSpPr>
        <p:spPr bwMode="auto">
          <a:xfrm>
            <a:off x="685800" y="5106230"/>
            <a:ext cx="777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accent1"/>
                </a:solidFill>
                <a:effectLst>
                  <a:outerShdw dist="38100" dir="2700000" algn="tl" rotWithShape="0">
                    <a:prstClr val="black"/>
                  </a:outerShdw>
                </a:effectLst>
              </a:rPr>
              <a:t>Prepare a cada cristiano para que permanezca personalmente en la presencia de Dios, y para que viva en la presencia de Dios en tríadas orgánicas, células comunitarias y redes de supervisión.</a:t>
            </a:r>
            <a:endParaRPr lang="en-US" altLang="en-US" b="1" dirty="0">
              <a:solidFill>
                <a:schemeClr val="accent1"/>
              </a:solidFill>
              <a:effectLst>
                <a:outerShdw dist="38100" dir="2700000" algn="tl" rotWithShape="0">
                  <a:prstClr val="black"/>
                </a:outerShdw>
              </a:effectLst>
            </a:endParaRPr>
          </a:p>
        </p:txBody>
      </p:sp>
    </p:spTree>
    <p:extLst>
      <p:ext uri="{BB962C8B-B14F-4D97-AF65-F5344CB8AC3E}">
        <p14:creationId xmlns:p14="http://schemas.microsoft.com/office/powerpoint/2010/main" val="41644246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304801" y="552676"/>
            <a:ext cx="5216125" cy="2086725"/>
          </a:xfrm>
          <a:prstGeom prst="rect">
            <a:avLst/>
          </a:prstGeom>
          <a:noFill/>
        </p:spPr>
        <p:txBody>
          <a:bodyPr wrap="square" rtlCol="0">
            <a:spAutoFit/>
          </a:bodyPr>
          <a:lstStyle/>
          <a:p>
            <a:pPr marL="12700">
              <a:lnSpc>
                <a:spcPct val="90000"/>
              </a:lnSpc>
            </a:pPr>
            <a:r>
              <a:rPr lang="es-ES" b="1" dirty="0">
                <a:solidFill>
                  <a:schemeClr val="tx2"/>
                </a:solidFill>
                <a:effectLst>
                  <a:outerShdw dist="38100" dir="2700000" algn="tl" rotWithShape="0">
                    <a:prstClr val="black"/>
                  </a:outerShdw>
                </a:effectLst>
              </a:rPr>
              <a:t>"La expansión exitosa de cualquier movimiento es directamente proporcional a su éxito en movilizar y ocupar a su membresía total en constante propagación de sus creencias". </a:t>
            </a:r>
          </a:p>
        </p:txBody>
      </p:sp>
      <p:sp>
        <p:nvSpPr>
          <p:cNvPr id="5" name="TextBox 4">
            <a:extLst>
              <a:ext uri="{FF2B5EF4-FFF2-40B4-BE49-F238E27FC236}">
                <a16:creationId xmlns:a16="http://schemas.microsoft.com/office/drawing/2014/main" id="{7ABDE85C-B633-0449-9270-312EB984A115}"/>
              </a:ext>
            </a:extLst>
          </p:cNvPr>
          <p:cNvSpPr txBox="1"/>
          <p:nvPr/>
        </p:nvSpPr>
        <p:spPr>
          <a:xfrm>
            <a:off x="71132" y="5291099"/>
            <a:ext cx="7162800" cy="1421928"/>
          </a:xfrm>
          <a:prstGeom prst="rect">
            <a:avLst/>
          </a:prstGeom>
          <a:noFill/>
        </p:spPr>
        <p:txBody>
          <a:bodyPr wrap="square" rtlCol="0">
            <a:spAutoFit/>
          </a:bodyPr>
          <a:lstStyle/>
          <a:p>
            <a:pPr marL="12700">
              <a:lnSpc>
                <a:spcPct val="90000"/>
              </a:lnSpc>
            </a:pPr>
            <a:r>
              <a:rPr lang="en-US" sz="1600" b="1" spc="1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A PARALLEL STRATEGY FOR ORGANIC GROWTH</a:t>
            </a:r>
            <a:endParaRPr lang="en-US" sz="16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endParaRPr>
          </a:p>
          <a:p>
            <a:pPr marL="12700">
              <a:lnSpc>
                <a:spcPct val="90000"/>
              </a:lnSpc>
            </a:pPr>
            <a:r>
              <a:rPr lang="en-US" sz="1600" b="1" dirty="0">
                <a:solidFill>
                  <a:schemeClr val="tx2"/>
                </a:solidFill>
                <a:effectLst>
                  <a:outerShdw dist="38100" dir="2700000" algn="tl" rotWithShape="0">
                    <a:prstClr val="black"/>
                  </a:outerShdw>
                </a:effectLst>
              </a:rPr>
              <a:t>“The successful expansion of any movement is in direct proportion to its success in mobilizing and occupying its total membership in constant propagation of its beliefs.” </a:t>
            </a:r>
          </a:p>
          <a:p>
            <a:pPr marL="12700">
              <a:lnSpc>
                <a:spcPct val="90000"/>
              </a:lnSpc>
            </a:pPr>
            <a:r>
              <a:rPr lang="en-US" sz="1600" b="1" dirty="0">
                <a:solidFill>
                  <a:schemeClr val="tx2"/>
                </a:solidFill>
                <a:effectLst>
                  <a:outerShdw dist="38100" dir="2700000" algn="tl" rotWithShape="0">
                    <a:prstClr val="black"/>
                  </a:outerShdw>
                </a:effectLst>
              </a:rPr>
              <a:t>• Strachan theorem: R. K. Strachan, </a:t>
            </a:r>
            <a:r>
              <a:rPr lang="en-US" sz="1600" b="1" i="1" dirty="0">
                <a:solidFill>
                  <a:schemeClr val="tx2"/>
                </a:solidFill>
                <a:effectLst>
                  <a:outerShdw dist="38100" dir="2700000" algn="tl" rotWithShape="0">
                    <a:prstClr val="black"/>
                  </a:outerShdw>
                </a:effectLst>
              </a:rPr>
              <a:t>The Inescapable Calling </a:t>
            </a:r>
          </a:p>
          <a:p>
            <a:pPr>
              <a:lnSpc>
                <a:spcPct val="90000"/>
              </a:lnSpc>
            </a:pPr>
            <a:r>
              <a:rPr lang="en-US" sz="1600" b="1" dirty="0">
                <a:solidFill>
                  <a:schemeClr val="tx2"/>
                </a:solidFill>
                <a:effectLst>
                  <a:outerShdw dist="38100" dir="2700000" algn="tl" rotWithShape="0">
                    <a:prstClr val="black"/>
                  </a:outerShdw>
                </a:effectLst>
              </a:rPr>
              <a:t>(Grand Rapids, Mich.: Wm. B. Eerdmans Publishing Co., 1968), 108.</a:t>
            </a:r>
          </a:p>
        </p:txBody>
      </p:sp>
      <p:sp>
        <p:nvSpPr>
          <p:cNvPr id="12" name="TextBox 11">
            <a:extLst>
              <a:ext uri="{FF2B5EF4-FFF2-40B4-BE49-F238E27FC236}">
                <a16:creationId xmlns:a16="http://schemas.microsoft.com/office/drawing/2014/main" id="{E1DACDC2-4BEB-3948-BF0F-0CA1D5265BF9}"/>
              </a:ext>
            </a:extLst>
          </p:cNvPr>
          <p:cNvSpPr txBox="1"/>
          <p:nvPr/>
        </p:nvSpPr>
        <p:spPr>
          <a:xfrm>
            <a:off x="325501" y="2671870"/>
            <a:ext cx="3941699" cy="757130"/>
          </a:xfrm>
          <a:prstGeom prst="rect">
            <a:avLst/>
          </a:prstGeom>
          <a:noFill/>
        </p:spPr>
        <p:txBody>
          <a:bodyPr wrap="square" rtlCol="0">
            <a:spAutoFit/>
          </a:bodyPr>
          <a:lstStyle/>
          <a:p>
            <a:pPr marL="12700">
              <a:lnSpc>
                <a:spcPct val="90000"/>
              </a:lnSpc>
            </a:pPr>
            <a:r>
              <a:rPr lang="es-ES" b="1" dirty="0">
                <a:solidFill>
                  <a:schemeClr val="tx2"/>
                </a:solidFill>
                <a:effectLst>
                  <a:outerShdw dist="38100" dir="2700000" algn="tl" rotWithShape="0">
                    <a:prstClr val="black"/>
                  </a:outerShdw>
                </a:effectLst>
              </a:rPr>
              <a:t>• Teorema de </a:t>
            </a:r>
            <a:r>
              <a:rPr lang="es-ES" b="1" dirty="0" err="1">
                <a:solidFill>
                  <a:schemeClr val="tx2"/>
                </a:solidFill>
                <a:effectLst>
                  <a:outerShdw dist="38100" dir="2700000" algn="tl" rotWithShape="0">
                    <a:prstClr val="black"/>
                  </a:outerShdw>
                </a:effectLst>
              </a:rPr>
              <a:t>Strachan</a:t>
            </a:r>
            <a:endParaRPr lang="en-US" b="1" dirty="0">
              <a:solidFill>
                <a:schemeClr val="tx2"/>
              </a:solidFill>
              <a:effectLst>
                <a:outerShdw dist="38100" dir="2700000" algn="tl" rotWithShape="0">
                  <a:prstClr val="black"/>
                </a:outerShdw>
              </a:effectLst>
            </a:endParaRPr>
          </a:p>
          <a:p>
            <a:pPr>
              <a:lnSpc>
                <a:spcPct val="90000"/>
              </a:lnSpc>
            </a:pPr>
            <a:r>
              <a:rPr lang="en-US" b="1" dirty="0">
                <a:solidFill>
                  <a:schemeClr val="tx2"/>
                </a:solidFill>
                <a:effectLst>
                  <a:outerShdw dist="38100" dir="2700000" algn="tl" rotWithShape="0">
                    <a:prstClr val="black"/>
                  </a:outerShdw>
                </a:effectLst>
              </a:rPr>
              <a:t>R. K. Strachan</a:t>
            </a:r>
          </a:p>
        </p:txBody>
      </p:sp>
      <p:sp>
        <p:nvSpPr>
          <p:cNvPr id="13" name="Text Box 62">
            <a:extLst>
              <a:ext uri="{FF2B5EF4-FFF2-40B4-BE49-F238E27FC236}">
                <a16:creationId xmlns:a16="http://schemas.microsoft.com/office/drawing/2014/main" id="{10A82025-7BCB-9643-9BA4-285AFCFCD336}"/>
              </a:ext>
            </a:extLst>
          </p:cNvPr>
          <p:cNvSpPr txBox="1"/>
          <p:nvPr/>
        </p:nvSpPr>
        <p:spPr>
          <a:xfrm>
            <a:off x="0" y="192679"/>
            <a:ext cx="9144000" cy="35999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b="1" cap="all" dirty="0">
                <a:solidFill>
                  <a:schemeClr val="tx2"/>
                </a:solidFill>
                <a:effectLst>
                  <a:outerShdw dist="38100" dir="2700000" algn="tl" rotWithShape="0">
                    <a:prstClr val="black"/>
                  </a:outerShdw>
                </a:effectLst>
              </a:rPr>
              <a:t>La expansión </a:t>
            </a:r>
            <a:r>
              <a:rPr lang="en-US" sz="20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endParaRPr lang="en-US" sz="20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grpSp>
        <p:nvGrpSpPr>
          <p:cNvPr id="15" name="Group 14">
            <a:extLst>
              <a:ext uri="{FF2B5EF4-FFF2-40B4-BE49-F238E27FC236}">
                <a16:creationId xmlns:a16="http://schemas.microsoft.com/office/drawing/2014/main" id="{B8DB07C7-64D4-EA4E-AD5C-AF932512BCDB}"/>
              </a:ext>
            </a:extLst>
          </p:cNvPr>
          <p:cNvGrpSpPr/>
          <p:nvPr/>
        </p:nvGrpSpPr>
        <p:grpSpPr>
          <a:xfrm>
            <a:off x="5410200" y="617988"/>
            <a:ext cx="3733800" cy="3573012"/>
            <a:chOff x="5638800" y="617988"/>
            <a:chExt cx="3505200" cy="3192012"/>
          </a:xfrm>
        </p:grpSpPr>
        <p:grpSp>
          <p:nvGrpSpPr>
            <p:cNvPr id="16" name="Group 15">
              <a:extLst>
                <a:ext uri="{FF2B5EF4-FFF2-40B4-BE49-F238E27FC236}">
                  <a16:creationId xmlns:a16="http://schemas.microsoft.com/office/drawing/2014/main" id="{B7E21294-2768-D24A-A168-6FA67AF7A030}"/>
                </a:ext>
              </a:extLst>
            </p:cNvPr>
            <p:cNvGrpSpPr/>
            <p:nvPr/>
          </p:nvGrpSpPr>
          <p:grpSpPr>
            <a:xfrm>
              <a:off x="5638800" y="617988"/>
              <a:ext cx="3491752" cy="3192012"/>
              <a:chOff x="6705600" y="52801"/>
              <a:chExt cx="2362199" cy="2095990"/>
            </a:xfrm>
          </p:grpSpPr>
          <p:sp>
            <p:nvSpPr>
              <p:cNvPr id="18" name="Rectangle 17">
                <a:extLst>
                  <a:ext uri="{FF2B5EF4-FFF2-40B4-BE49-F238E27FC236}">
                    <a16:creationId xmlns:a16="http://schemas.microsoft.com/office/drawing/2014/main" id="{FBCC50A4-981E-9B4A-9834-E8BDCEF9C956}"/>
                  </a:ext>
                </a:extLst>
              </p:cNvPr>
              <p:cNvSpPr/>
              <p:nvPr/>
            </p:nvSpPr>
            <p:spPr bwMode="auto">
              <a:xfrm>
                <a:off x="6705600" y="52801"/>
                <a:ext cx="2362199" cy="2095474"/>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omic Sans MS" charset="0"/>
                  <a:ea typeface="ＭＳ Ｐゴシック" charset="0"/>
                </a:endParaRPr>
              </a:p>
            </p:txBody>
          </p:sp>
          <p:pic>
            <p:nvPicPr>
              <p:cNvPr id="19" name="Picture 18">
                <a:extLst>
                  <a:ext uri="{FF2B5EF4-FFF2-40B4-BE49-F238E27FC236}">
                    <a16:creationId xmlns:a16="http://schemas.microsoft.com/office/drawing/2014/main" id="{4AE0CF8B-A86D-7648-A851-92D6C906B5E3}"/>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a:off x="7867819" y="79745"/>
                <a:ext cx="1039680" cy="1052119"/>
              </a:xfrm>
              <a:prstGeom prst="rect">
                <a:avLst/>
              </a:prstGeom>
              <a:solidFill>
                <a:schemeClr val="tx2"/>
              </a:solidFill>
            </p:spPr>
          </p:pic>
          <p:pic>
            <p:nvPicPr>
              <p:cNvPr id="20" name="Picture 19">
                <a:extLst>
                  <a:ext uri="{FF2B5EF4-FFF2-40B4-BE49-F238E27FC236}">
                    <a16:creationId xmlns:a16="http://schemas.microsoft.com/office/drawing/2014/main" id="{8C7C5666-407A-F142-97E9-922FEAEA3222}"/>
                  </a:ext>
                </a:extLst>
              </p:cNvPr>
              <p:cNvPicPr>
                <a:picLocks noChangeAspect="1"/>
              </p:cNvPicPr>
              <p:nvPr/>
            </p:nvPicPr>
            <p:blipFill rotWithShape="1">
              <a:blip r:embed="rId3">
                <a:extLst>
                  <a:ext uri="{BEBA8EAE-BF5A-486C-A8C5-ECC9F3942E4B}">
                    <a14:imgProps xmlns:a14="http://schemas.microsoft.com/office/drawing/2010/main">
                      <a14:imgLayer r:embed="rId5">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flipH="1">
                <a:off x="6942094" y="79745"/>
                <a:ext cx="1039681" cy="1052119"/>
              </a:xfrm>
              <a:prstGeom prst="rect">
                <a:avLst/>
              </a:prstGeom>
              <a:solidFill>
                <a:schemeClr val="tx2"/>
              </a:solidFill>
            </p:spPr>
          </p:pic>
          <p:pic>
            <p:nvPicPr>
              <p:cNvPr id="21" name="Picture 20">
                <a:extLst>
                  <a:ext uri="{FF2B5EF4-FFF2-40B4-BE49-F238E27FC236}">
                    <a16:creationId xmlns:a16="http://schemas.microsoft.com/office/drawing/2014/main" id="{B5CC33E5-75B1-3444-97B1-90A3FCFD96FF}"/>
                  </a:ext>
                </a:extLst>
              </p:cNvPr>
              <p:cNvPicPr>
                <a:picLocks noChangeAspect="1"/>
              </p:cNvPicPr>
              <p:nvPr/>
            </p:nvPicPr>
            <p:blipFill rotWithShape="1">
              <a:blip r:embed="rId3">
                <a:extLst>
                  <a:ext uri="{BEBA8EAE-BF5A-486C-A8C5-ECC9F3942E4B}">
                    <a14:imgProps xmlns:a14="http://schemas.microsoft.com/office/drawing/2010/main">
                      <a14:imgLayer r:embed="rId6">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rot="16200000" flipH="1">
                <a:off x="6816861" y="1087862"/>
                <a:ext cx="1025867" cy="1095991"/>
              </a:xfrm>
              <a:prstGeom prst="rect">
                <a:avLst/>
              </a:prstGeom>
              <a:solidFill>
                <a:schemeClr val="tx2"/>
              </a:solidFill>
            </p:spPr>
          </p:pic>
          <p:pic>
            <p:nvPicPr>
              <p:cNvPr id="22" name="Picture 21">
                <a:extLst>
                  <a:ext uri="{FF2B5EF4-FFF2-40B4-BE49-F238E27FC236}">
                    <a16:creationId xmlns:a16="http://schemas.microsoft.com/office/drawing/2014/main" id="{AF9E937F-4CCB-984D-8D5A-9569EB8D6DBC}"/>
                  </a:ext>
                </a:extLst>
              </p:cNvPr>
              <p:cNvPicPr>
                <a:picLocks noChangeAspect="1"/>
              </p:cNvPicPr>
              <p:nvPr/>
            </p:nvPicPr>
            <p:blipFill rotWithShape="1">
              <a:blip r:embed="rId3">
                <a:extLst>
                  <a:ext uri="{BEBA8EAE-BF5A-486C-A8C5-ECC9F3942E4B}">
                    <a14:imgProps xmlns:a14="http://schemas.microsoft.com/office/drawing/2010/main">
                      <a14:imgLayer r:embed="rId7">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rot="5400000">
                <a:off x="8002511" y="1087346"/>
                <a:ext cx="1025867" cy="1095991"/>
              </a:xfrm>
              <a:prstGeom prst="rect">
                <a:avLst/>
              </a:prstGeom>
              <a:solidFill>
                <a:schemeClr val="tx2"/>
              </a:solidFill>
            </p:spPr>
          </p:pic>
        </p:grpSp>
        <p:sp>
          <p:nvSpPr>
            <p:cNvPr id="17" name="TextBox 16">
              <a:extLst>
                <a:ext uri="{FF2B5EF4-FFF2-40B4-BE49-F238E27FC236}">
                  <a16:creationId xmlns:a16="http://schemas.microsoft.com/office/drawing/2014/main" id="{7E89FFFF-7CA8-8940-B427-B28BC535449F}"/>
                </a:ext>
              </a:extLst>
            </p:cNvPr>
            <p:cNvSpPr txBox="1"/>
            <p:nvPr/>
          </p:nvSpPr>
          <p:spPr>
            <a:xfrm>
              <a:off x="5749421" y="2057400"/>
              <a:ext cx="3394579" cy="424732"/>
            </a:xfrm>
            <a:prstGeom prst="rect">
              <a:avLst/>
            </a:prstGeom>
            <a:noFill/>
          </p:spPr>
          <p:txBody>
            <a:bodyPr wrap="square" rtlCol="0">
              <a:spAutoFit/>
            </a:bodyPr>
            <a:lstStyle/>
            <a:p>
              <a:pPr marL="12700" algn="ctr">
                <a:lnSpc>
                  <a:spcPct val="90000"/>
                </a:lnSpc>
              </a:pPr>
              <a:r>
                <a:rPr lang="es-ES" dirty="0">
                  <a:effectLst>
                    <a:outerShdw dist="38100" dir="2700000" algn="tl" rotWithShape="0">
                      <a:prstClr val="black"/>
                    </a:outerShdw>
                  </a:effectLst>
                </a:rPr>
                <a:t>Teorema de </a:t>
              </a:r>
              <a:r>
                <a:rPr lang="es-ES" dirty="0" err="1">
                  <a:effectLst>
                    <a:outerShdw dist="38100" dir="2700000" algn="tl" rotWithShape="0">
                      <a:prstClr val="black"/>
                    </a:outerShdw>
                  </a:effectLst>
                </a:rPr>
                <a:t>Strachan</a:t>
              </a:r>
              <a:endParaRPr lang="en-US" dirty="0">
                <a:effectLst>
                  <a:outerShdw dist="38100" dir="2700000" algn="tl" rotWithShape="0">
                    <a:prstClr val="black"/>
                  </a:outerShdw>
                </a:effectLst>
              </a:endParaRPr>
            </a:p>
          </p:txBody>
        </p:sp>
      </p:grpSp>
    </p:spTree>
    <p:extLst>
      <p:ext uri="{BB962C8B-B14F-4D97-AF65-F5344CB8AC3E}">
        <p14:creationId xmlns:p14="http://schemas.microsoft.com/office/powerpoint/2010/main" val="1362649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265914" y="552676"/>
            <a:ext cx="5120946" cy="4081117"/>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El teorema de </a:t>
            </a:r>
            <a:r>
              <a:rPr lang="es-ES" b="1" dirty="0" err="1">
                <a:solidFill>
                  <a:schemeClr val="tx2"/>
                </a:solidFill>
                <a:effectLst>
                  <a:outerShdw dist="38100" dir="2700000" algn="tl" rotWithShape="0">
                    <a:prstClr val="black"/>
                  </a:outerShdw>
                </a:effectLst>
              </a:rPr>
              <a:t>Strachan</a:t>
            </a:r>
            <a:r>
              <a:rPr lang="es-ES" b="1" dirty="0">
                <a:solidFill>
                  <a:schemeClr val="tx2"/>
                </a:solidFill>
                <a:effectLst>
                  <a:outerShdw dist="38100" dir="2700000" algn="tl" rotWithShape="0">
                    <a:prstClr val="black"/>
                  </a:outerShdw>
                </a:effectLst>
              </a:rPr>
              <a:t> revela</a:t>
            </a:r>
            <a:r>
              <a:rPr lang="es-ES" b="1" dirty="0">
                <a:solidFill>
                  <a:schemeClr val="accent1"/>
                </a:solidFill>
                <a:effectLst>
                  <a:outerShdw dist="38100" dir="2700000" algn="tl" rotWithShape="0">
                    <a:prstClr val="black"/>
                  </a:outerShdw>
                </a:effectLst>
              </a:rPr>
              <a:t> la falla básica </a:t>
            </a:r>
            <a:r>
              <a:rPr lang="es-ES" b="1" dirty="0">
                <a:solidFill>
                  <a:schemeClr val="tx2"/>
                </a:solidFill>
                <a:effectLst>
                  <a:outerShdw dist="38100" dir="2700000" algn="tl" rotWithShape="0">
                    <a:prstClr val="black"/>
                  </a:outerShdw>
                </a:effectLst>
              </a:rPr>
              <a:t>en el modelo tradicional de la iglesia. </a:t>
            </a:r>
          </a:p>
          <a:p>
            <a:pPr>
              <a:lnSpc>
                <a:spcPct val="90000"/>
              </a:lnSpc>
            </a:pPr>
            <a:r>
              <a:rPr lang="es-ES" b="1" dirty="0">
                <a:solidFill>
                  <a:schemeClr val="tx2"/>
                </a:solidFill>
                <a:effectLst>
                  <a:outerShdw dist="38100" dir="2700000" algn="tl" rotWithShape="0">
                    <a:prstClr val="black"/>
                  </a:outerShdw>
                </a:effectLst>
              </a:rPr>
              <a:t>En lugar de </a:t>
            </a:r>
            <a:r>
              <a:rPr lang="es-ES" b="1" dirty="0">
                <a:solidFill>
                  <a:schemeClr val="accent1"/>
                </a:solidFill>
                <a:effectLst>
                  <a:outerShdw dist="38100" dir="2700000" algn="tl" rotWithShape="0">
                    <a:prstClr val="black"/>
                  </a:outerShdw>
                </a:effectLst>
              </a:rPr>
              <a:t>movilizar</a:t>
            </a:r>
            <a:r>
              <a:rPr lang="es-ES" b="1" dirty="0">
                <a:solidFill>
                  <a:schemeClr val="tx2"/>
                </a:solidFill>
                <a:effectLst>
                  <a:outerShdw dist="38100" dir="2700000" algn="tl" rotWithShape="0">
                    <a:prstClr val="black"/>
                  </a:outerShdw>
                </a:effectLst>
              </a:rPr>
              <a:t> y ocupar su membresía total en la propagación constante de sus creencias, el modelo tradicional </a:t>
            </a:r>
            <a:r>
              <a:rPr lang="es-ES" b="1" dirty="0">
                <a:solidFill>
                  <a:schemeClr val="accent1"/>
                </a:solidFill>
                <a:effectLst>
                  <a:outerShdw dist="38100" dir="2700000" algn="tl" rotWithShape="0">
                    <a:prstClr val="black"/>
                  </a:outerShdw>
                </a:effectLst>
              </a:rPr>
              <a:t>moviliza</a:t>
            </a:r>
            <a:r>
              <a:rPr lang="es-ES" b="1" dirty="0">
                <a:solidFill>
                  <a:schemeClr val="tx2"/>
                </a:solidFill>
                <a:effectLst>
                  <a:outerShdw dist="38100" dir="2700000" algn="tl" rotWithShape="0">
                    <a:prstClr val="black"/>
                  </a:outerShdw>
                </a:effectLst>
              </a:rPr>
              <a:t> su membresía total en ceremonias religiosas, culto de celebración y predicación y enseñanza en una reunión pública en un edificio de la iglesia. </a:t>
            </a:r>
          </a:p>
        </p:txBody>
      </p:sp>
      <p:sp>
        <p:nvSpPr>
          <p:cNvPr id="5" name="TextBox 4">
            <a:extLst>
              <a:ext uri="{FF2B5EF4-FFF2-40B4-BE49-F238E27FC236}">
                <a16:creationId xmlns:a16="http://schemas.microsoft.com/office/drawing/2014/main" id="{15EECA0E-6156-484E-8D73-AE34020646E2}"/>
              </a:ext>
            </a:extLst>
          </p:cNvPr>
          <p:cNvSpPr txBox="1"/>
          <p:nvPr/>
        </p:nvSpPr>
        <p:spPr>
          <a:xfrm>
            <a:off x="1643765" y="5334000"/>
            <a:ext cx="7424035" cy="1421928"/>
          </a:xfrm>
          <a:prstGeom prst="rect">
            <a:avLst/>
          </a:prstGeom>
          <a:noFill/>
        </p:spPr>
        <p:txBody>
          <a:bodyPr wrap="square" rtlCol="0">
            <a:spAutoFit/>
          </a:bodyPr>
          <a:lstStyle/>
          <a:p>
            <a:pPr>
              <a:lnSpc>
                <a:spcPct val="90000"/>
              </a:lnSpc>
            </a:pPr>
            <a:r>
              <a:rPr lang="en-US" sz="1600" b="1" spc="1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A PARALLEL STRATEGY FOR ORGANIC GROWTH</a:t>
            </a:r>
            <a:endParaRPr lang="en-US" sz="16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endParaRPr>
          </a:p>
          <a:p>
            <a:pPr>
              <a:lnSpc>
                <a:spcPct val="90000"/>
              </a:lnSpc>
            </a:pPr>
            <a:r>
              <a:rPr lang="en-US" sz="1600" b="1" dirty="0">
                <a:solidFill>
                  <a:schemeClr val="tx2"/>
                </a:solidFill>
                <a:effectLst>
                  <a:outerShdw dist="38100" dir="2700000" algn="tl" rotWithShape="0">
                    <a:prstClr val="black"/>
                  </a:outerShdw>
                </a:effectLst>
              </a:rPr>
              <a:t>The Strachan theorem reveals the </a:t>
            </a:r>
            <a:r>
              <a:rPr lang="en-US" sz="1600" b="1" dirty="0">
                <a:solidFill>
                  <a:schemeClr val="accent1"/>
                </a:solidFill>
                <a:effectLst>
                  <a:outerShdw dist="38100" dir="2700000" algn="tl" rotWithShape="0">
                    <a:prstClr val="black"/>
                  </a:outerShdw>
                </a:effectLst>
              </a:rPr>
              <a:t>basic flaw </a:t>
            </a:r>
            <a:r>
              <a:rPr lang="en-US" sz="1600" b="1" dirty="0">
                <a:solidFill>
                  <a:schemeClr val="tx2"/>
                </a:solidFill>
                <a:effectLst>
                  <a:outerShdw dist="38100" dir="2700000" algn="tl" rotWithShape="0">
                    <a:prstClr val="black"/>
                  </a:outerShdw>
                </a:effectLst>
              </a:rPr>
              <a:t>in the traditional model of the church. Instead of </a:t>
            </a:r>
            <a:r>
              <a:rPr lang="en-US" sz="1600" b="1" dirty="0">
                <a:solidFill>
                  <a:schemeClr val="accent1"/>
                </a:solidFill>
                <a:effectLst>
                  <a:outerShdw dist="38100" dir="2700000" algn="tl" rotWithShape="0">
                    <a:prstClr val="black"/>
                  </a:outerShdw>
                </a:effectLst>
              </a:rPr>
              <a:t>mobilizing</a:t>
            </a:r>
            <a:r>
              <a:rPr lang="en-US" sz="1600" b="1" dirty="0">
                <a:solidFill>
                  <a:schemeClr val="tx2"/>
                </a:solidFill>
                <a:effectLst>
                  <a:outerShdw dist="38100" dir="2700000" algn="tl" rotWithShape="0">
                    <a:prstClr val="black"/>
                  </a:outerShdw>
                </a:effectLst>
              </a:rPr>
              <a:t> and occupying its total membership in constant propagation of its beliefs, the traditional model </a:t>
            </a:r>
            <a:r>
              <a:rPr lang="en-US" sz="1600" b="1" dirty="0">
                <a:solidFill>
                  <a:schemeClr val="accent1"/>
                </a:solidFill>
                <a:effectLst>
                  <a:outerShdw dist="38100" dir="2700000" algn="tl" rotWithShape="0">
                    <a:prstClr val="black"/>
                  </a:outerShdw>
                </a:effectLst>
              </a:rPr>
              <a:t>mobilizes</a:t>
            </a:r>
            <a:r>
              <a:rPr lang="en-US" sz="1600" b="1" dirty="0">
                <a:solidFill>
                  <a:schemeClr val="tx2"/>
                </a:solidFill>
                <a:effectLst>
                  <a:outerShdw dist="38100" dir="2700000" algn="tl" rotWithShape="0">
                    <a:prstClr val="black"/>
                  </a:outerShdw>
                </a:effectLst>
              </a:rPr>
              <a:t> its total membership in religious ceremonies, celebration worship, and preaching and teaching in a public meeting in a church building. </a:t>
            </a:r>
          </a:p>
        </p:txBody>
      </p:sp>
      <p:grpSp>
        <p:nvGrpSpPr>
          <p:cNvPr id="12" name="Group 11">
            <a:extLst>
              <a:ext uri="{FF2B5EF4-FFF2-40B4-BE49-F238E27FC236}">
                <a16:creationId xmlns:a16="http://schemas.microsoft.com/office/drawing/2014/main" id="{E002F35A-68DF-5141-A35E-A2CF588A6752}"/>
              </a:ext>
            </a:extLst>
          </p:cNvPr>
          <p:cNvGrpSpPr/>
          <p:nvPr/>
        </p:nvGrpSpPr>
        <p:grpSpPr>
          <a:xfrm>
            <a:off x="5410200" y="617988"/>
            <a:ext cx="3733800" cy="3573012"/>
            <a:chOff x="5638800" y="617988"/>
            <a:chExt cx="3505200" cy="3192012"/>
          </a:xfrm>
        </p:grpSpPr>
        <p:grpSp>
          <p:nvGrpSpPr>
            <p:cNvPr id="20" name="Group 19">
              <a:extLst>
                <a:ext uri="{FF2B5EF4-FFF2-40B4-BE49-F238E27FC236}">
                  <a16:creationId xmlns:a16="http://schemas.microsoft.com/office/drawing/2014/main" id="{81984D55-F44A-3F48-9AA5-67A1C51D3090}"/>
                </a:ext>
              </a:extLst>
            </p:cNvPr>
            <p:cNvGrpSpPr/>
            <p:nvPr/>
          </p:nvGrpSpPr>
          <p:grpSpPr>
            <a:xfrm>
              <a:off x="5638800" y="617988"/>
              <a:ext cx="3491752" cy="3192012"/>
              <a:chOff x="6705600" y="52801"/>
              <a:chExt cx="2362199" cy="2095990"/>
            </a:xfrm>
          </p:grpSpPr>
          <p:sp>
            <p:nvSpPr>
              <p:cNvPr id="22" name="Rectangle 21">
                <a:extLst>
                  <a:ext uri="{FF2B5EF4-FFF2-40B4-BE49-F238E27FC236}">
                    <a16:creationId xmlns:a16="http://schemas.microsoft.com/office/drawing/2014/main" id="{4992EDBC-92D7-9443-8711-D9DD81584F18}"/>
                  </a:ext>
                </a:extLst>
              </p:cNvPr>
              <p:cNvSpPr/>
              <p:nvPr/>
            </p:nvSpPr>
            <p:spPr bwMode="auto">
              <a:xfrm>
                <a:off x="6705600" y="52801"/>
                <a:ext cx="2362199" cy="2095474"/>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omic Sans MS" charset="0"/>
                  <a:ea typeface="ＭＳ Ｐゴシック" charset="0"/>
                </a:endParaRPr>
              </a:p>
            </p:txBody>
          </p:sp>
          <p:pic>
            <p:nvPicPr>
              <p:cNvPr id="23" name="Picture 22">
                <a:extLst>
                  <a:ext uri="{FF2B5EF4-FFF2-40B4-BE49-F238E27FC236}">
                    <a16:creationId xmlns:a16="http://schemas.microsoft.com/office/drawing/2014/main" id="{7049E3D7-7028-D545-AD19-0FA28023C47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a:off x="7867819" y="79745"/>
                <a:ext cx="1039680" cy="1052119"/>
              </a:xfrm>
              <a:prstGeom prst="rect">
                <a:avLst/>
              </a:prstGeom>
              <a:solidFill>
                <a:schemeClr val="tx2"/>
              </a:solidFill>
            </p:spPr>
          </p:pic>
          <p:pic>
            <p:nvPicPr>
              <p:cNvPr id="24" name="Picture 23">
                <a:extLst>
                  <a:ext uri="{FF2B5EF4-FFF2-40B4-BE49-F238E27FC236}">
                    <a16:creationId xmlns:a16="http://schemas.microsoft.com/office/drawing/2014/main" id="{1E9EEFC4-D170-3C47-A9FC-24BC25D6AF61}"/>
                  </a:ext>
                </a:extLst>
              </p:cNvPr>
              <p:cNvPicPr>
                <a:picLocks noChangeAspect="1"/>
              </p:cNvPicPr>
              <p:nvPr/>
            </p:nvPicPr>
            <p:blipFill rotWithShape="1">
              <a:blip r:embed="rId3">
                <a:extLst>
                  <a:ext uri="{BEBA8EAE-BF5A-486C-A8C5-ECC9F3942E4B}">
                    <a14:imgProps xmlns:a14="http://schemas.microsoft.com/office/drawing/2010/main">
                      <a14:imgLayer r:embed="rId5">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flipH="1">
                <a:off x="6942094" y="79745"/>
                <a:ext cx="1039681" cy="1052119"/>
              </a:xfrm>
              <a:prstGeom prst="rect">
                <a:avLst/>
              </a:prstGeom>
              <a:solidFill>
                <a:schemeClr val="tx2"/>
              </a:solidFill>
            </p:spPr>
          </p:pic>
          <p:pic>
            <p:nvPicPr>
              <p:cNvPr id="25" name="Picture 24">
                <a:extLst>
                  <a:ext uri="{FF2B5EF4-FFF2-40B4-BE49-F238E27FC236}">
                    <a16:creationId xmlns:a16="http://schemas.microsoft.com/office/drawing/2014/main" id="{84A1DF20-06D1-A943-AF6B-03F3D26676A1}"/>
                  </a:ext>
                </a:extLst>
              </p:cNvPr>
              <p:cNvPicPr>
                <a:picLocks noChangeAspect="1"/>
              </p:cNvPicPr>
              <p:nvPr/>
            </p:nvPicPr>
            <p:blipFill rotWithShape="1">
              <a:blip r:embed="rId3">
                <a:extLst>
                  <a:ext uri="{BEBA8EAE-BF5A-486C-A8C5-ECC9F3942E4B}">
                    <a14:imgProps xmlns:a14="http://schemas.microsoft.com/office/drawing/2010/main">
                      <a14:imgLayer r:embed="rId6">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rot="16200000" flipH="1">
                <a:off x="6816861" y="1087862"/>
                <a:ext cx="1025867" cy="1095991"/>
              </a:xfrm>
              <a:prstGeom prst="rect">
                <a:avLst/>
              </a:prstGeom>
              <a:solidFill>
                <a:schemeClr val="tx2"/>
              </a:solidFill>
            </p:spPr>
          </p:pic>
          <p:pic>
            <p:nvPicPr>
              <p:cNvPr id="26" name="Picture 25">
                <a:extLst>
                  <a:ext uri="{FF2B5EF4-FFF2-40B4-BE49-F238E27FC236}">
                    <a16:creationId xmlns:a16="http://schemas.microsoft.com/office/drawing/2014/main" id="{471C6E1A-E79F-1D43-A73C-0ED01E188755}"/>
                  </a:ext>
                </a:extLst>
              </p:cNvPr>
              <p:cNvPicPr>
                <a:picLocks noChangeAspect="1"/>
              </p:cNvPicPr>
              <p:nvPr/>
            </p:nvPicPr>
            <p:blipFill rotWithShape="1">
              <a:blip r:embed="rId3">
                <a:extLst>
                  <a:ext uri="{BEBA8EAE-BF5A-486C-A8C5-ECC9F3942E4B}">
                    <a14:imgProps xmlns:a14="http://schemas.microsoft.com/office/drawing/2010/main">
                      <a14:imgLayer r:embed="rId7">
                        <a14:imgEffect>
                          <a14:backgroundRemoval t="10000" b="90000" l="10000" r="90000">
                            <a14:foregroundMark x1="42353" y1="21320" x2="42353" y2="21320"/>
                            <a14:foregroundMark x1="49804" y1="32487" x2="49804" y2="32487"/>
                            <a14:foregroundMark x1="50588" y1="27411" x2="50588" y2="27411"/>
                            <a14:foregroundMark x1="34118" y1="22335" x2="34118" y2="22335"/>
                            <a14:foregroundMark x1="40392" y1="16751" x2="40392" y2="16751"/>
                            <a14:foregroundMark x1="39216" y1="19797" x2="39216" y2="19797"/>
                            <a14:foregroundMark x1="38824" y1="18782" x2="38824" y2="18782"/>
                            <a14:foregroundMark x1="38431" y1="18274" x2="38431" y2="18274"/>
                            <a14:foregroundMark x1="38431" y1="18274" x2="38431" y2="18274"/>
                            <a14:foregroundMark x1="37255" y1="65482" x2="37255" y2="65482"/>
                            <a14:foregroundMark x1="36471" y1="64467" x2="36471" y2="64467"/>
                            <a14:foregroundMark x1="37255" y1="66497" x2="37255" y2="66497"/>
                            <a14:foregroundMark x1="23922" y1="71066" x2="23922" y2="71066"/>
                            <a14:foregroundMark x1="16863" y1="70051" x2="16863" y2="70051"/>
                            <a14:foregroundMark x1="15294" y1="68020" x2="15294" y2="68020"/>
                            <a14:foregroundMark x1="14118" y1="66497" x2="14118" y2="66497"/>
                            <a14:foregroundMark x1="12941" y1="65482" x2="12941" y2="65482"/>
                            <a14:foregroundMark x1="12157" y1="63452" x2="12157" y2="63452"/>
                            <a14:foregroundMark x1="14902" y1="60406" x2="14902" y2="60406"/>
                            <a14:foregroundMark x1="13725" y1="62437" x2="13725" y2="62437"/>
                            <a14:foregroundMark x1="15294" y1="59898" x2="15294" y2="59898"/>
                            <a14:foregroundMark x1="15686" y1="57868" x2="15686" y2="57868"/>
                            <a14:foregroundMark x1="16471" y1="56853" x2="16471" y2="56853"/>
                            <a14:foregroundMark x1="16471" y1="55330" x2="16471" y2="55330"/>
                            <a14:foregroundMark x1="16863" y1="54822" x2="16863" y2="54822"/>
                            <a14:foregroundMark x1="19216" y1="54822" x2="19216" y2="54822"/>
                            <a14:foregroundMark x1="21569" y1="53807" x2="21569" y2="53807"/>
                            <a14:foregroundMark x1="23922" y1="54822" x2="23922" y2="54822"/>
                            <a14:foregroundMark x1="27843" y1="47208" x2="27843" y2="47208"/>
                            <a14:foregroundMark x1="26667" y1="49239" x2="26667" y2="49239"/>
                            <a14:foregroundMark x1="25098" y1="52284" x2="25098" y2="52284"/>
                            <a14:foregroundMark x1="19608" y1="53807" x2="19608" y2="53807"/>
                            <a14:foregroundMark x1="17647" y1="53807" x2="17647" y2="53807"/>
                            <a14:foregroundMark x1="17255" y1="71574" x2="17255" y2="71574"/>
                            <a14:foregroundMark x1="20000" y1="72589" x2="20000" y2="72589"/>
                            <a14:foregroundMark x1="21961" y1="73604" x2="21961" y2="73604"/>
                            <a14:foregroundMark x1="24314" y1="73604" x2="24314" y2="73604"/>
                            <a14:foregroundMark x1="26275" y1="72589" x2="26275" y2="72589"/>
                            <a14:foregroundMark x1="26275" y1="70558" x2="26275" y2="70558"/>
                            <a14:foregroundMark x1="27059" y1="69036" x2="27059" y2="69036"/>
                            <a14:foregroundMark x1="28235" y1="67513" x2="28235" y2="67513"/>
                            <a14:foregroundMark x1="28627" y1="65990" x2="28627" y2="65990"/>
                            <a14:foregroundMark x1="29412" y1="64975" x2="29412" y2="64975"/>
                            <a14:foregroundMark x1="30980" y1="64975" x2="30980" y2="64975"/>
                            <a14:foregroundMark x1="38039" y1="64975" x2="38039" y2="64975"/>
                            <a14:foregroundMark x1="38824" y1="65482" x2="38824" y2="65482"/>
                            <a14:foregroundMark x1="38039" y1="63452" x2="38039" y2="63452"/>
                            <a14:foregroundMark x1="38039" y1="61929" x2="38039" y2="61929"/>
                            <a14:foregroundMark x1="38431" y1="60914" x2="38431" y2="60914"/>
                            <a14:foregroundMark x1="38824" y1="59898" x2="38824" y2="59898"/>
                            <a14:foregroundMark x1="40000" y1="58376" x2="40000" y2="58376"/>
                            <a14:foregroundMark x1="40392" y1="56345" x2="40392" y2="56345"/>
                            <a14:foregroundMark x1="40784" y1="55330" x2="40784" y2="55330"/>
                            <a14:foregroundMark x1="40784" y1="53807" x2="40784" y2="53807"/>
                            <a14:foregroundMark x1="40392" y1="51777" x2="40392" y2="51777"/>
                            <a14:foregroundMark x1="39216" y1="50254" x2="39216" y2="50254"/>
                            <a14:foregroundMark x1="38431" y1="48731" x2="38431" y2="48731"/>
                            <a14:foregroundMark x1="39216" y1="48731" x2="39216" y2="48731"/>
                            <a14:foregroundMark x1="38431" y1="47208" x2="38431" y2="47208"/>
                            <a14:foregroundMark x1="46667" y1="39594" x2="46667" y2="39594"/>
                            <a14:foregroundMark x1="49020" y1="37563" x2="49020" y2="37563"/>
                            <a14:foregroundMark x1="49804" y1="35533" x2="49804" y2="35533"/>
                            <a14:foregroundMark x1="50196" y1="34518" x2="50196" y2="34518"/>
                            <a14:foregroundMark x1="50980" y1="32995" x2="50980" y2="32995"/>
                            <a14:foregroundMark x1="51373" y1="30964" x2="51373" y2="30964"/>
                            <a14:foregroundMark x1="51765" y1="28426" x2="51765" y2="28426"/>
                            <a14:foregroundMark x1="51765" y1="26904" x2="51765" y2="26904"/>
                            <a14:foregroundMark x1="50588" y1="25381" x2="50588" y2="25381"/>
                            <a14:foregroundMark x1="50588" y1="23858" x2="50588" y2="23858"/>
                            <a14:foregroundMark x1="49804" y1="22843" x2="49804" y2="22843"/>
                            <a14:foregroundMark x1="49020" y1="21320" x2="49020" y2="21320"/>
                            <a14:foregroundMark x1="47451" y1="19797" x2="47451" y2="19797"/>
                            <a14:foregroundMark x1="45882" y1="19289" x2="45882" y2="19289"/>
                            <a14:foregroundMark x1="43137" y1="19289" x2="43137" y2="19289"/>
                            <a14:foregroundMark x1="37255" y1="23350" x2="37255" y2="23350"/>
                            <a14:foregroundMark x1="35294" y1="26396" x2="35294" y2="26396"/>
                            <a14:foregroundMark x1="32157" y1="26396" x2="32157" y2="26396"/>
                            <a14:foregroundMark x1="29804" y1="26396" x2="29804" y2="26396"/>
                            <a14:foregroundMark x1="27059" y1="28934" x2="27059" y2="28934"/>
                            <a14:foregroundMark x1="29804" y1="21320" x2="29804" y2="21320"/>
                            <a14:foregroundMark x1="31373" y1="19289" x2="31373" y2="19289"/>
                            <a14:foregroundMark x1="33333" y1="17766" x2="33333" y2="17766"/>
                            <a14:foregroundMark x1="35294" y1="16751" x2="35294" y2="16751"/>
                            <a14:foregroundMark x1="26275" y1="32995" x2="26275" y2="32995"/>
                            <a14:foregroundMark x1="23922" y1="35025" x2="23922" y2="35025"/>
                            <a14:foregroundMark x1="23529" y1="40609" x2="23529" y2="40609"/>
                            <a14:foregroundMark x1="10980" y1="62437" x2="10980" y2="62437"/>
                            <a14:foregroundMark x1="12157" y1="60406" x2="12157" y2="60406"/>
                            <a14:foregroundMark x1="23137" y1="38071" x2="23137" y2="38071"/>
                            <a14:foregroundMark x1="22353" y1="36548" x2="22353" y2="36548"/>
                            <a14:foregroundMark x1="25490" y1="30457" x2="25490" y2="30457"/>
                            <a14:foregroundMark x1="23137" y1="34010" x2="23137" y2="34010"/>
                            <a14:foregroundMark x1="43137" y1="18782" x2="43137" y2="18782"/>
                            <a14:foregroundMark x1="43137" y1="17766" x2="43137" y2="17766"/>
                            <a14:foregroundMark x1="45098" y1="17766" x2="45098" y2="17766"/>
                            <a14:foregroundMark x1="47059" y1="18782" x2="47059" y2="18782"/>
                            <a14:foregroundMark x1="49020" y1="20305" x2="49020" y2="20305"/>
                            <a14:foregroundMark x1="50588" y1="23350" x2="50588" y2="23350"/>
                            <a14:foregroundMark x1="52157" y1="25381" x2="52157" y2="25381"/>
                            <a14:foregroundMark x1="52941" y1="28934" x2="52941" y2="28934"/>
                            <a14:foregroundMark x1="52549" y1="32995" x2="52549" y2="32995"/>
                            <a14:foregroundMark x1="25098" y1="75635" x2="25098" y2="75635"/>
                            <a14:foregroundMark x1="21176" y1="76650" x2="21176" y2="76650"/>
                            <a14:foregroundMark x1="22353" y1="78680" x2="22353" y2="78680"/>
                            <a14:foregroundMark x1="34510" y1="21827" x2="34510" y2="21827"/>
                            <a14:foregroundMark x1="34902" y1="15228" x2="34902" y2="15228"/>
                            <a14:foregroundMark x1="36863" y1="13198" x2="36863" y2="13198"/>
                            <a14:foregroundMark x1="38824" y1="12690" x2="38824" y2="12690"/>
                            <a14:foregroundMark x1="41569" y1="13198" x2="41569" y2="13198"/>
                            <a14:backgroundMark x1="47843" y1="55330" x2="47843" y2="55330"/>
                            <a14:backgroundMark x1="49020" y1="51777" x2="49020" y2="51777"/>
                            <a14:backgroundMark x1="49020" y1="50761" x2="49020" y2="50761"/>
                            <a14:backgroundMark x1="47843" y1="45178" x2="47843" y2="45178"/>
                            <a14:backgroundMark x1="46667" y1="44162" x2="46667" y2="44162"/>
                            <a14:backgroundMark x1="45882" y1="43655" x2="45882" y2="43655"/>
                            <a14:backgroundMark x1="47059" y1="43655" x2="47059" y2="43655"/>
                            <a14:backgroundMark x1="45882" y1="43655" x2="45882" y2="43655"/>
                            <a14:backgroundMark x1="45098" y1="43655" x2="45098" y2="43655"/>
                            <a14:backgroundMark x1="45882" y1="43147" x2="45882" y2="43147"/>
                            <a14:backgroundMark x1="46275" y1="42640" x2="46275" y2="42640"/>
                            <a14:backgroundMark x1="47059" y1="42132" x2="47059" y2="42132"/>
                          </a14:backgroundRemoval>
                        </a14:imgEffect>
                      </a14:imgLayer>
                    </a14:imgProps>
                  </a:ext>
                </a:extLst>
              </a:blip>
              <a:srcRect l="10446" t="13348" r="47769" b="27992"/>
              <a:stretch/>
            </p:blipFill>
            <p:spPr>
              <a:xfrm rot="5400000">
                <a:off x="8002511" y="1087346"/>
                <a:ext cx="1025867" cy="1095991"/>
              </a:xfrm>
              <a:prstGeom prst="rect">
                <a:avLst/>
              </a:prstGeom>
              <a:solidFill>
                <a:schemeClr val="tx2"/>
              </a:solidFill>
            </p:spPr>
          </p:pic>
        </p:grpSp>
        <p:sp>
          <p:nvSpPr>
            <p:cNvPr id="21" name="TextBox 20">
              <a:extLst>
                <a:ext uri="{FF2B5EF4-FFF2-40B4-BE49-F238E27FC236}">
                  <a16:creationId xmlns:a16="http://schemas.microsoft.com/office/drawing/2014/main" id="{B584235F-E68F-0A43-BFC0-D0FAC376189A}"/>
                </a:ext>
              </a:extLst>
            </p:cNvPr>
            <p:cNvSpPr txBox="1"/>
            <p:nvPr/>
          </p:nvSpPr>
          <p:spPr>
            <a:xfrm>
              <a:off x="5749421" y="2057400"/>
              <a:ext cx="3394579" cy="424732"/>
            </a:xfrm>
            <a:prstGeom prst="rect">
              <a:avLst/>
            </a:prstGeom>
            <a:noFill/>
          </p:spPr>
          <p:txBody>
            <a:bodyPr wrap="square" rtlCol="0">
              <a:spAutoFit/>
            </a:bodyPr>
            <a:lstStyle/>
            <a:p>
              <a:pPr marL="12700" algn="ctr">
                <a:lnSpc>
                  <a:spcPct val="90000"/>
                </a:lnSpc>
              </a:pPr>
              <a:r>
                <a:rPr lang="es-ES" dirty="0">
                  <a:effectLst>
                    <a:outerShdw dist="38100" dir="2700000" algn="tl" rotWithShape="0">
                      <a:prstClr val="black"/>
                    </a:outerShdw>
                  </a:effectLst>
                </a:rPr>
                <a:t>Teorema de </a:t>
              </a:r>
              <a:r>
                <a:rPr lang="es-ES" dirty="0" err="1">
                  <a:effectLst>
                    <a:outerShdw dist="38100" dir="2700000" algn="tl" rotWithShape="0">
                      <a:prstClr val="black"/>
                    </a:outerShdw>
                  </a:effectLst>
                </a:rPr>
                <a:t>Strachan</a:t>
              </a:r>
              <a:endParaRPr lang="en-US" dirty="0">
                <a:effectLst>
                  <a:outerShdw dist="38100" dir="2700000" algn="tl" rotWithShape="0">
                    <a:prstClr val="black"/>
                  </a:outerShdw>
                </a:effectLst>
              </a:endParaRPr>
            </a:p>
          </p:txBody>
        </p:sp>
      </p:grpSp>
      <p:sp>
        <p:nvSpPr>
          <p:cNvPr id="15" name="Text Box 62">
            <a:extLst>
              <a:ext uri="{FF2B5EF4-FFF2-40B4-BE49-F238E27FC236}">
                <a16:creationId xmlns:a16="http://schemas.microsoft.com/office/drawing/2014/main" id="{8F5F98B8-B1A9-6B47-8C68-B346C224DCB7}"/>
              </a:ext>
            </a:extLst>
          </p:cNvPr>
          <p:cNvSpPr txBox="1"/>
          <p:nvPr/>
        </p:nvSpPr>
        <p:spPr>
          <a:xfrm>
            <a:off x="0" y="192679"/>
            <a:ext cx="9144000" cy="35999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b="1" cap="all" dirty="0">
                <a:solidFill>
                  <a:schemeClr val="tx2"/>
                </a:solidFill>
                <a:effectLst>
                  <a:outerShdw dist="38100" dir="2700000" algn="tl" rotWithShape="0">
                    <a:prstClr val="black"/>
                  </a:outerShdw>
                </a:effectLst>
              </a:rPr>
              <a:t>movilizar</a:t>
            </a:r>
            <a:endParaRPr lang="en-US" sz="2000" cap="all"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210107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304800" y="490883"/>
            <a:ext cx="8686800" cy="4081117"/>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“Quizás la mayor debilidad de la iglesia cristiana contemporánea es que millones de supuestos miembros no están realmente involucrados y, lo que es peor, no les parece extraño que no lo estén. </a:t>
            </a:r>
          </a:p>
          <a:p>
            <a:pPr>
              <a:lnSpc>
                <a:spcPct val="90000"/>
              </a:lnSpc>
            </a:pPr>
            <a:r>
              <a:rPr lang="es-ES" b="1" dirty="0">
                <a:solidFill>
                  <a:schemeClr val="tx2"/>
                </a:solidFill>
                <a:effectLst>
                  <a:outerShdw dist="38100" dir="2700000" algn="tl" rotWithShape="0">
                    <a:prstClr val="black"/>
                  </a:outerShdw>
                </a:effectLst>
              </a:rPr>
              <a:t>Tan pronto como reconocemos la intención de Cristo de hacer de su iglesia una </a:t>
            </a:r>
            <a:r>
              <a:rPr lang="es-ES" b="1" dirty="0">
                <a:solidFill>
                  <a:schemeClr val="accent1"/>
                </a:solidFill>
                <a:effectLst>
                  <a:outerShdw dist="38100" dir="2700000" algn="tl" rotWithShape="0">
                    <a:prstClr val="black"/>
                  </a:outerShdw>
                </a:effectLst>
              </a:rPr>
              <a:t>compañía militante</a:t>
            </a:r>
            <a:r>
              <a:rPr lang="es-ES" b="1" dirty="0">
                <a:solidFill>
                  <a:schemeClr val="tx2"/>
                </a:solidFill>
                <a:effectLst>
                  <a:outerShdw dist="38100" dir="2700000" algn="tl" rotWithShape="0">
                    <a:prstClr val="black"/>
                  </a:outerShdw>
                </a:effectLst>
              </a:rPr>
              <a:t>, comprendemos de inmediato que el acuerdo convencional no puede ser suficiente. </a:t>
            </a:r>
          </a:p>
          <a:p>
            <a:pPr>
              <a:lnSpc>
                <a:spcPct val="90000"/>
              </a:lnSpc>
            </a:pPr>
            <a:r>
              <a:rPr lang="es-ES" b="1" dirty="0">
                <a:solidFill>
                  <a:schemeClr val="tx2"/>
                </a:solidFill>
                <a:effectLst>
                  <a:outerShdw dist="38100" dir="2700000" algn="tl" rotWithShape="0">
                    <a:prstClr val="black"/>
                  </a:outerShdw>
                </a:effectLst>
              </a:rPr>
              <a:t>No hay ninguna posibilidad real de victoria en una campaña si el noventa por ciento de los soldados no están entrenados y no participan, pero eso es exactamente donde estamos ahora ".</a:t>
            </a:r>
            <a:endParaRPr lang="en-US" b="1" dirty="0">
              <a:solidFill>
                <a:schemeClr val="tx2"/>
              </a:solidFill>
              <a:effectLst>
                <a:outerShdw dist="38100" dir="2700000" algn="tl" rotWithShape="0">
                  <a:prstClr val="black"/>
                </a:outerShdw>
              </a:effectLst>
            </a:endParaRPr>
          </a:p>
        </p:txBody>
      </p:sp>
      <p:sp>
        <p:nvSpPr>
          <p:cNvPr id="4" name="TextBox 3">
            <a:extLst>
              <a:ext uri="{FF2B5EF4-FFF2-40B4-BE49-F238E27FC236}">
                <a16:creationId xmlns:a16="http://schemas.microsoft.com/office/drawing/2014/main" id="{DD226E81-E0B5-6C48-884B-06ACC4FE1489}"/>
              </a:ext>
            </a:extLst>
          </p:cNvPr>
          <p:cNvSpPr txBox="1"/>
          <p:nvPr/>
        </p:nvSpPr>
        <p:spPr>
          <a:xfrm>
            <a:off x="0" y="4992874"/>
            <a:ext cx="8077200" cy="1865126"/>
          </a:xfrm>
          <a:prstGeom prst="rect">
            <a:avLst/>
          </a:prstGeom>
          <a:noFill/>
        </p:spPr>
        <p:txBody>
          <a:bodyPr wrap="square" rtlCol="0">
            <a:spAutoFit/>
          </a:bodyPr>
          <a:lstStyle/>
          <a:p>
            <a:pPr>
              <a:lnSpc>
                <a:spcPct val="90000"/>
              </a:lnSpc>
            </a:pPr>
            <a:r>
              <a:rPr lang="en-US" sz="1600" b="1" dirty="0">
                <a:solidFill>
                  <a:schemeClr val="tx2"/>
                </a:solidFill>
                <a:effectLst>
                  <a:outerShdw dist="38100" dir="2700000" algn="tl" rotWithShape="0">
                    <a:prstClr val="black"/>
                  </a:outerShdw>
                </a:effectLst>
              </a:rPr>
              <a:t>“Perhaps the greatest single weakness of the contemporary Christian church is that millions of supposed members are not really involved at all and, what is worse, do not think it strange that they are not. As soon as we recognize Christ’s intention to make His church a </a:t>
            </a:r>
            <a:r>
              <a:rPr lang="en-US" sz="1600" b="1" dirty="0">
                <a:solidFill>
                  <a:schemeClr val="accent1"/>
                </a:solidFill>
                <a:effectLst>
                  <a:outerShdw dist="38100" dir="2700000" algn="tl" rotWithShape="0">
                    <a:prstClr val="black"/>
                  </a:outerShdw>
                </a:effectLst>
              </a:rPr>
              <a:t>militant company </a:t>
            </a:r>
            <a:r>
              <a:rPr lang="en-US" sz="1600" b="1" dirty="0">
                <a:solidFill>
                  <a:schemeClr val="tx2"/>
                </a:solidFill>
                <a:effectLst>
                  <a:outerShdw dist="38100" dir="2700000" algn="tl" rotWithShape="0">
                    <a:prstClr val="black"/>
                  </a:outerShdw>
                </a:effectLst>
              </a:rPr>
              <a:t>we understand at once that the conventional arrangement cannot suffice. There is no real chance of victory in a campaign if ninety percent of the soldiers are untrained and uninvolved, but that is exactly where we stand now.” Elton Trueblood, </a:t>
            </a:r>
            <a:r>
              <a:rPr lang="en-US" sz="1600" b="1" i="1" dirty="0">
                <a:solidFill>
                  <a:schemeClr val="tx2"/>
                </a:solidFill>
                <a:effectLst>
                  <a:outerShdw dist="38100" dir="2700000" algn="tl" rotWithShape="0">
                    <a:prstClr val="black"/>
                  </a:outerShdw>
                </a:effectLst>
              </a:rPr>
              <a:t>The Company of the Committed</a:t>
            </a:r>
            <a:r>
              <a:rPr lang="en-US" sz="1600" b="1" dirty="0">
                <a:solidFill>
                  <a:schemeClr val="tx2"/>
                </a:solidFill>
                <a:effectLst>
                  <a:outerShdw dist="38100" dir="2700000" algn="tl" rotWithShape="0">
                    <a:prstClr val="black"/>
                  </a:outerShdw>
                </a:effectLst>
              </a:rPr>
              <a:t> (New York: Harper and Brothers, 1961) 38. </a:t>
            </a:r>
          </a:p>
        </p:txBody>
      </p:sp>
      <p:sp>
        <p:nvSpPr>
          <p:cNvPr id="5" name="Text Box 62">
            <a:extLst>
              <a:ext uri="{FF2B5EF4-FFF2-40B4-BE49-F238E27FC236}">
                <a16:creationId xmlns:a16="http://schemas.microsoft.com/office/drawing/2014/main" id="{2085419D-23C5-4145-8D90-49F9D52411F2}"/>
              </a:ext>
            </a:extLst>
          </p:cNvPr>
          <p:cNvSpPr txBox="1"/>
          <p:nvPr/>
        </p:nvSpPr>
        <p:spPr>
          <a:xfrm>
            <a:off x="0" y="192679"/>
            <a:ext cx="9144000" cy="359997"/>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b="1" cap="all" dirty="0">
                <a:solidFill>
                  <a:schemeClr val="tx2"/>
                </a:solidFill>
                <a:effectLst>
                  <a:outerShdw dist="38100" dir="2700000" algn="tl" rotWithShape="0">
                    <a:prstClr val="black"/>
                  </a:outerShdw>
                </a:effectLst>
              </a:rPr>
              <a:t>compañía militante </a:t>
            </a:r>
            <a:r>
              <a:rPr lang="en-US" sz="20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endParaRPr lang="en-US" sz="20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529051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508C86FF-62ED-2F44-9B32-FDD2EE553C4C}"/>
              </a:ext>
            </a:extLst>
          </p:cNvPr>
          <p:cNvSpPr/>
          <p:nvPr/>
        </p:nvSpPr>
        <p:spPr bwMode="auto">
          <a:xfrm>
            <a:off x="5181600" y="853514"/>
            <a:ext cx="3843763" cy="5928286"/>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2"/>
              </a:solidFill>
              <a:effectLst/>
              <a:latin typeface="Comic Sans MS" charset="0"/>
              <a:ea typeface="ＭＳ Ｐゴシック" charset="0"/>
            </a:endParaRPr>
          </a:p>
        </p:txBody>
      </p:sp>
      <p:sp>
        <p:nvSpPr>
          <p:cNvPr id="2" name="TextBox 1">
            <a:extLst>
              <a:ext uri="{FF2B5EF4-FFF2-40B4-BE49-F238E27FC236}">
                <a16:creationId xmlns:a16="http://schemas.microsoft.com/office/drawing/2014/main" id="{F9B0DC1B-FEBB-AB4D-95F7-1716721C4D14}"/>
              </a:ext>
            </a:extLst>
          </p:cNvPr>
          <p:cNvSpPr txBox="1"/>
          <p:nvPr/>
        </p:nvSpPr>
        <p:spPr>
          <a:xfrm>
            <a:off x="42437" y="40991"/>
            <a:ext cx="9025363" cy="480131"/>
          </a:xfrm>
          <a:prstGeom prst="rect">
            <a:avLst/>
          </a:prstGeom>
          <a:noFill/>
        </p:spPr>
        <p:txBody>
          <a:bodyPr wrap="square" rtlCol="0">
            <a:spAutoFit/>
          </a:bodyPr>
          <a:lstStyle/>
          <a:p>
            <a:pPr algn="ctr">
              <a:lnSpc>
                <a:spcPct val="90000"/>
              </a:lnSpc>
            </a:pPr>
            <a:r>
              <a:rPr lang="es-ES" sz="2800" b="1" dirty="0">
                <a:solidFill>
                  <a:schemeClr val="tx2"/>
                </a:solidFill>
              </a:rPr>
              <a:t>ESTRATEGIA PARALELA</a:t>
            </a:r>
            <a:endParaRPr lang="en-US" sz="2800" b="1" dirty="0">
              <a:solidFill>
                <a:schemeClr val="tx2"/>
              </a:solidFill>
              <a:effectLst>
                <a:outerShdw dist="38100" dir="2700000" algn="tl" rotWithShape="0">
                  <a:prstClr val="black"/>
                </a:outerShdw>
              </a:effectLst>
            </a:endParaRPr>
          </a:p>
        </p:txBody>
      </p:sp>
      <p:grpSp>
        <p:nvGrpSpPr>
          <p:cNvPr id="43" name="Group 42">
            <a:extLst>
              <a:ext uri="{FF2B5EF4-FFF2-40B4-BE49-F238E27FC236}">
                <a16:creationId xmlns:a16="http://schemas.microsoft.com/office/drawing/2014/main" id="{430F3D0D-6A52-B44F-A4E1-2FDA2F3786BA}"/>
              </a:ext>
            </a:extLst>
          </p:cNvPr>
          <p:cNvGrpSpPr/>
          <p:nvPr/>
        </p:nvGrpSpPr>
        <p:grpSpPr>
          <a:xfrm>
            <a:off x="118638" y="838200"/>
            <a:ext cx="3843762" cy="3200400"/>
            <a:chOff x="118638" y="838200"/>
            <a:chExt cx="3843762" cy="3200400"/>
          </a:xfrm>
        </p:grpSpPr>
        <p:sp>
          <p:nvSpPr>
            <p:cNvPr id="39" name="Rectangle 38">
              <a:extLst>
                <a:ext uri="{FF2B5EF4-FFF2-40B4-BE49-F238E27FC236}">
                  <a16:creationId xmlns:a16="http://schemas.microsoft.com/office/drawing/2014/main" id="{457F6FF5-B003-AA43-AAD6-BD0CDEB80AE8}"/>
                </a:ext>
              </a:extLst>
            </p:cNvPr>
            <p:cNvSpPr/>
            <p:nvPr/>
          </p:nvSpPr>
          <p:spPr bwMode="auto">
            <a:xfrm>
              <a:off x="118638" y="838200"/>
              <a:ext cx="3843762" cy="320040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2"/>
                </a:solidFill>
                <a:effectLst/>
                <a:latin typeface="Comic Sans MS" charset="0"/>
                <a:ea typeface="ＭＳ Ｐゴシック" charset="0"/>
              </a:endParaRPr>
            </a:p>
          </p:txBody>
        </p:sp>
        <p:pic>
          <p:nvPicPr>
            <p:cNvPr id="9" name="Picture 54">
              <a:extLst>
                <a:ext uri="{FF2B5EF4-FFF2-40B4-BE49-F238E27FC236}">
                  <a16:creationId xmlns:a16="http://schemas.microsoft.com/office/drawing/2014/main" id="{2B410326-2840-DE42-954F-FABA57076B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378" y="1158181"/>
              <a:ext cx="3314937" cy="2853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 name="Group 37">
            <a:extLst>
              <a:ext uri="{FF2B5EF4-FFF2-40B4-BE49-F238E27FC236}">
                <a16:creationId xmlns:a16="http://schemas.microsoft.com/office/drawing/2014/main" id="{0D24527B-3411-E74F-BABA-E5C264192F35}"/>
              </a:ext>
            </a:extLst>
          </p:cNvPr>
          <p:cNvGrpSpPr/>
          <p:nvPr/>
        </p:nvGrpSpPr>
        <p:grpSpPr>
          <a:xfrm>
            <a:off x="6387699" y="838200"/>
            <a:ext cx="2680101" cy="6019799"/>
            <a:chOff x="6366693" y="544512"/>
            <a:chExt cx="2624907" cy="6313488"/>
          </a:xfrm>
        </p:grpSpPr>
        <p:grpSp>
          <p:nvGrpSpPr>
            <p:cNvPr id="10" name="Group 45">
              <a:extLst>
                <a:ext uri="{FF2B5EF4-FFF2-40B4-BE49-F238E27FC236}">
                  <a16:creationId xmlns:a16="http://schemas.microsoft.com/office/drawing/2014/main" id="{FFC8FEF2-F787-2341-9033-B2DE84281268}"/>
                </a:ext>
              </a:extLst>
            </p:cNvPr>
            <p:cNvGrpSpPr>
              <a:grpSpLocks/>
            </p:cNvGrpSpPr>
            <p:nvPr/>
          </p:nvGrpSpPr>
          <p:grpSpPr bwMode="auto">
            <a:xfrm>
              <a:off x="7086600" y="544512"/>
              <a:ext cx="1179513" cy="1208088"/>
              <a:chOff x="0" y="341777"/>
              <a:chExt cx="775335" cy="788670"/>
            </a:xfrm>
          </p:grpSpPr>
          <p:pic>
            <p:nvPicPr>
              <p:cNvPr id="11" name="Picture 47">
                <a:extLst>
                  <a:ext uri="{FF2B5EF4-FFF2-40B4-BE49-F238E27FC236}">
                    <a16:creationId xmlns:a16="http://schemas.microsoft.com/office/drawing/2014/main" id="{E320EA7B-2F2D-544B-8BDB-C2D8E5F8D3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 y="341777"/>
                <a:ext cx="592455" cy="78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8">
                <a:extLst>
                  <a:ext uri="{FF2B5EF4-FFF2-40B4-BE49-F238E27FC236}">
                    <a16:creationId xmlns:a16="http://schemas.microsoft.com/office/drawing/2014/main" id="{AE89F535-AC20-C84E-9711-CEA3BFCBF5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7286"/>
                <a:ext cx="50419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Group 42">
              <a:extLst>
                <a:ext uri="{FF2B5EF4-FFF2-40B4-BE49-F238E27FC236}">
                  <a16:creationId xmlns:a16="http://schemas.microsoft.com/office/drawing/2014/main" id="{6A085410-88EA-1A41-827F-0FF84EE984AE}"/>
                </a:ext>
              </a:extLst>
            </p:cNvPr>
            <p:cNvGrpSpPr>
              <a:grpSpLocks/>
            </p:cNvGrpSpPr>
            <p:nvPr/>
          </p:nvGrpSpPr>
          <p:grpSpPr bwMode="auto">
            <a:xfrm>
              <a:off x="6882667" y="1535112"/>
              <a:ext cx="1423133" cy="1208088"/>
              <a:chOff x="0" y="0"/>
              <a:chExt cx="937651" cy="788670"/>
            </a:xfrm>
          </p:grpSpPr>
          <p:pic>
            <p:nvPicPr>
              <p:cNvPr id="14" name="Picture 43">
                <a:extLst>
                  <a:ext uri="{FF2B5EF4-FFF2-40B4-BE49-F238E27FC236}">
                    <a16:creationId xmlns:a16="http://schemas.microsoft.com/office/drawing/2014/main" id="{E59B4F82-51AF-B847-ACD3-12B2658D7A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92455" cy="78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4">
                <a:extLst>
                  <a:ext uri="{FF2B5EF4-FFF2-40B4-BE49-F238E27FC236}">
                    <a16:creationId xmlns:a16="http://schemas.microsoft.com/office/drawing/2014/main" id="{53BD8D68-8F16-8E4A-9F0D-61917BFC17B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8429" t="3436" r="21964" b="5843"/>
              <a:stretch>
                <a:fillRect/>
              </a:stretch>
            </p:blipFill>
            <p:spPr bwMode="auto">
              <a:xfrm>
                <a:off x="330591" y="98474"/>
                <a:ext cx="607060" cy="68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Group 31">
              <a:extLst>
                <a:ext uri="{FF2B5EF4-FFF2-40B4-BE49-F238E27FC236}">
                  <a16:creationId xmlns:a16="http://schemas.microsoft.com/office/drawing/2014/main" id="{D69841F4-9186-C845-9B46-0A410FD077D8}"/>
                </a:ext>
              </a:extLst>
            </p:cNvPr>
            <p:cNvGrpSpPr>
              <a:grpSpLocks/>
            </p:cNvGrpSpPr>
            <p:nvPr/>
          </p:nvGrpSpPr>
          <p:grpSpPr bwMode="auto">
            <a:xfrm>
              <a:off x="6477000" y="3943631"/>
              <a:ext cx="1135751" cy="1161769"/>
              <a:chOff x="0" y="0"/>
              <a:chExt cx="887095" cy="878742"/>
            </a:xfrm>
          </p:grpSpPr>
          <p:pic>
            <p:nvPicPr>
              <p:cNvPr id="17" name="Picture 35">
                <a:extLst>
                  <a:ext uri="{FF2B5EF4-FFF2-40B4-BE49-F238E27FC236}">
                    <a16:creationId xmlns:a16="http://schemas.microsoft.com/office/drawing/2014/main" id="{4E010BA3-C8A4-C346-9656-E8D0676C1EE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489" y="0"/>
                <a:ext cx="525780"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6">
                <a:extLst>
                  <a:ext uri="{FF2B5EF4-FFF2-40B4-BE49-F238E27FC236}">
                    <a16:creationId xmlns:a16="http://schemas.microsoft.com/office/drawing/2014/main" id="{6A634E50-2778-4E44-9A3B-415C063BFA7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580" t="5035" r="6325" b="4317"/>
              <a:stretch>
                <a:fillRect/>
              </a:stretch>
            </p:blipFill>
            <p:spPr bwMode="auto">
              <a:xfrm>
                <a:off x="0" y="168812"/>
                <a:ext cx="887095"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32">
              <a:extLst>
                <a:ext uri="{FF2B5EF4-FFF2-40B4-BE49-F238E27FC236}">
                  <a16:creationId xmlns:a16="http://schemas.microsoft.com/office/drawing/2014/main" id="{1A620EAB-F75F-3340-AEFF-9F341C7813B3}"/>
                </a:ext>
              </a:extLst>
            </p:cNvPr>
            <p:cNvGrpSpPr>
              <a:grpSpLocks/>
            </p:cNvGrpSpPr>
            <p:nvPr/>
          </p:nvGrpSpPr>
          <p:grpSpPr bwMode="auto">
            <a:xfrm flipH="1">
              <a:off x="7772400" y="3908176"/>
              <a:ext cx="1135751" cy="1161769"/>
              <a:chOff x="0" y="0"/>
              <a:chExt cx="887095" cy="878742"/>
            </a:xfrm>
          </p:grpSpPr>
          <p:pic>
            <p:nvPicPr>
              <p:cNvPr id="20" name="Picture 33">
                <a:extLst>
                  <a:ext uri="{FF2B5EF4-FFF2-40B4-BE49-F238E27FC236}">
                    <a16:creationId xmlns:a16="http://schemas.microsoft.com/office/drawing/2014/main" id="{6F646F86-EC26-C040-BAEF-9A0D086FD00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489" y="0"/>
                <a:ext cx="525780"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4">
                <a:extLst>
                  <a:ext uri="{FF2B5EF4-FFF2-40B4-BE49-F238E27FC236}">
                    <a16:creationId xmlns:a16="http://schemas.microsoft.com/office/drawing/2014/main" id="{0592ACAF-786B-524A-AACB-CA99B0A2643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3580" t="5035" r="6325" b="4317"/>
              <a:stretch>
                <a:fillRect/>
              </a:stretch>
            </p:blipFill>
            <p:spPr bwMode="auto">
              <a:xfrm>
                <a:off x="0" y="168812"/>
                <a:ext cx="887095"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20">
              <a:extLst>
                <a:ext uri="{FF2B5EF4-FFF2-40B4-BE49-F238E27FC236}">
                  <a16:creationId xmlns:a16="http://schemas.microsoft.com/office/drawing/2014/main" id="{6B23DF96-FD45-884B-9B39-702EE73FDD40}"/>
                </a:ext>
              </a:extLst>
            </p:cNvPr>
            <p:cNvGrpSpPr>
              <a:grpSpLocks/>
            </p:cNvGrpSpPr>
            <p:nvPr/>
          </p:nvGrpSpPr>
          <p:grpSpPr bwMode="auto">
            <a:xfrm>
              <a:off x="7010400" y="2615479"/>
              <a:ext cx="1348359" cy="1346921"/>
              <a:chOff x="0" y="0"/>
              <a:chExt cx="887095" cy="878742"/>
            </a:xfrm>
          </p:grpSpPr>
          <p:pic>
            <p:nvPicPr>
              <p:cNvPr id="23" name="Picture 28">
                <a:extLst>
                  <a:ext uri="{FF2B5EF4-FFF2-40B4-BE49-F238E27FC236}">
                    <a16:creationId xmlns:a16="http://schemas.microsoft.com/office/drawing/2014/main" id="{FE8E69AC-4EF5-514D-AA7A-A52DC769541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489" y="0"/>
                <a:ext cx="525780"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9">
                <a:extLst>
                  <a:ext uri="{FF2B5EF4-FFF2-40B4-BE49-F238E27FC236}">
                    <a16:creationId xmlns:a16="http://schemas.microsoft.com/office/drawing/2014/main" id="{1A3F86DD-E84A-C94B-9A02-0FE89462416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3580" t="5035" r="6325" b="4317"/>
              <a:stretch>
                <a:fillRect/>
              </a:stretch>
            </p:blipFill>
            <p:spPr bwMode="auto">
              <a:xfrm>
                <a:off x="0" y="168812"/>
                <a:ext cx="887095"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Group 24">
              <a:extLst>
                <a:ext uri="{FF2B5EF4-FFF2-40B4-BE49-F238E27FC236}">
                  <a16:creationId xmlns:a16="http://schemas.microsoft.com/office/drawing/2014/main" id="{F98B7ABA-117F-704A-9290-D8A2D4CA910E}"/>
                </a:ext>
              </a:extLst>
            </p:cNvPr>
            <p:cNvGrpSpPr/>
            <p:nvPr/>
          </p:nvGrpSpPr>
          <p:grpSpPr>
            <a:xfrm>
              <a:off x="6366693" y="4927214"/>
              <a:ext cx="2624907" cy="1930786"/>
              <a:chOff x="2286000" y="762000"/>
              <a:chExt cx="3694113" cy="2703006"/>
            </a:xfrm>
          </p:grpSpPr>
          <p:pic>
            <p:nvPicPr>
              <p:cNvPr id="26" name="Picture 25">
                <a:extLst>
                  <a:ext uri="{FF2B5EF4-FFF2-40B4-BE49-F238E27FC236}">
                    <a16:creationId xmlns:a16="http://schemas.microsoft.com/office/drawing/2014/main" id="{5157B5F8-4805-F245-A809-8836CA9710A8}"/>
                  </a:ext>
                </a:extLst>
              </p:cNvPr>
              <p:cNvPicPr>
                <a:picLocks noChangeAspect="1"/>
              </p:cNvPicPr>
              <p:nvPr/>
            </p:nvPicPr>
            <p:blipFill>
              <a:blip r:embed="rId11">
                <a:duotone>
                  <a:srgbClr val="AAAACA">
                    <a:shade val="45000"/>
                    <a:satMod val="135000"/>
                  </a:srgbClr>
                  <a:prstClr val="white"/>
                </a:duotone>
                <a:alphaModFix/>
                <a:extLst>
                  <a:ext uri="{BEBA8EAE-BF5A-486C-A8C5-ECC9F3942E4B}">
                    <a14:imgProps xmlns:a14="http://schemas.microsoft.com/office/drawing/2010/main">
                      <a14:imgLayer r:embed="rId12">
                        <a14:imgEffect>
                          <a14:backgroundRemoval t="5682" b="95455" l="2448" r="94406">
                            <a14:foregroundMark x1="2448" y1="39773" x2="2448" y2="39773"/>
                            <a14:foregroundMark x1="55245" y1="5682" x2="55245" y2="5682"/>
                            <a14:foregroundMark x1="94755" y1="40909" x2="94755" y2="40909"/>
                            <a14:foregroundMark x1="55594" y1="95455" x2="55594" y2="95455"/>
                          </a14:backgroundRemoval>
                        </a14:imgEffect>
                        <a14:imgEffect>
                          <a14:sharpenSoften amount="-50000"/>
                        </a14:imgEffect>
                        <a14:imgEffect>
                          <a14:colorTemperature colorTemp="4700"/>
                        </a14:imgEffect>
                        <a14:imgEffect>
                          <a14:saturation sat="0"/>
                        </a14:imgEffect>
                        <a14:imgEffect>
                          <a14:brightnessContrast bright="16000" contrast="4000"/>
                        </a14:imgEffect>
                      </a14:imgLayer>
                    </a14:imgProps>
                  </a:ext>
                </a:extLst>
              </a:blip>
              <a:stretch>
                <a:fillRect/>
              </a:stretch>
            </p:blipFill>
            <p:spPr>
              <a:xfrm>
                <a:off x="2286000" y="762000"/>
                <a:ext cx="3694113" cy="2273300"/>
              </a:xfrm>
              <a:prstGeom prst="rect">
                <a:avLst/>
              </a:prstGeom>
            </p:spPr>
          </p:pic>
          <p:pic>
            <p:nvPicPr>
              <p:cNvPr id="27" name="Picture 26">
                <a:extLst>
                  <a:ext uri="{FF2B5EF4-FFF2-40B4-BE49-F238E27FC236}">
                    <a16:creationId xmlns:a16="http://schemas.microsoft.com/office/drawing/2014/main" id="{4EEB6D52-3A9F-5A4E-9372-47006E3138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1360758"/>
                <a:ext cx="1566419" cy="210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1" name="TextBox 30">
            <a:extLst>
              <a:ext uri="{FF2B5EF4-FFF2-40B4-BE49-F238E27FC236}">
                <a16:creationId xmlns:a16="http://schemas.microsoft.com/office/drawing/2014/main" id="{8FB7C7DF-CFA2-F54F-9E95-428432B5381C}"/>
              </a:ext>
            </a:extLst>
          </p:cNvPr>
          <p:cNvSpPr txBox="1"/>
          <p:nvPr/>
        </p:nvSpPr>
        <p:spPr>
          <a:xfrm>
            <a:off x="6019800" y="5789069"/>
            <a:ext cx="901299" cy="535531"/>
          </a:xfrm>
          <a:prstGeom prst="rect">
            <a:avLst/>
          </a:prstGeom>
          <a:noFill/>
        </p:spPr>
        <p:txBody>
          <a:bodyPr wrap="square" rtlCol="0">
            <a:spAutoFit/>
          </a:bodyPr>
          <a:lstStyle/>
          <a:p>
            <a:pPr algn="ctr">
              <a:lnSpc>
                <a:spcPct val="90000"/>
              </a:lnSpc>
            </a:pPr>
            <a:r>
              <a:rPr lang="en-US" sz="3200" b="1" dirty="0">
                <a:solidFill>
                  <a:srgbClr val="FF0000"/>
                </a:solidFill>
                <a:effectLst>
                  <a:outerShdw dist="38100" dir="2700000" algn="tl" rotWithShape="0">
                    <a:prstClr val="black"/>
                  </a:outerShdw>
                </a:effectLst>
              </a:rPr>
              <a:t>12</a:t>
            </a:r>
          </a:p>
        </p:txBody>
      </p:sp>
      <p:sp>
        <p:nvSpPr>
          <p:cNvPr id="33" name="TextBox 32">
            <a:extLst>
              <a:ext uri="{FF2B5EF4-FFF2-40B4-BE49-F238E27FC236}">
                <a16:creationId xmlns:a16="http://schemas.microsoft.com/office/drawing/2014/main" id="{FDF46087-7B11-F849-9A0D-ED6C7C672A9E}"/>
              </a:ext>
            </a:extLst>
          </p:cNvPr>
          <p:cNvSpPr txBox="1"/>
          <p:nvPr/>
        </p:nvSpPr>
        <p:spPr>
          <a:xfrm>
            <a:off x="5193234" y="381000"/>
            <a:ext cx="3802268" cy="480131"/>
          </a:xfrm>
          <a:prstGeom prst="rect">
            <a:avLst/>
          </a:prstGeom>
          <a:noFill/>
        </p:spPr>
        <p:txBody>
          <a:bodyPr wrap="square" rtlCol="0">
            <a:spAutoFit/>
          </a:bodyPr>
          <a:lstStyle/>
          <a:p>
            <a:pPr algn="ctr">
              <a:lnSpc>
                <a:spcPct val="90000"/>
              </a:lnSpc>
            </a:pPr>
            <a:r>
              <a:rPr lang="es-ES" sz="2800" b="1" dirty="0">
                <a:solidFill>
                  <a:schemeClr val="tx2"/>
                </a:solidFill>
              </a:rPr>
              <a:t>Fuerzas especiales</a:t>
            </a:r>
            <a:endParaRPr lang="en-US" sz="2800" b="1" dirty="0">
              <a:solidFill>
                <a:schemeClr val="tx2"/>
              </a:solidFill>
              <a:effectLst>
                <a:outerShdw dist="38100" dir="2700000" algn="tl" rotWithShape="0">
                  <a:prstClr val="black"/>
                </a:outerShdw>
              </a:effectLst>
            </a:endParaRPr>
          </a:p>
        </p:txBody>
      </p:sp>
      <p:sp>
        <p:nvSpPr>
          <p:cNvPr id="34" name="TextBox 33">
            <a:extLst>
              <a:ext uri="{FF2B5EF4-FFF2-40B4-BE49-F238E27FC236}">
                <a16:creationId xmlns:a16="http://schemas.microsoft.com/office/drawing/2014/main" id="{EC04C049-D1EE-434F-A387-8C017B8C2E2F}"/>
              </a:ext>
            </a:extLst>
          </p:cNvPr>
          <p:cNvSpPr txBox="1"/>
          <p:nvPr/>
        </p:nvSpPr>
        <p:spPr>
          <a:xfrm>
            <a:off x="148499" y="381000"/>
            <a:ext cx="3733799" cy="480131"/>
          </a:xfrm>
          <a:prstGeom prst="rect">
            <a:avLst/>
          </a:prstGeom>
          <a:noFill/>
        </p:spPr>
        <p:txBody>
          <a:bodyPr wrap="square" rtlCol="0">
            <a:spAutoFit/>
          </a:bodyPr>
          <a:lstStyle/>
          <a:p>
            <a:pPr algn="ctr">
              <a:lnSpc>
                <a:spcPct val="90000"/>
              </a:lnSpc>
            </a:pPr>
            <a:r>
              <a:rPr lang="es-ES" sz="2800" b="1" dirty="0">
                <a:solidFill>
                  <a:schemeClr val="tx2"/>
                </a:solidFill>
              </a:rPr>
              <a:t>Sede</a:t>
            </a:r>
            <a:endParaRPr lang="en-US" sz="2800" b="1" dirty="0">
              <a:solidFill>
                <a:schemeClr val="tx2"/>
              </a:solidFill>
              <a:effectLst>
                <a:outerShdw dist="38100" dir="2700000" algn="tl" rotWithShape="0">
                  <a:prstClr val="black"/>
                </a:outerShdw>
              </a:effectLst>
            </a:endParaRPr>
          </a:p>
        </p:txBody>
      </p:sp>
      <p:sp>
        <p:nvSpPr>
          <p:cNvPr id="29" name="TextBox 28">
            <a:extLst>
              <a:ext uri="{FF2B5EF4-FFF2-40B4-BE49-F238E27FC236}">
                <a16:creationId xmlns:a16="http://schemas.microsoft.com/office/drawing/2014/main" id="{48A6CAF2-F9C9-2245-9849-7B18142683EE}"/>
              </a:ext>
            </a:extLst>
          </p:cNvPr>
          <p:cNvSpPr txBox="1"/>
          <p:nvPr/>
        </p:nvSpPr>
        <p:spPr>
          <a:xfrm>
            <a:off x="6172200" y="1026707"/>
            <a:ext cx="593929" cy="535531"/>
          </a:xfrm>
          <a:prstGeom prst="rect">
            <a:avLst/>
          </a:prstGeom>
          <a:noFill/>
        </p:spPr>
        <p:txBody>
          <a:bodyPr wrap="square" rtlCol="0">
            <a:spAutoFit/>
          </a:bodyPr>
          <a:lstStyle/>
          <a:p>
            <a:pPr algn="ctr">
              <a:lnSpc>
                <a:spcPct val="90000"/>
              </a:lnSpc>
            </a:pPr>
            <a:r>
              <a:rPr lang="en-US" sz="3200" b="1" dirty="0">
                <a:solidFill>
                  <a:srgbClr val="FF0000"/>
                </a:solidFill>
                <a:effectLst>
                  <a:outerShdw dist="38100" dir="2700000" algn="tl" rotWithShape="0">
                    <a:prstClr val="black"/>
                  </a:outerShdw>
                </a:effectLst>
              </a:rPr>
              <a:t>1</a:t>
            </a:r>
          </a:p>
        </p:txBody>
      </p:sp>
      <p:grpSp>
        <p:nvGrpSpPr>
          <p:cNvPr id="37" name="Group 36">
            <a:extLst>
              <a:ext uri="{FF2B5EF4-FFF2-40B4-BE49-F238E27FC236}">
                <a16:creationId xmlns:a16="http://schemas.microsoft.com/office/drawing/2014/main" id="{14C9DC9C-975F-0B41-919E-8FE8A32C88CD}"/>
              </a:ext>
            </a:extLst>
          </p:cNvPr>
          <p:cNvGrpSpPr/>
          <p:nvPr/>
        </p:nvGrpSpPr>
        <p:grpSpPr>
          <a:xfrm>
            <a:off x="1626862" y="4151498"/>
            <a:ext cx="3645751" cy="2630302"/>
            <a:chOff x="1626862" y="4151498"/>
            <a:chExt cx="3645751" cy="2630302"/>
          </a:xfrm>
        </p:grpSpPr>
        <p:sp>
          <p:nvSpPr>
            <p:cNvPr id="35" name="Rectangle 34">
              <a:extLst>
                <a:ext uri="{FF2B5EF4-FFF2-40B4-BE49-F238E27FC236}">
                  <a16:creationId xmlns:a16="http://schemas.microsoft.com/office/drawing/2014/main" id="{C7206E14-4DDC-E74F-9D4A-F7A2A44E101E}"/>
                </a:ext>
              </a:extLst>
            </p:cNvPr>
            <p:cNvSpPr/>
            <p:nvPr/>
          </p:nvSpPr>
          <p:spPr bwMode="auto">
            <a:xfrm>
              <a:off x="1626862" y="4151498"/>
              <a:ext cx="3645751" cy="2630302"/>
            </a:xfrm>
            <a:prstGeom prst="rect">
              <a:avLst/>
            </a:prstGeom>
            <a:solidFill>
              <a:schemeClr val="tx2"/>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2"/>
                </a:solidFill>
                <a:effectLst/>
                <a:latin typeface="Comic Sans MS" charset="0"/>
                <a:ea typeface="ＭＳ Ｐゴシック" charset="0"/>
              </a:endParaRPr>
            </a:p>
          </p:txBody>
        </p:sp>
        <p:pic>
          <p:nvPicPr>
            <p:cNvPr id="7" name="Picture 58">
              <a:extLst>
                <a:ext uri="{FF2B5EF4-FFF2-40B4-BE49-F238E27FC236}">
                  <a16:creationId xmlns:a16="http://schemas.microsoft.com/office/drawing/2014/main" id="{23FF24DF-02BD-844A-9097-D543474BBA3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7047"/>
            <a:stretch>
              <a:fillRect/>
            </a:stretch>
          </p:blipFill>
          <p:spPr bwMode="auto">
            <a:xfrm flipH="1">
              <a:off x="1745889" y="4253348"/>
              <a:ext cx="3431421" cy="242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9">
              <a:extLst>
                <a:ext uri="{FF2B5EF4-FFF2-40B4-BE49-F238E27FC236}">
                  <a16:creationId xmlns:a16="http://schemas.microsoft.com/office/drawing/2014/main" id="{C67FE496-F257-9741-B2E5-ED4C473C938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22639" y="4791940"/>
              <a:ext cx="1336270" cy="186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Box 31">
            <a:extLst>
              <a:ext uri="{FF2B5EF4-FFF2-40B4-BE49-F238E27FC236}">
                <a16:creationId xmlns:a16="http://schemas.microsoft.com/office/drawing/2014/main" id="{D33568F8-70FD-5E4D-9E08-196A3B26D8AC}"/>
              </a:ext>
            </a:extLst>
          </p:cNvPr>
          <p:cNvSpPr txBox="1"/>
          <p:nvPr/>
        </p:nvSpPr>
        <p:spPr>
          <a:xfrm>
            <a:off x="3506807" y="6149028"/>
            <a:ext cx="931818" cy="557255"/>
          </a:xfrm>
          <a:prstGeom prst="rect">
            <a:avLst/>
          </a:prstGeom>
          <a:noFill/>
        </p:spPr>
        <p:txBody>
          <a:bodyPr wrap="square" rtlCol="0">
            <a:spAutoFit/>
          </a:bodyPr>
          <a:lstStyle/>
          <a:p>
            <a:pPr algn="ctr">
              <a:lnSpc>
                <a:spcPct val="90000"/>
              </a:lnSpc>
            </a:pPr>
            <a:r>
              <a:rPr lang="en-US" sz="3200" b="1" dirty="0">
                <a:solidFill>
                  <a:srgbClr val="FF0000"/>
                </a:solidFill>
                <a:effectLst>
                  <a:outerShdw dist="38100" dir="2700000" algn="tl" rotWithShape="0">
                    <a:prstClr val="black"/>
                  </a:outerShdw>
                </a:effectLst>
              </a:rPr>
              <a:t>70</a:t>
            </a:r>
          </a:p>
        </p:txBody>
      </p:sp>
      <p:sp>
        <p:nvSpPr>
          <p:cNvPr id="30" name="TextBox 29">
            <a:extLst>
              <a:ext uri="{FF2B5EF4-FFF2-40B4-BE49-F238E27FC236}">
                <a16:creationId xmlns:a16="http://schemas.microsoft.com/office/drawing/2014/main" id="{A274E51D-98D3-9E4C-8F82-871C23C1C56D}"/>
              </a:ext>
            </a:extLst>
          </p:cNvPr>
          <p:cNvSpPr txBox="1"/>
          <p:nvPr/>
        </p:nvSpPr>
        <p:spPr>
          <a:xfrm>
            <a:off x="6172200" y="3350669"/>
            <a:ext cx="609600" cy="535531"/>
          </a:xfrm>
          <a:prstGeom prst="rect">
            <a:avLst/>
          </a:prstGeom>
          <a:noFill/>
        </p:spPr>
        <p:txBody>
          <a:bodyPr wrap="square" rtlCol="0">
            <a:spAutoFit/>
          </a:bodyPr>
          <a:lstStyle/>
          <a:p>
            <a:pPr algn="ctr">
              <a:lnSpc>
                <a:spcPct val="90000"/>
              </a:lnSpc>
            </a:pPr>
            <a:r>
              <a:rPr lang="en-US" sz="3200" b="1" dirty="0">
                <a:solidFill>
                  <a:srgbClr val="FF0000"/>
                </a:solidFill>
                <a:effectLst>
                  <a:outerShdw dist="38100" dir="2700000" algn="tl" rotWithShape="0">
                    <a:prstClr val="black"/>
                  </a:outerShdw>
                </a:effectLst>
              </a:rPr>
              <a:t>3</a:t>
            </a:r>
          </a:p>
        </p:txBody>
      </p:sp>
      <p:pic>
        <p:nvPicPr>
          <p:cNvPr id="44" name="Picture 43">
            <a:extLst>
              <a:ext uri="{FF2B5EF4-FFF2-40B4-BE49-F238E27FC236}">
                <a16:creationId xmlns:a16="http://schemas.microsoft.com/office/drawing/2014/main" id="{AC6C2711-5ECA-0449-B42B-654124503BAF}"/>
              </a:ext>
            </a:extLst>
          </p:cNvPr>
          <p:cNvPicPr>
            <a:picLocks noChangeAspect="1"/>
          </p:cNvPicPr>
          <p:nvPr/>
        </p:nvPicPr>
        <p:blipFill rotWithShape="1">
          <a:blip r:embed="rId15"/>
          <a:srcRect l="8027" t="9167" r="5786" b="486"/>
          <a:stretch/>
        </p:blipFill>
        <p:spPr>
          <a:xfrm>
            <a:off x="1523999" y="838200"/>
            <a:ext cx="2425902" cy="1424066"/>
          </a:xfrm>
          <a:prstGeom prst="rect">
            <a:avLst/>
          </a:prstGeom>
        </p:spPr>
      </p:pic>
      <p:grpSp>
        <p:nvGrpSpPr>
          <p:cNvPr id="36" name="Group 35">
            <a:extLst>
              <a:ext uri="{FF2B5EF4-FFF2-40B4-BE49-F238E27FC236}">
                <a16:creationId xmlns:a16="http://schemas.microsoft.com/office/drawing/2014/main" id="{D328BE53-24F1-9E43-B1C3-72B19667ACD5}"/>
              </a:ext>
            </a:extLst>
          </p:cNvPr>
          <p:cNvGrpSpPr/>
          <p:nvPr/>
        </p:nvGrpSpPr>
        <p:grpSpPr>
          <a:xfrm>
            <a:off x="5231944" y="1295400"/>
            <a:ext cx="1473656" cy="1780396"/>
            <a:chOff x="5231944" y="1399025"/>
            <a:chExt cx="1473656" cy="1780396"/>
          </a:xfrm>
        </p:grpSpPr>
        <p:pic>
          <p:nvPicPr>
            <p:cNvPr id="42" name="Picture 41">
              <a:extLst>
                <a:ext uri="{FF2B5EF4-FFF2-40B4-BE49-F238E27FC236}">
                  <a16:creationId xmlns:a16="http://schemas.microsoft.com/office/drawing/2014/main" id="{6AFC4EE7-7124-B744-9E11-380F97F30828}"/>
                </a:ext>
              </a:extLst>
            </p:cNvPr>
            <p:cNvPicPr>
              <a:picLocks noChangeAspect="1"/>
            </p:cNvPicPr>
            <p:nvPr/>
          </p:nvPicPr>
          <p:blipFill rotWithShape="1">
            <a:blip r:embed="rId16"/>
            <a:srcRect l="10161" t="7894" r="33678" b="11519"/>
            <a:stretch/>
          </p:blipFill>
          <p:spPr>
            <a:xfrm>
              <a:off x="5231944" y="1399025"/>
              <a:ext cx="1119966" cy="1656455"/>
            </a:xfrm>
            <a:prstGeom prst="rect">
              <a:avLst/>
            </a:prstGeom>
          </p:spPr>
        </p:pic>
        <p:pic>
          <p:nvPicPr>
            <p:cNvPr id="41" name="Picture 40">
              <a:extLst>
                <a:ext uri="{FF2B5EF4-FFF2-40B4-BE49-F238E27FC236}">
                  <a16:creationId xmlns:a16="http://schemas.microsoft.com/office/drawing/2014/main" id="{DAF79E7F-CCC8-964C-85E1-88BF8FAD2BD9}"/>
                </a:ext>
              </a:extLst>
            </p:cNvPr>
            <p:cNvPicPr>
              <a:picLocks noChangeAspect="1"/>
            </p:cNvPicPr>
            <p:nvPr/>
          </p:nvPicPr>
          <p:blipFill>
            <a:blip r:embed="rId17">
              <a:extLst>
                <a:ext uri="{BEBA8EAE-BF5A-486C-A8C5-ECC9F3942E4B}">
                  <a14:imgProps xmlns:a14="http://schemas.microsoft.com/office/drawing/2010/main">
                    <a14:imgLayer r:embed="rId18">
                      <a14:imgEffect>
                        <a14:backgroundRemoval t="4018" b="95982" l="6667" r="95556">
                          <a14:foregroundMark x1="66222" y1="52232" x2="66222" y2="52232"/>
                          <a14:foregroundMark x1="95556" y1="25446" x2="95556" y2="25446"/>
                          <a14:foregroundMark x1="52889" y1="33036" x2="52889" y2="33036"/>
                          <a14:foregroundMark x1="6667" y1="17411" x2="6667" y2="17411"/>
                          <a14:foregroundMark x1="47556" y1="4464" x2="47556" y2="4464"/>
                          <a14:foregroundMark x1="48889" y1="7589" x2="48889" y2="7589"/>
                          <a14:foregroundMark x1="58667" y1="74107" x2="58667" y2="74107"/>
                          <a14:foregroundMark x1="64444" y1="91964" x2="64444" y2="91964"/>
                          <a14:foregroundMark x1="77333" y1="93304" x2="77333" y2="93304"/>
                          <a14:foregroundMark x1="88444" y1="93750" x2="88444" y2="93750"/>
                          <a14:foregroundMark x1="69778" y1="95982" x2="69778" y2="95982"/>
                          <a14:foregroundMark x1="27556" y1="91518" x2="27556" y2="91518"/>
                          <a14:foregroundMark x1="45778" y1="87946" x2="45778" y2="87946"/>
                          <a14:foregroundMark x1="64000" y1="84821" x2="64000" y2="84821"/>
                          <a14:foregroundMark x1="59111" y1="92411" x2="59111" y2="92411"/>
                        </a14:backgroundRemoval>
                      </a14:imgEffect>
                    </a14:imgLayer>
                  </a14:imgProps>
                </a:ext>
              </a:extLst>
            </a:blip>
            <a:stretch>
              <a:fillRect/>
            </a:stretch>
          </p:blipFill>
          <p:spPr>
            <a:xfrm flipH="1">
              <a:off x="6040779" y="2514600"/>
              <a:ext cx="664821" cy="664821"/>
            </a:xfrm>
            <a:prstGeom prst="rect">
              <a:avLst/>
            </a:prstGeom>
          </p:spPr>
        </p:pic>
      </p:grpSp>
      <p:sp>
        <p:nvSpPr>
          <p:cNvPr id="45" name="TextBox 44">
            <a:extLst>
              <a:ext uri="{FF2B5EF4-FFF2-40B4-BE49-F238E27FC236}">
                <a16:creationId xmlns:a16="http://schemas.microsoft.com/office/drawing/2014/main" id="{53EB3880-5B37-4640-B44D-A469E2829FC8}"/>
              </a:ext>
            </a:extLst>
          </p:cNvPr>
          <p:cNvSpPr txBox="1"/>
          <p:nvPr/>
        </p:nvSpPr>
        <p:spPr>
          <a:xfrm>
            <a:off x="-31084" y="5958790"/>
            <a:ext cx="1503997" cy="867930"/>
          </a:xfrm>
          <a:prstGeom prst="rect">
            <a:avLst/>
          </a:prstGeom>
          <a:noFill/>
        </p:spPr>
        <p:txBody>
          <a:bodyPr wrap="square" rtlCol="0">
            <a:spAutoFit/>
          </a:bodyPr>
          <a:lstStyle/>
          <a:p>
            <a:pPr>
              <a:lnSpc>
                <a:spcPct val="90000"/>
              </a:lnSpc>
            </a:pPr>
            <a:r>
              <a:rPr lang="es-ES" sz="1400" b="1" dirty="0">
                <a:solidFill>
                  <a:schemeClr val="tx2"/>
                </a:solidFill>
              </a:rPr>
              <a:t>PARALLEL STRATEGY</a:t>
            </a:r>
          </a:p>
          <a:p>
            <a:pPr>
              <a:lnSpc>
                <a:spcPct val="90000"/>
              </a:lnSpc>
            </a:pPr>
            <a:r>
              <a:rPr lang="es-ES" sz="1400" b="1" dirty="0" err="1">
                <a:solidFill>
                  <a:schemeClr val="tx2"/>
                </a:solidFill>
                <a:effectLst>
                  <a:outerShdw dist="38100" dir="2700000" algn="tl" rotWithShape="0">
                    <a:prstClr val="black"/>
                  </a:outerShdw>
                </a:effectLst>
              </a:rPr>
              <a:t>Headquarters</a:t>
            </a:r>
            <a:endParaRPr lang="es-ES" sz="1400" b="1" dirty="0">
              <a:solidFill>
                <a:schemeClr val="tx2"/>
              </a:solidFill>
              <a:effectLst>
                <a:outerShdw dist="38100" dir="2700000" algn="tl" rotWithShape="0">
                  <a:prstClr val="black"/>
                </a:outerShdw>
              </a:effectLst>
            </a:endParaRPr>
          </a:p>
          <a:p>
            <a:pPr>
              <a:lnSpc>
                <a:spcPct val="90000"/>
              </a:lnSpc>
            </a:pPr>
            <a:r>
              <a:rPr lang="es-ES" sz="1400" b="1" dirty="0" err="1">
                <a:solidFill>
                  <a:schemeClr val="tx2"/>
                </a:solidFill>
                <a:effectLst>
                  <a:outerShdw dist="38100" dir="2700000" algn="tl" rotWithShape="0">
                    <a:prstClr val="black"/>
                  </a:outerShdw>
                </a:effectLst>
              </a:rPr>
              <a:t>Special</a:t>
            </a:r>
            <a:r>
              <a:rPr lang="es-ES" sz="1400" b="1" dirty="0">
                <a:solidFill>
                  <a:schemeClr val="tx2"/>
                </a:solidFill>
                <a:effectLst>
                  <a:outerShdw dist="38100" dir="2700000" algn="tl" rotWithShape="0">
                    <a:prstClr val="black"/>
                  </a:outerShdw>
                </a:effectLst>
              </a:rPr>
              <a:t> </a:t>
            </a:r>
            <a:r>
              <a:rPr lang="es-ES" sz="1400" b="1" dirty="0" err="1">
                <a:solidFill>
                  <a:schemeClr val="tx2"/>
                </a:solidFill>
                <a:effectLst>
                  <a:outerShdw dist="38100" dir="2700000" algn="tl" rotWithShape="0">
                    <a:prstClr val="black"/>
                  </a:outerShdw>
                </a:effectLst>
              </a:rPr>
              <a:t>Forces</a:t>
            </a:r>
            <a:endParaRPr lang="en-US" sz="1400" b="1" dirty="0">
              <a:solidFill>
                <a:schemeClr val="tx2"/>
              </a:solidFill>
              <a:effectLst>
                <a:outerShdw dist="38100" dir="2700000" algn="tl" rotWithShape="0">
                  <a:prstClr val="black"/>
                </a:outerShdw>
              </a:effectLst>
            </a:endParaRPr>
          </a:p>
        </p:txBody>
      </p:sp>
      <p:pic>
        <p:nvPicPr>
          <p:cNvPr id="6" name="Picture 5">
            <a:extLst>
              <a:ext uri="{FF2B5EF4-FFF2-40B4-BE49-F238E27FC236}">
                <a16:creationId xmlns:a16="http://schemas.microsoft.com/office/drawing/2014/main" id="{E040F2DC-2884-AE46-9F56-E346F7E00954}"/>
              </a:ext>
            </a:extLst>
          </p:cNvPr>
          <p:cNvPicPr>
            <a:picLocks noChangeAspect="1"/>
          </p:cNvPicPr>
          <p:nvPr/>
        </p:nvPicPr>
        <p:blipFill rotWithShape="1">
          <a:blip r:embed="rId19">
            <a:extLst>
              <a:ext uri="{BEBA8EAE-BF5A-486C-A8C5-ECC9F3942E4B}">
                <a14:imgProps xmlns:a14="http://schemas.microsoft.com/office/drawing/2010/main">
                  <a14:imgLayer r:embed="rId20">
                    <a14:imgEffect>
                      <a14:colorTemperature colorTemp="4700"/>
                    </a14:imgEffect>
                  </a14:imgLayer>
                </a14:imgProps>
              </a:ext>
            </a:extLst>
          </a:blip>
          <a:srcRect l="12678" t="4387" r="11021" b="5990"/>
          <a:stretch/>
        </p:blipFill>
        <p:spPr>
          <a:xfrm>
            <a:off x="3912057" y="2057400"/>
            <a:ext cx="1395221" cy="2277110"/>
          </a:xfrm>
          <a:prstGeom prst="rect">
            <a:avLst/>
          </a:prstGeom>
        </p:spPr>
      </p:pic>
    </p:spTree>
    <p:extLst>
      <p:ext uri="{BB962C8B-B14F-4D97-AF65-F5344CB8AC3E}">
        <p14:creationId xmlns:p14="http://schemas.microsoft.com/office/powerpoint/2010/main" val="39771098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up)">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right)">
                                      <p:cBhvr>
                                        <p:cTn id="28" dur="500"/>
                                        <p:tgtEl>
                                          <p:spTgt spid="37"/>
                                        </p:tgtEl>
                                      </p:cBhvr>
                                    </p:animEffect>
                                  </p:childTnLst>
                                </p:cTn>
                              </p:par>
                            </p:childTnLst>
                          </p:cTn>
                        </p:par>
                        <p:par>
                          <p:cTn id="29" fill="hold">
                            <p:stCondLst>
                              <p:cond delay="500"/>
                            </p:stCondLst>
                            <p:childTnLst>
                              <p:par>
                                <p:cTn id="30" presetID="1"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9" grpId="0"/>
      <p:bldP spid="32"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5" name="Text Box 62">
            <a:extLst>
              <a:ext uri="{FF2B5EF4-FFF2-40B4-BE49-F238E27FC236}">
                <a16:creationId xmlns:a16="http://schemas.microsoft.com/office/drawing/2014/main" id="{62AB73D5-C970-6C4F-A994-FC1148F3DC59}"/>
              </a:ext>
            </a:extLst>
          </p:cNvPr>
          <p:cNvSpPr txBox="1"/>
          <p:nvPr/>
        </p:nvSpPr>
        <p:spPr>
          <a:xfrm>
            <a:off x="0" y="152400"/>
            <a:ext cx="9144000" cy="418148"/>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80000"/>
              </a:lnSpc>
              <a:spcBef>
                <a:spcPts val="0"/>
              </a:spcBef>
              <a:spcAft>
                <a:spcPts val="0"/>
              </a:spcAft>
              <a:defRPr/>
            </a:pPr>
            <a:r>
              <a:rPr lang="es-ES" b="1" dirty="0">
                <a:solidFill>
                  <a:schemeClr val="tx2"/>
                </a:solidFill>
                <a:effectLst>
                  <a:outerShdw dist="38100" dir="2700000" algn="tl" rotWithShape="0">
                    <a:prstClr val="black"/>
                  </a:outerShdw>
                </a:effectLst>
                <a:latin typeface="+mj-lt"/>
              </a:rPr>
              <a:t>SEDE Y FUERZAS ESPECIALES ILUSTRACIÓN</a:t>
            </a:r>
            <a:endPar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nSpc>
                <a:spcPct val="80000"/>
              </a:lnSpc>
              <a:spcBef>
                <a:spcPts val="0"/>
              </a:spcBef>
              <a:spcAft>
                <a:spcPts val="0"/>
              </a:spcAft>
              <a:defRPr/>
            </a:pPr>
            <a:r>
              <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p:txBody>
      </p:sp>
      <p:sp>
        <p:nvSpPr>
          <p:cNvPr id="6" name="Text Box 63">
            <a:extLst>
              <a:ext uri="{FF2B5EF4-FFF2-40B4-BE49-F238E27FC236}">
                <a16:creationId xmlns:a16="http://schemas.microsoft.com/office/drawing/2014/main" id="{62CC6384-EBD4-3648-9F4C-7220730E51AD}"/>
              </a:ext>
            </a:extLst>
          </p:cNvPr>
          <p:cNvSpPr txBox="1"/>
          <p:nvPr/>
        </p:nvSpPr>
        <p:spPr>
          <a:xfrm>
            <a:off x="304799" y="558742"/>
            <a:ext cx="8534400" cy="1130119"/>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La iglesia de hoy tiene una sede central sólida, pero debe desarrollar el tipo de fuerzas especiales que usaron Jesús y la Iglesia primitiva.</a:t>
            </a:r>
            <a:endParaRPr lang="en-US" sz="1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C6A324B0-4DA4-F946-B658-175DC04502FE}"/>
              </a:ext>
            </a:extLst>
          </p:cNvPr>
          <p:cNvPicPr>
            <a:picLocks noChangeAspect="1"/>
          </p:cNvPicPr>
          <p:nvPr/>
        </p:nvPicPr>
        <p:blipFill>
          <a:blip r:embed="rId3"/>
          <a:stretch>
            <a:fillRect/>
          </a:stretch>
        </p:blipFill>
        <p:spPr>
          <a:xfrm>
            <a:off x="1" y="2216150"/>
            <a:ext cx="4979089" cy="2736850"/>
          </a:xfrm>
          <a:prstGeom prst="rect">
            <a:avLst/>
          </a:prstGeom>
        </p:spPr>
      </p:pic>
      <p:pic>
        <p:nvPicPr>
          <p:cNvPr id="10" name="Picture 23">
            <a:extLst>
              <a:ext uri="{FF2B5EF4-FFF2-40B4-BE49-F238E27FC236}">
                <a16:creationId xmlns:a16="http://schemas.microsoft.com/office/drawing/2014/main" id="{53193D0D-00D6-5F4E-8F78-414763F25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9562" y="2211425"/>
            <a:ext cx="4074438" cy="270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63">
            <a:extLst>
              <a:ext uri="{FF2B5EF4-FFF2-40B4-BE49-F238E27FC236}">
                <a16:creationId xmlns:a16="http://schemas.microsoft.com/office/drawing/2014/main" id="{C595AE08-F021-D242-9F5C-91E015730184}"/>
              </a:ext>
            </a:extLst>
          </p:cNvPr>
          <p:cNvSpPr txBox="1"/>
          <p:nvPr/>
        </p:nvSpPr>
        <p:spPr>
          <a:xfrm>
            <a:off x="0" y="5727882"/>
            <a:ext cx="6624207" cy="1130118"/>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90000"/>
              </a:lnSpc>
              <a:spcBef>
                <a:spcPts val="0"/>
              </a:spcBef>
              <a:spcAft>
                <a:spcPts val="0"/>
              </a:spcAft>
              <a:defRPr/>
            </a:pPr>
            <a:r>
              <a:rPr lang="en-US" sz="1800" b="1" dirty="0">
                <a:solidFill>
                  <a:schemeClr val="tx2"/>
                </a:solidFill>
              </a:rPr>
              <a:t>HEADQUARTERS &amp; SPECIAL FORCES ILLUSTRATION</a:t>
            </a:r>
            <a:endParaRPr lang="en-US" sz="1800" b="1"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endParaRPr>
          </a:p>
          <a:p>
            <a:pPr algn="just">
              <a:lnSpc>
                <a:spcPct val="90000"/>
              </a:lnSpc>
              <a:spcBef>
                <a:spcPts val="0"/>
              </a:spcBef>
              <a:spcAft>
                <a:spcPts val="0"/>
              </a:spcAft>
              <a:defRPr/>
            </a:pPr>
            <a:r>
              <a:rPr lang="en-US" sz="18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The church today has a strong headquarters but must develop the kind of special forces that Jesus and the Early Church used.</a:t>
            </a:r>
            <a:endParaRPr lang="en-US" sz="105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18C57C9D-DA6A-144A-8B51-DA236B55D43E}"/>
              </a:ext>
            </a:extLst>
          </p:cNvPr>
          <p:cNvSpPr txBox="1"/>
          <p:nvPr/>
        </p:nvSpPr>
        <p:spPr>
          <a:xfrm>
            <a:off x="5193234" y="1752718"/>
            <a:ext cx="3802268" cy="480131"/>
          </a:xfrm>
          <a:prstGeom prst="rect">
            <a:avLst/>
          </a:prstGeom>
          <a:noFill/>
        </p:spPr>
        <p:txBody>
          <a:bodyPr wrap="square" rtlCol="0">
            <a:spAutoFit/>
          </a:bodyPr>
          <a:lstStyle/>
          <a:p>
            <a:pPr algn="ctr">
              <a:lnSpc>
                <a:spcPct val="90000"/>
              </a:lnSpc>
            </a:pPr>
            <a:r>
              <a:rPr lang="es-ES" sz="2800" b="1" dirty="0">
                <a:solidFill>
                  <a:schemeClr val="tx2"/>
                </a:solidFill>
              </a:rPr>
              <a:t>Fuerzas especiales</a:t>
            </a:r>
            <a:endParaRPr lang="en-US" sz="2800" b="1" dirty="0">
              <a:solidFill>
                <a:schemeClr val="tx2"/>
              </a:solidFill>
              <a:effectLst>
                <a:outerShdw dist="38100" dir="2700000" algn="tl" rotWithShape="0">
                  <a:prstClr val="black"/>
                </a:outerShdw>
              </a:effectLst>
            </a:endParaRPr>
          </a:p>
        </p:txBody>
      </p:sp>
      <p:sp>
        <p:nvSpPr>
          <p:cNvPr id="14" name="TextBox 13">
            <a:extLst>
              <a:ext uri="{FF2B5EF4-FFF2-40B4-BE49-F238E27FC236}">
                <a16:creationId xmlns:a16="http://schemas.microsoft.com/office/drawing/2014/main" id="{AA208EF9-94E6-2C4B-A508-04C45E9F6B20}"/>
              </a:ext>
            </a:extLst>
          </p:cNvPr>
          <p:cNvSpPr txBox="1"/>
          <p:nvPr/>
        </p:nvSpPr>
        <p:spPr>
          <a:xfrm>
            <a:off x="76200" y="1716421"/>
            <a:ext cx="4844864" cy="480131"/>
          </a:xfrm>
          <a:prstGeom prst="rect">
            <a:avLst/>
          </a:prstGeom>
          <a:noFill/>
        </p:spPr>
        <p:txBody>
          <a:bodyPr wrap="square" rtlCol="0">
            <a:spAutoFit/>
          </a:bodyPr>
          <a:lstStyle/>
          <a:p>
            <a:pPr algn="ctr">
              <a:lnSpc>
                <a:spcPct val="90000"/>
              </a:lnSpc>
            </a:pPr>
            <a:r>
              <a:rPr lang="es-ES" sz="2800" b="1" dirty="0">
                <a:solidFill>
                  <a:schemeClr val="tx2"/>
                </a:solidFill>
              </a:rPr>
              <a:t>Sede</a:t>
            </a:r>
            <a:endParaRPr lang="en-US" sz="2800" b="1" dirty="0">
              <a:solidFill>
                <a:schemeClr val="tx2"/>
              </a:solidFill>
              <a:effectLst>
                <a:outerShdw dist="38100" dir="2700000" algn="tl" rotWithShape="0">
                  <a:prstClr val="black"/>
                </a:outerShdw>
              </a:effectLst>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62" name="Text Box 63">
            <a:extLst>
              <a:ext uri="{FF2B5EF4-FFF2-40B4-BE49-F238E27FC236}">
                <a16:creationId xmlns:a16="http://schemas.microsoft.com/office/drawing/2014/main" id="{504FD508-17B4-4E45-95F8-9FD87249C309}"/>
              </a:ext>
            </a:extLst>
          </p:cNvPr>
          <p:cNvSpPr txBox="1"/>
          <p:nvPr/>
        </p:nvSpPr>
        <p:spPr>
          <a:xfrm>
            <a:off x="279009" y="902476"/>
            <a:ext cx="6959991" cy="819644"/>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La estrategia se enfoca en practicar la presencia de Dios de las siguientes maneras:</a:t>
            </a:r>
            <a:endParaRPr lang="en-US" sz="1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7" name="Text Box 63">
            <a:extLst>
              <a:ext uri="{FF2B5EF4-FFF2-40B4-BE49-F238E27FC236}">
                <a16:creationId xmlns:a16="http://schemas.microsoft.com/office/drawing/2014/main" id="{EC853F9C-CC64-B349-A4D5-727D670B1A32}"/>
              </a:ext>
            </a:extLst>
          </p:cNvPr>
          <p:cNvSpPr txBox="1"/>
          <p:nvPr/>
        </p:nvSpPr>
        <p:spPr>
          <a:xfrm>
            <a:off x="323557" y="4947874"/>
            <a:ext cx="8030307" cy="181537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90000"/>
              </a:lnSpc>
              <a:spcBef>
                <a:spcPts val="0"/>
              </a:spcBef>
              <a:spcAft>
                <a:spcPts val="0"/>
              </a:spcAft>
              <a:defRPr/>
            </a:pPr>
            <a:r>
              <a:rPr lang="en-US" sz="1600" b="1" spc="1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A PARALLEL STRATEGY FOR ORGANIC GROWTH</a:t>
            </a:r>
            <a:endParaRPr lang="en-US" sz="16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endParaRP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The strategy focuses on practicing the presence of God in the following ways:</a:t>
            </a: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Personally (1) </a:t>
            </a: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Friendship Triad (3) </a:t>
            </a: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Community Cell (12) A monthly overflow experience  </a:t>
            </a: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Supervising Network (70). For planning and coordinating growth and expansion</a:t>
            </a:r>
          </a:p>
          <a:p>
            <a:pPr>
              <a:lnSpc>
                <a:spcPct val="90000"/>
              </a:lnSpc>
              <a:spcBef>
                <a:spcPts val="0"/>
              </a:spcBef>
              <a:spcAft>
                <a:spcPts val="0"/>
              </a:spcAft>
              <a:defRPr/>
            </a:pPr>
            <a:endParaRPr lang="en-US" sz="10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Christ is present in each expression of His organic body. </a:t>
            </a:r>
          </a:p>
          <a:p>
            <a:pPr>
              <a:lnSpc>
                <a:spcPct val="90000"/>
              </a:lnSpc>
              <a:spcBef>
                <a:spcPts val="0"/>
              </a:spcBef>
              <a:spcAft>
                <a:spcPts val="0"/>
              </a:spcAft>
              <a:defRPr/>
            </a:pPr>
            <a:endParaRPr lang="en-US" sz="14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nSpc>
                <a:spcPct val="80000"/>
              </a:lnSpc>
              <a:spcBef>
                <a:spcPts val="0"/>
              </a:spcBef>
              <a:spcAft>
                <a:spcPts val="0"/>
              </a:spcAft>
              <a:defRPr/>
            </a:pPr>
            <a:endParaRPr lang="en-US" sz="9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9" name="Text Box 62">
            <a:extLst>
              <a:ext uri="{FF2B5EF4-FFF2-40B4-BE49-F238E27FC236}">
                <a16:creationId xmlns:a16="http://schemas.microsoft.com/office/drawing/2014/main" id="{41B2C0B4-42F7-0A43-8931-9B3BEF40A7A9}"/>
              </a:ext>
            </a:extLst>
          </p:cNvPr>
          <p:cNvSpPr txBox="1"/>
          <p:nvPr/>
        </p:nvSpPr>
        <p:spPr>
          <a:xfrm>
            <a:off x="-17585" y="94756"/>
            <a:ext cx="9144000" cy="819644"/>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UNA ESTRATEGIA PARALELA </a:t>
            </a:r>
          </a:p>
          <a:p>
            <a:pPr algn="ct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PARA EL CRECIMIENTO ORGÁNICO </a:t>
            </a:r>
          </a:p>
          <a:p>
            <a:pPr>
              <a:lnSpc>
                <a:spcPct val="80000"/>
              </a:lnSpc>
              <a:spcBef>
                <a:spcPts val="0"/>
              </a:spcBef>
              <a:spcAft>
                <a:spcPts val="0"/>
              </a:spcAft>
              <a:defRPr/>
            </a:pPr>
            <a:r>
              <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endPar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5" name="Text Box 63">
            <a:extLst>
              <a:ext uri="{FF2B5EF4-FFF2-40B4-BE49-F238E27FC236}">
                <a16:creationId xmlns:a16="http://schemas.microsoft.com/office/drawing/2014/main" id="{FFADFFAB-4C75-F94F-B635-9D6FD7E53A0E}"/>
              </a:ext>
            </a:extLst>
          </p:cNvPr>
          <p:cNvSpPr txBox="1"/>
          <p:nvPr/>
        </p:nvSpPr>
        <p:spPr>
          <a:xfrm>
            <a:off x="323557" y="1524000"/>
            <a:ext cx="7220243" cy="2819400"/>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marL="696913" indent="-349250">
              <a:spcBef>
                <a:spcPts val="0"/>
              </a:spcBef>
              <a:spcAft>
                <a:spcPts val="0"/>
              </a:spcAft>
              <a:buFont typeface="Wingdings" pitchFamily="2" charset="2"/>
              <a:buChar char="Ø"/>
              <a:defRPr/>
            </a:pPr>
            <a:r>
              <a:rPr lang="es-ES" b="1" dirty="0">
                <a:solidFill>
                  <a:schemeClr val="tx2"/>
                </a:solidFill>
                <a:effectLst>
                  <a:outerShdw dist="38100" dir="2700000" algn="tl" rotWithShape="0">
                    <a:prstClr val="black"/>
                  </a:outerShdw>
                </a:effectLst>
              </a:rPr>
              <a:t>Personalmente (1) </a:t>
            </a:r>
          </a:p>
          <a:p>
            <a:pPr marL="696913" indent="-349250">
              <a:spcBef>
                <a:spcPts val="0"/>
              </a:spcBef>
              <a:spcAft>
                <a:spcPts val="0"/>
              </a:spcAft>
              <a:buFont typeface="Wingdings" pitchFamily="2" charset="2"/>
              <a:buChar char="Ø"/>
              <a:defRPr/>
            </a:pPr>
            <a:r>
              <a:rPr lang="es-ES" b="1" dirty="0">
                <a:solidFill>
                  <a:schemeClr val="tx2"/>
                </a:solidFill>
                <a:effectLst>
                  <a:outerShdw dist="38100" dir="2700000" algn="tl" rotWithShape="0">
                    <a:prstClr val="black"/>
                  </a:outerShdw>
                </a:effectLst>
              </a:rPr>
              <a:t>Tríada de la amistad (3) </a:t>
            </a:r>
          </a:p>
          <a:p>
            <a:pPr marL="696913" indent="-349250">
              <a:spcBef>
                <a:spcPts val="0"/>
              </a:spcBef>
              <a:spcAft>
                <a:spcPts val="0"/>
              </a:spcAft>
              <a:buFont typeface="Wingdings" pitchFamily="2" charset="2"/>
              <a:buChar char="Ø"/>
              <a:defRPr/>
            </a:pPr>
            <a:r>
              <a:rPr lang="es-ES" b="1" dirty="0">
                <a:solidFill>
                  <a:schemeClr val="tx2"/>
                </a:solidFill>
                <a:effectLst>
                  <a:outerShdw dist="38100" dir="2700000" algn="tl" rotWithShape="0">
                    <a:prstClr val="black"/>
                  </a:outerShdw>
                </a:effectLst>
              </a:rPr>
              <a:t>Célula comunitaria (12)</a:t>
            </a:r>
          </a:p>
          <a:p>
            <a:pPr marL="696913" indent="-349250">
              <a:spcBef>
                <a:spcPts val="0"/>
              </a:spcBef>
              <a:spcAft>
                <a:spcPts val="0"/>
              </a:spcAft>
              <a:buFont typeface="Wingdings" pitchFamily="2" charset="2"/>
              <a:buChar char="Ø"/>
              <a:defRPr/>
            </a:pPr>
            <a:r>
              <a:rPr lang="es-ES" b="1" dirty="0">
                <a:solidFill>
                  <a:schemeClr val="tx2"/>
                </a:solidFill>
                <a:effectLst>
                  <a:outerShdw dist="38100" dir="2700000" algn="tl" rotWithShape="0">
                    <a:prstClr val="black"/>
                  </a:outerShdw>
                </a:effectLst>
              </a:rPr>
              <a:t>Red de supervisión (70). Una experiencia de desbordamiento mensual para planificar y coordinar el crecimiento y la expansión. </a:t>
            </a:r>
          </a:p>
          <a:p>
            <a:pPr>
              <a:lnSpc>
                <a:spcPct val="80000"/>
              </a:lnSpc>
              <a:spcBef>
                <a:spcPts val="0"/>
              </a:spcBef>
              <a:spcAft>
                <a:spcPts val="0"/>
              </a:spcAft>
              <a:defRPr/>
            </a:pPr>
            <a:endParaRPr lang="en-US" sz="1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6" name="Text Box 63">
            <a:extLst>
              <a:ext uri="{FF2B5EF4-FFF2-40B4-BE49-F238E27FC236}">
                <a16:creationId xmlns:a16="http://schemas.microsoft.com/office/drawing/2014/main" id="{08E2FD09-58CF-7747-BDB0-3DC84D7722E0}"/>
              </a:ext>
            </a:extLst>
          </p:cNvPr>
          <p:cNvSpPr txBox="1"/>
          <p:nvPr/>
        </p:nvSpPr>
        <p:spPr>
          <a:xfrm>
            <a:off x="323556" y="3901683"/>
            <a:ext cx="7220243" cy="883434"/>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s-ES" b="1" dirty="0">
                <a:solidFill>
                  <a:schemeClr val="tx2"/>
                </a:solidFill>
                <a:effectLst>
                  <a:outerShdw dist="38100" dir="2700000" algn="tl" rotWithShape="0">
                    <a:prstClr val="black"/>
                  </a:outerShdw>
                </a:effectLst>
              </a:rPr>
              <a:t>Cristo está presente en cada expresión de su cuerpo orgánico.</a:t>
            </a:r>
            <a:endPar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nSpc>
                <a:spcPct val="80000"/>
              </a:lnSpc>
              <a:spcBef>
                <a:spcPts val="0"/>
              </a:spcBef>
              <a:spcAft>
                <a:spcPts val="0"/>
              </a:spcAft>
              <a:defRPr/>
            </a:pPr>
            <a:endParaRPr lang="en-US" sz="1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C13B7875-2C4D-8D47-B19D-8DF970856F58}"/>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Lst>
          </a:blip>
          <a:srcRect l="12678" t="4387" r="11021" b="5990"/>
          <a:stretch/>
        </p:blipFill>
        <p:spPr>
          <a:xfrm>
            <a:off x="7391401" y="-1"/>
            <a:ext cx="1752600" cy="2860381"/>
          </a:xfrm>
          <a:prstGeom prst="rect">
            <a:avLst/>
          </a:prstGeom>
        </p:spPr>
      </p:pic>
    </p:spTree>
    <p:extLst>
      <p:ext uri="{BB962C8B-B14F-4D97-AF65-F5344CB8AC3E}">
        <p14:creationId xmlns:p14="http://schemas.microsoft.com/office/powerpoint/2010/main" val="41550921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62" name="Text Box 63">
            <a:extLst>
              <a:ext uri="{FF2B5EF4-FFF2-40B4-BE49-F238E27FC236}">
                <a16:creationId xmlns:a16="http://schemas.microsoft.com/office/drawing/2014/main" id="{504FD508-17B4-4E45-95F8-9FD87249C309}"/>
              </a:ext>
            </a:extLst>
          </p:cNvPr>
          <p:cNvSpPr txBox="1"/>
          <p:nvPr/>
        </p:nvSpPr>
        <p:spPr>
          <a:xfrm>
            <a:off x="304800" y="827939"/>
            <a:ext cx="6477000" cy="4048861"/>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Esta estrategia puede ser utilizada para comenzar una </a:t>
            </a:r>
            <a:r>
              <a:rPr lang="es-ES" b="1" dirty="0">
                <a:solidFill>
                  <a:schemeClr val="accent1"/>
                </a:solidFill>
                <a:effectLst>
                  <a:outerShdw dist="38100" dir="2700000" algn="tl" rotWithShape="0">
                    <a:prstClr val="black"/>
                  </a:outerShdw>
                </a:effectLst>
              </a:rPr>
              <a:t>nueva iglesia orgánica</a:t>
            </a:r>
            <a:r>
              <a:rPr lang="es-ES" b="1" dirty="0">
                <a:solidFill>
                  <a:schemeClr val="tx2"/>
                </a:solidFill>
                <a:effectLst>
                  <a:outerShdw dist="38100" dir="2700000" algn="tl" rotWithShape="0">
                    <a:prstClr val="black"/>
                  </a:outerShdw>
                </a:effectLst>
              </a:rPr>
              <a:t>. Un nuevo comienzo debería funcionar como una red orgánica de tríadas y células el mayor tiempo posible antes de comenzar un culto de domingo. </a:t>
            </a:r>
          </a:p>
          <a:p>
            <a:pP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Este modelo orgánico también puede ser el brazo de expansión del crecimiento de una </a:t>
            </a:r>
            <a:r>
              <a:rPr lang="es-ES" b="1" dirty="0">
                <a:solidFill>
                  <a:schemeClr val="accent1"/>
                </a:solidFill>
                <a:effectLst>
                  <a:outerShdw dist="38100" dir="2700000" algn="tl" rotWithShape="0">
                    <a:prstClr val="black"/>
                  </a:outerShdw>
                </a:effectLst>
              </a:rPr>
              <a:t>iglesia existente</a:t>
            </a:r>
            <a:r>
              <a:rPr lang="es-ES" b="1" dirty="0">
                <a:solidFill>
                  <a:schemeClr val="tx2"/>
                </a:solidFill>
                <a:effectLst>
                  <a:outerShdw dist="38100" dir="2700000" algn="tl" rotWithShape="0">
                    <a:prstClr val="black"/>
                  </a:outerShdw>
                </a:effectLst>
              </a:rPr>
              <a:t>. Debido a su naturaleza orgánica, puede crecer sin un edificio, un servicio de adoración formal, programas, líderes profesionales o dinero.</a:t>
            </a:r>
            <a:endPar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7" name="Text Box 63">
            <a:extLst>
              <a:ext uri="{FF2B5EF4-FFF2-40B4-BE49-F238E27FC236}">
                <a16:creationId xmlns:a16="http://schemas.microsoft.com/office/drawing/2014/main" id="{035B00F1-BA41-1A49-BA65-E15CADE1324E}"/>
              </a:ext>
            </a:extLst>
          </p:cNvPr>
          <p:cNvSpPr txBox="1"/>
          <p:nvPr/>
        </p:nvSpPr>
        <p:spPr>
          <a:xfrm>
            <a:off x="2438401" y="4948974"/>
            <a:ext cx="6688014" cy="1909026"/>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90000"/>
              </a:lnSpc>
              <a:spcBef>
                <a:spcPts val="0"/>
              </a:spcBef>
              <a:spcAft>
                <a:spcPts val="0"/>
              </a:spcAft>
              <a:defRPr/>
            </a:pPr>
            <a:r>
              <a:rPr lang="en-US" sz="1600" b="1" spc="1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A PARALLEL STRATEGY FOR ORGANIC GROWTH</a:t>
            </a:r>
            <a:endParaRPr lang="en-US" sz="1600"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endParaRP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This strategy can be used to begin a </a:t>
            </a:r>
            <a:r>
              <a:rPr lang="en-US" sz="1600" b="1" dirty="0">
                <a:solidFill>
                  <a:schemeClr val="accent1"/>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new organic church</a:t>
            </a: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 new start should operate as an organic network of triads and cells as long as possible before beginning a Sunday worship service.  </a:t>
            </a:r>
          </a:p>
          <a:p>
            <a:pPr>
              <a:lnSpc>
                <a:spcPct val="90000"/>
              </a:lnSpc>
              <a:spcBef>
                <a:spcPts val="0"/>
              </a:spcBef>
              <a:spcAft>
                <a:spcPts val="0"/>
              </a:spcAft>
              <a:defRPr/>
            </a:pP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This organic model may also be the growth expansion arm of an </a:t>
            </a:r>
            <a:r>
              <a:rPr lang="en-US" sz="1600" b="1" dirty="0">
                <a:solidFill>
                  <a:schemeClr val="accent1"/>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existing church</a:t>
            </a:r>
            <a:r>
              <a:rPr lang="en-US" sz="16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Because of its organic nature, it can grow without a building, a formal worship service, programs, professional leaders or money. </a:t>
            </a:r>
            <a:endParaRPr lang="en-US" sz="10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80218141-D2C7-3545-8AB4-B8C2CA8CB3DE}"/>
              </a:ext>
            </a:extLst>
          </p:cNvPr>
          <p:cNvGrpSpPr/>
          <p:nvPr/>
        </p:nvGrpSpPr>
        <p:grpSpPr>
          <a:xfrm>
            <a:off x="6781800" y="914400"/>
            <a:ext cx="2362200" cy="3012981"/>
            <a:chOff x="6781800" y="873219"/>
            <a:chExt cx="2362200" cy="3012981"/>
          </a:xfrm>
        </p:grpSpPr>
        <p:sp>
          <p:nvSpPr>
            <p:cNvPr id="2" name="Rectangle 1">
              <a:extLst>
                <a:ext uri="{FF2B5EF4-FFF2-40B4-BE49-F238E27FC236}">
                  <a16:creationId xmlns:a16="http://schemas.microsoft.com/office/drawing/2014/main" id="{6D67FE16-5923-5C45-A5B1-E97591B8DD78}"/>
                </a:ext>
              </a:extLst>
            </p:cNvPr>
            <p:cNvSpPr/>
            <p:nvPr/>
          </p:nvSpPr>
          <p:spPr bwMode="auto">
            <a:xfrm>
              <a:off x="6781800" y="873219"/>
              <a:ext cx="2362200" cy="3012981"/>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omic Sans MS" charset="0"/>
                <a:ea typeface="ＭＳ Ｐゴシック" charset="0"/>
              </a:endParaRPr>
            </a:p>
          </p:txBody>
        </p:sp>
        <p:grpSp>
          <p:nvGrpSpPr>
            <p:cNvPr id="5" name="Group 4">
              <a:extLst>
                <a:ext uri="{FF2B5EF4-FFF2-40B4-BE49-F238E27FC236}">
                  <a16:creationId xmlns:a16="http://schemas.microsoft.com/office/drawing/2014/main" id="{0299D08C-EF50-2440-9A90-CFD628271EC9}"/>
                </a:ext>
              </a:extLst>
            </p:cNvPr>
            <p:cNvGrpSpPr/>
            <p:nvPr/>
          </p:nvGrpSpPr>
          <p:grpSpPr>
            <a:xfrm>
              <a:off x="6797872" y="911318"/>
              <a:ext cx="2346128" cy="2936782"/>
              <a:chOff x="5231944" y="1399025"/>
              <a:chExt cx="1601045" cy="1835118"/>
            </a:xfrm>
          </p:grpSpPr>
          <p:pic>
            <p:nvPicPr>
              <p:cNvPr id="6" name="Picture 5">
                <a:extLst>
                  <a:ext uri="{FF2B5EF4-FFF2-40B4-BE49-F238E27FC236}">
                    <a16:creationId xmlns:a16="http://schemas.microsoft.com/office/drawing/2014/main" id="{DA44B707-8E99-6143-AE57-89D5856D9B10}"/>
                  </a:ext>
                </a:extLst>
              </p:cNvPr>
              <p:cNvPicPr>
                <a:picLocks noChangeAspect="1"/>
              </p:cNvPicPr>
              <p:nvPr/>
            </p:nvPicPr>
            <p:blipFill rotWithShape="1">
              <a:blip r:embed="rId3"/>
              <a:srcRect l="10161" t="7894" r="33678" b="11519"/>
              <a:stretch/>
            </p:blipFill>
            <p:spPr>
              <a:xfrm>
                <a:off x="5231944" y="1399025"/>
                <a:ext cx="1119966" cy="1656455"/>
              </a:xfrm>
              <a:prstGeom prst="rect">
                <a:avLst/>
              </a:prstGeom>
            </p:spPr>
          </p:pic>
          <p:pic>
            <p:nvPicPr>
              <p:cNvPr id="8" name="Picture 7">
                <a:extLst>
                  <a:ext uri="{FF2B5EF4-FFF2-40B4-BE49-F238E27FC236}">
                    <a16:creationId xmlns:a16="http://schemas.microsoft.com/office/drawing/2014/main" id="{CEE5D01B-BCE5-9A48-AF72-BE4ED1274BF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018" b="95982" l="6667" r="95556">
                            <a14:foregroundMark x1="66222" y1="52232" x2="66222" y2="52232"/>
                            <a14:foregroundMark x1="95556" y1="25446" x2="95556" y2="25446"/>
                            <a14:foregroundMark x1="52889" y1="33036" x2="52889" y2="33036"/>
                            <a14:foregroundMark x1="6667" y1="17411" x2="6667" y2="17411"/>
                            <a14:foregroundMark x1="47556" y1="4464" x2="47556" y2="4464"/>
                            <a14:foregroundMark x1="48889" y1="7589" x2="48889" y2="7589"/>
                            <a14:foregroundMark x1="58667" y1="74107" x2="58667" y2="74107"/>
                            <a14:foregroundMark x1="64444" y1="91964" x2="64444" y2="91964"/>
                            <a14:foregroundMark x1="77333" y1="93304" x2="77333" y2="93304"/>
                            <a14:foregroundMark x1="88444" y1="93750" x2="88444" y2="93750"/>
                            <a14:foregroundMark x1="69778" y1="95982" x2="69778" y2="95982"/>
                            <a14:foregroundMark x1="27556" y1="91518" x2="27556" y2="91518"/>
                            <a14:foregroundMark x1="45778" y1="87946" x2="45778" y2="87946"/>
                            <a14:foregroundMark x1="64000" y1="84821" x2="64000" y2="84821"/>
                            <a14:foregroundMark x1="59111" y1="92411" x2="59111" y2="92411"/>
                          </a14:backgroundRemoval>
                        </a14:imgEffect>
                      </a14:imgLayer>
                    </a14:imgProps>
                  </a:ext>
                </a:extLst>
              </a:blip>
              <a:stretch>
                <a:fillRect/>
              </a:stretch>
            </p:blipFill>
            <p:spPr>
              <a:xfrm flipH="1">
                <a:off x="6168168" y="2569322"/>
                <a:ext cx="664821" cy="664821"/>
              </a:xfrm>
              <a:prstGeom prst="rect">
                <a:avLst/>
              </a:prstGeom>
            </p:spPr>
          </p:pic>
        </p:grpSp>
      </p:grpSp>
      <p:sp>
        <p:nvSpPr>
          <p:cNvPr id="4" name="TextBox 3">
            <a:extLst>
              <a:ext uri="{FF2B5EF4-FFF2-40B4-BE49-F238E27FC236}">
                <a16:creationId xmlns:a16="http://schemas.microsoft.com/office/drawing/2014/main" id="{DF512434-50D6-224E-BF40-8FD2CB5A0066}"/>
              </a:ext>
            </a:extLst>
          </p:cNvPr>
          <p:cNvSpPr txBox="1"/>
          <p:nvPr/>
        </p:nvSpPr>
        <p:spPr>
          <a:xfrm>
            <a:off x="-578224" y="5997388"/>
            <a:ext cx="184731" cy="461665"/>
          </a:xfrm>
          <a:prstGeom prst="rect">
            <a:avLst/>
          </a:prstGeom>
          <a:noFill/>
        </p:spPr>
        <p:txBody>
          <a:bodyPr wrap="none" rtlCol="0">
            <a:spAutoFit/>
          </a:bodyPr>
          <a:lstStyle/>
          <a:p>
            <a:endParaRPr lang="en-US" dirty="0"/>
          </a:p>
        </p:txBody>
      </p:sp>
      <p:sp>
        <p:nvSpPr>
          <p:cNvPr id="11" name="Text Box 62">
            <a:extLst>
              <a:ext uri="{FF2B5EF4-FFF2-40B4-BE49-F238E27FC236}">
                <a16:creationId xmlns:a16="http://schemas.microsoft.com/office/drawing/2014/main" id="{629E5225-0130-D245-9D2E-092425BF7846}"/>
              </a:ext>
            </a:extLst>
          </p:cNvPr>
          <p:cNvSpPr txBox="1"/>
          <p:nvPr/>
        </p:nvSpPr>
        <p:spPr>
          <a:xfrm>
            <a:off x="-17585" y="94756"/>
            <a:ext cx="9144000" cy="819644"/>
          </a:xfrm>
          <a:prstGeom prst="rect">
            <a:avLst/>
          </a:prstGeom>
          <a:noFill/>
          <a:ln>
            <a:noFill/>
          </a:ln>
          <a:effectLst/>
          <a:extLst>
            <a:ext uri="{C572A759-6A51-4108-AA02-DFA0A04FC94B}"/>
          </a:extLst>
        </p:spPr>
        <p:style>
          <a:lnRef idx="0">
            <a:schemeClr val="accent1"/>
          </a:lnRef>
          <a:fillRef idx="0">
            <a:schemeClr val="accent1"/>
          </a:fillRef>
          <a:effectRef idx="0">
            <a:schemeClr val="accent1"/>
          </a:effectRef>
          <a:fontRef idx="minor">
            <a:schemeClr val="dk1"/>
          </a:fontRef>
        </p:style>
        <p:txBody>
          <a:bodyPr/>
          <a:lstStyle/>
          <a:p>
            <a:pPr algn="ct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UNA ESTRATEGIA PARALELA </a:t>
            </a:r>
          </a:p>
          <a:p>
            <a:pPr algn="ctr">
              <a:lnSpc>
                <a:spcPct val="90000"/>
              </a:lnSpc>
              <a:spcBef>
                <a:spcPts val="0"/>
              </a:spcBef>
              <a:spcAft>
                <a:spcPts val="0"/>
              </a:spcAft>
              <a:defRPr/>
            </a:pPr>
            <a:r>
              <a:rPr lang="es-ES" b="1" dirty="0">
                <a:solidFill>
                  <a:schemeClr val="tx2"/>
                </a:solidFill>
                <a:effectLst>
                  <a:outerShdw dist="38100" dir="2700000" algn="tl" rotWithShape="0">
                    <a:prstClr val="black"/>
                  </a:outerShdw>
                </a:effectLst>
              </a:rPr>
              <a:t>PARA EL CRECIMIENTO ORGÁNICO </a:t>
            </a:r>
          </a:p>
          <a:p>
            <a:pPr>
              <a:lnSpc>
                <a:spcPct val="80000"/>
              </a:lnSpc>
              <a:spcBef>
                <a:spcPts val="0"/>
              </a:spcBef>
              <a:spcAft>
                <a:spcPts val="0"/>
              </a:spcAft>
              <a:defRPr/>
            </a:pPr>
            <a:r>
              <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endPar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Tree>
  </p:cSld>
  <p:clrMapOvr>
    <a:masterClrMapping/>
  </p:clrMapOvr>
  <p:transition/>
</p:sld>
</file>

<file path=ppt/theme/theme1.xml><?xml version="1.0" encoding="utf-8"?>
<a:theme xmlns:a="http://schemas.openxmlformats.org/drawingml/2006/main" name="untitled 3">
  <a:themeElements>
    <a:clrScheme name="untitled 3 8">
      <a:dk1>
        <a:srgbClr val="000000"/>
      </a:dk1>
      <a:lt1>
        <a:srgbClr val="000099"/>
      </a:lt1>
      <a:dk2>
        <a:srgbClr val="FFFFFF"/>
      </a:dk2>
      <a:lt2>
        <a:srgbClr val="000000"/>
      </a:lt2>
      <a:accent1>
        <a:srgbClr val="FFFF00"/>
      </a:accent1>
      <a:accent2>
        <a:srgbClr val="FF7F00"/>
      </a:accent2>
      <a:accent3>
        <a:srgbClr val="AAAACA"/>
      </a:accent3>
      <a:accent4>
        <a:srgbClr val="000000"/>
      </a:accent4>
      <a:accent5>
        <a:srgbClr val="FFFFAA"/>
      </a:accent5>
      <a:accent6>
        <a:srgbClr val="E77200"/>
      </a:accent6>
      <a:hlink>
        <a:srgbClr val="FF0100"/>
      </a:hlink>
      <a:folHlink>
        <a:srgbClr val="8080FF"/>
      </a:folHlink>
    </a:clrScheme>
    <a:fontScheme name="untitled 3">
      <a:majorFont>
        <a:latin typeface="Comic Sans MS"/>
        <a:ea typeface="ＭＳ Ｐゴシック"/>
        <a:cs typeface=""/>
      </a:majorFont>
      <a:minorFont>
        <a:latin typeface="Comic Sans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Comic Sans MS" charset="0"/>
            <a:ea typeface="ＭＳ Ｐゴシック"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Comic Sans MS" charset="0"/>
            <a:ea typeface="ＭＳ Ｐゴシック" charset="0"/>
          </a:defRPr>
        </a:defPPr>
      </a:lstStyle>
    </a:lnDef>
  </a:objectDefaults>
  <a:extraClrSchemeLst>
    <a:extraClrScheme>
      <a:clrScheme name="untitled 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ntitled 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ntitled 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ntitled 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ntitled 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ntitled 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ntitled 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ntitled 3 8">
        <a:dk1>
          <a:srgbClr val="000000"/>
        </a:dk1>
        <a:lt1>
          <a:srgbClr val="000099"/>
        </a:lt1>
        <a:dk2>
          <a:srgbClr val="FFFFFF"/>
        </a:dk2>
        <a:lt2>
          <a:srgbClr val="000000"/>
        </a:lt2>
        <a:accent1>
          <a:srgbClr val="FFFF00"/>
        </a:accent1>
        <a:accent2>
          <a:srgbClr val="FF7F00"/>
        </a:accent2>
        <a:accent3>
          <a:srgbClr val="AAAACA"/>
        </a:accent3>
        <a:accent4>
          <a:srgbClr val="000000"/>
        </a:accent4>
        <a:accent5>
          <a:srgbClr val="FFFFAA"/>
        </a:accent5>
        <a:accent6>
          <a:srgbClr val="E77200"/>
        </a:accent6>
        <a:hlink>
          <a:srgbClr val="FF0100"/>
        </a:hlink>
        <a:folHlink>
          <a:srgbClr val="8080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Jim's Gig:Documents:TYOT:TYOT 1997 (9/30/97):TYOT 1997 PowerPoints:TYOT 1997 - Module #1:1.1.3 Ethics, Values &amp; Cell Ch.</Template>
  <TotalTime>38183</TotalTime>
  <Pages>103</Pages>
  <Words>2050</Words>
  <Application>Microsoft Macintosh PowerPoint</Application>
  <PresentationFormat>On-screen Show (4:3)</PresentationFormat>
  <Paragraphs>190</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Comic Sans MS</vt:lpstr>
      <vt:lpstr>Wingdings</vt:lpstr>
      <vt:lpstr>untitled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CELL TRAINING—ONE</dc:title>
  <dc:subject/>
  <dc:creator>Jim Egli</dc:creator>
  <cp:keywords/>
  <dc:description/>
  <cp:lastModifiedBy>Microsoft Office User</cp:lastModifiedBy>
  <cp:revision>2239</cp:revision>
  <cp:lastPrinted>2019-05-12T23:56:32Z</cp:lastPrinted>
  <dcterms:created xsi:type="dcterms:W3CDTF">1998-03-05T05:23:50Z</dcterms:created>
  <dcterms:modified xsi:type="dcterms:W3CDTF">2019-05-16T03:51:28Z</dcterms:modified>
</cp:coreProperties>
</file>