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9"/>
  </p:notesMasterIdLst>
  <p:handoutMasterIdLst>
    <p:handoutMasterId r:id="rId40"/>
  </p:handoutMasterIdLst>
  <p:sldIdLst>
    <p:sldId id="2235" r:id="rId2"/>
    <p:sldId id="2197" r:id="rId3"/>
    <p:sldId id="2102" r:id="rId4"/>
    <p:sldId id="2190" r:id="rId5"/>
    <p:sldId id="2137" r:id="rId6"/>
    <p:sldId id="2230" r:id="rId7"/>
    <p:sldId id="2226" r:id="rId8"/>
    <p:sldId id="2195" r:id="rId9"/>
    <p:sldId id="2231" r:id="rId10"/>
    <p:sldId id="2194" r:id="rId11"/>
    <p:sldId id="2240" r:id="rId12"/>
    <p:sldId id="2109" r:id="rId13"/>
    <p:sldId id="2225" r:id="rId14"/>
    <p:sldId id="2258" r:id="rId15"/>
    <p:sldId id="2251" r:id="rId16"/>
    <p:sldId id="2113" r:id="rId17"/>
    <p:sldId id="2265" r:id="rId18"/>
    <p:sldId id="2268" r:id="rId19"/>
    <p:sldId id="2229" r:id="rId20"/>
    <p:sldId id="2260" r:id="rId21"/>
    <p:sldId id="2261" r:id="rId22"/>
    <p:sldId id="2136" r:id="rId23"/>
    <p:sldId id="2245" r:id="rId24"/>
    <p:sldId id="2133" r:id="rId25"/>
    <p:sldId id="2208" r:id="rId26"/>
    <p:sldId id="2111" r:id="rId27"/>
    <p:sldId id="2266" r:id="rId28"/>
    <p:sldId id="2241" r:id="rId29"/>
    <p:sldId id="2204" r:id="rId30"/>
    <p:sldId id="2269" r:id="rId31"/>
    <p:sldId id="2270" r:id="rId32"/>
    <p:sldId id="2093" r:id="rId33"/>
    <p:sldId id="2259" r:id="rId34"/>
    <p:sldId id="2119" r:id="rId35"/>
    <p:sldId id="2244" r:id="rId36"/>
    <p:sldId id="2117" r:id="rId37"/>
    <p:sldId id="2222" r:id="rId38"/>
  </p:sldIdLst>
  <p:sldSz cx="9144000" cy="6858000" type="screen4x3"/>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432" userDrawn="1">
          <p15:clr>
            <a:srgbClr val="A4A3A4"/>
          </p15:clr>
        </p15:guide>
        <p15:guide id="2" pos="2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F2641"/>
    <a:srgbClr val="04638B"/>
    <a:srgbClr val="008C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57"/>
    <p:restoredTop sz="93912"/>
  </p:normalViewPr>
  <p:slideViewPr>
    <p:cSldViewPr showGuides="1">
      <p:cViewPr varScale="1">
        <p:scale>
          <a:sx n="89" d="100"/>
          <a:sy n="89" d="100"/>
        </p:scale>
        <p:origin x="168" y="296"/>
      </p:cViewPr>
      <p:guideLst>
        <p:guide orient="horz" pos="432"/>
        <p:guide pos="24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75" d="100"/>
        <a:sy n="75" d="100"/>
      </p:scale>
      <p:origin x="0" y="0"/>
    </p:cViewPr>
  </p:sorterViewPr>
  <p:notesViewPr>
    <p:cSldViewPr showGuides="1">
      <p:cViewPr varScale="1">
        <p:scale>
          <a:sx n="80" d="100"/>
          <a:sy n="80" d="100"/>
        </p:scale>
        <p:origin x="-1664" y="-14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4459E2C-B3BC-A844-9625-ACB8A41E69F1}"/>
              </a:ext>
            </a:extLst>
          </p:cNvPr>
          <p:cNvSpPr>
            <a:spLocks noChangeArrowheads="1"/>
          </p:cNvSpPr>
          <p:nvPr/>
        </p:nvSpPr>
        <p:spPr bwMode="auto">
          <a:xfrm>
            <a:off x="3103563" y="8423275"/>
            <a:ext cx="777875" cy="284163"/>
          </a:xfrm>
          <a:prstGeom prst="rect">
            <a:avLst/>
          </a:prstGeom>
          <a:noFill/>
          <a:ln>
            <a:noFill/>
          </a:ln>
          <a:effectLst/>
          <a:extLst>
            <a:ext uri="{909E8E84-426E-40dd-AFC4-6F175D3DCCD1}"/>
            <a:ext uri="{91240B29-F687-4f45-9708-019B960494DF}"/>
            <a:ext uri="{AF507438-7753-43e0-B8FC-AC1667EBCBE1}"/>
          </a:extLst>
        </p:spPr>
        <p:txBody>
          <a:bodyPr wrap="none" lIns="90487" tIns="44450" rIns="90487" bIns="44450">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r>
              <a:rPr lang="en-US" altLang="en-US" sz="1200"/>
              <a:t>Page </a:t>
            </a:r>
            <a:fld id="{FE8E8324-250A-1C4E-98EC-F7ADF6B35D57}" type="slidenum">
              <a:rPr lang="en-US" altLang="en-US" sz="1200" smtClean="0"/>
              <a:pPr>
                <a:defRPr/>
              </a:pPr>
              <a:t>‹#›</a:t>
            </a:fld>
            <a:endParaRPr lang="en-US" altLang="en-US" sz="1200"/>
          </a:p>
        </p:txBody>
      </p:sp>
      <p:sp>
        <p:nvSpPr>
          <p:cNvPr id="3075" name="Rectangle 3">
            <a:extLst>
              <a:ext uri="{FF2B5EF4-FFF2-40B4-BE49-F238E27FC236}">
                <a16:creationId xmlns:a16="http://schemas.microsoft.com/office/drawing/2014/main" id="{20833606-A30D-FD46-A329-EEAC6978D728}"/>
              </a:ext>
            </a:extLst>
          </p:cNvPr>
          <p:cNvSpPr>
            <a:spLocks noChangeArrowheads="1"/>
          </p:cNvSpPr>
          <p:nvPr/>
        </p:nvSpPr>
        <p:spPr bwMode="auto">
          <a:xfrm>
            <a:off x="512763" y="422275"/>
            <a:ext cx="598805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7" tIns="44450" rIns="90487" bIns="44450">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r>
              <a:rPr lang="en-US" altLang="en-US" sz="1200"/>
              <a:t>ACT 1, Day 1, Opening Sessions: Overview, Paradigms, The Cell Church Vision</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41508678-BE1C-084E-8B69-18F33BDCA3C9}"/>
              </a:ext>
            </a:extLst>
          </p:cNvPr>
          <p:cNvSpPr>
            <a:spLocks noGrp="1" noRot="1" noChangeAspect="1" noChangeArrowheads="1" noTextEdit="1"/>
          </p:cNvSpPr>
          <p:nvPr>
            <p:ph type="sldImg" idx="2"/>
          </p:nvPr>
        </p:nvSpPr>
        <p:spPr bwMode="auto">
          <a:xfrm>
            <a:off x="6350" y="-165100"/>
            <a:ext cx="6832600" cy="5118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a:extLst>
              <a:ext uri="{FF2B5EF4-FFF2-40B4-BE49-F238E27FC236}">
                <a16:creationId xmlns:a16="http://schemas.microsoft.com/office/drawing/2014/main" id="{4D1A047D-2CEF-894F-AE6A-929F2510E9E6}"/>
              </a:ext>
            </a:extLst>
          </p:cNvPr>
          <p:cNvSpPr>
            <a:spLocks noGrp="1" noChangeArrowheads="1"/>
          </p:cNvSpPr>
          <p:nvPr>
            <p:ph type="body" sz="quarter" idx="3"/>
          </p:nvPr>
        </p:nvSpPr>
        <p:spPr bwMode="auto">
          <a:xfrm>
            <a:off x="914400" y="5181600"/>
            <a:ext cx="5029200" cy="32766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0487" tIns="44450" rIns="90487"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omic Sans MS"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2C2F9DC-C6D5-7E40-B254-8C86D407932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185116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855263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601124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473343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509912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24564566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2644492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891542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538422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082268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820524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2C2F9DC-C6D5-7E40-B254-8C86D407932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4083740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110452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773452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3546570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315679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400518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038932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1082635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7434330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16404657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382002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0594579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35207606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42226801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4210207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15802044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13058260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id="{84527E47-81DA-6940-B229-38177715153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42493943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1803488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0A000F50-8E51-744E-ABB4-221A02AE5671}"/>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a:cs typeface="+mn-cs"/>
            </a:endParaRPr>
          </a:p>
        </p:txBody>
      </p:sp>
    </p:spTree>
    <p:extLst>
      <p:ext uri="{BB962C8B-B14F-4D97-AF65-F5344CB8AC3E}">
        <p14:creationId xmlns:p14="http://schemas.microsoft.com/office/powerpoint/2010/main" val="2671256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522065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596478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08636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968231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08249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503831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86296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9247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8575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28575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0645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8575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65735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657350"/>
            <a:ext cx="3810000" cy="4114800"/>
          </a:xfrm>
        </p:spPr>
        <p:txBody>
          <a:bodyPr/>
          <a:lstStyle/>
          <a:p>
            <a:pPr lvl="0"/>
            <a:endParaRPr lang="en-US" noProof="0"/>
          </a:p>
        </p:txBody>
      </p:sp>
    </p:spTree>
    <p:extLst>
      <p:ext uri="{BB962C8B-B14F-4D97-AF65-F5344CB8AC3E}">
        <p14:creationId xmlns:p14="http://schemas.microsoft.com/office/powerpoint/2010/main" val="873373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261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1651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6573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573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3180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235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22297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637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92134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5186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B42"/>
        </a:solidFill>
        <a:effectLst/>
      </p:bgPr>
    </p:bg>
    <p:spTree>
      <p:nvGrpSpPr>
        <p:cNvPr id="1" name=""/>
        <p:cNvGrpSpPr/>
        <p:nvPr/>
      </p:nvGrpSpPr>
      <p:grpSpPr>
        <a:xfrm>
          <a:off x="0" y="0"/>
          <a:ext cx="0" cy="0"/>
          <a:chOff x="0" y="0"/>
          <a:chExt cx="0" cy="0"/>
        </a:xfrm>
      </p:grpSpPr>
      <p:grpSp>
        <p:nvGrpSpPr>
          <p:cNvPr id="1026" name="Group 31">
            <a:extLst>
              <a:ext uri="{FF2B5EF4-FFF2-40B4-BE49-F238E27FC236}">
                <a16:creationId xmlns:a16="http://schemas.microsoft.com/office/drawing/2014/main" id="{6D9220D5-B32D-5540-9B2D-9009CC9BA8F1}"/>
              </a:ext>
            </a:extLst>
          </p:cNvPr>
          <p:cNvGrpSpPr>
            <a:grpSpLocks/>
          </p:cNvGrpSpPr>
          <p:nvPr/>
        </p:nvGrpSpPr>
        <p:grpSpPr bwMode="auto">
          <a:xfrm>
            <a:off x="0" y="3543300"/>
            <a:ext cx="9131300" cy="3302000"/>
            <a:chOff x="0" y="2232"/>
            <a:chExt cx="5752" cy="2080"/>
          </a:xfrm>
        </p:grpSpPr>
        <p:sp>
          <p:nvSpPr>
            <p:cNvPr id="1029" name="Rectangle 2">
              <a:extLst>
                <a:ext uri="{FF2B5EF4-FFF2-40B4-BE49-F238E27FC236}">
                  <a16:creationId xmlns:a16="http://schemas.microsoft.com/office/drawing/2014/main" id="{76BC5E81-343D-4D44-8596-647D4426036F}"/>
                </a:ext>
              </a:extLst>
            </p:cNvPr>
            <p:cNvSpPr>
              <a:spLocks noChangeArrowheads="1"/>
            </p:cNvSpPr>
            <p:nvPr/>
          </p:nvSpPr>
          <p:spPr bwMode="auto">
            <a:xfrm>
              <a:off x="0" y="4080"/>
              <a:ext cx="5752" cy="232"/>
            </a:xfrm>
            <a:prstGeom prst="rect">
              <a:avLst/>
            </a:prstGeom>
            <a:gradFill rotWithShape="0">
              <a:gsLst>
                <a:gs pos="0">
                  <a:srgbClr val="0000FF"/>
                </a:gs>
                <a:gs pos="100000">
                  <a:srgbClr val="0000B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endParaRPr lang="en-US" altLang="en-US"/>
            </a:p>
          </p:txBody>
        </p:sp>
        <p:grpSp>
          <p:nvGrpSpPr>
            <p:cNvPr id="1030" name="Group 30">
              <a:extLst>
                <a:ext uri="{FF2B5EF4-FFF2-40B4-BE49-F238E27FC236}">
                  <a16:creationId xmlns:a16="http://schemas.microsoft.com/office/drawing/2014/main" id="{75C1ED38-BDAC-4A4F-9BB9-BEB7EC01FD07}"/>
                </a:ext>
              </a:extLst>
            </p:cNvPr>
            <p:cNvGrpSpPr>
              <a:grpSpLocks/>
            </p:cNvGrpSpPr>
            <p:nvPr/>
          </p:nvGrpSpPr>
          <p:grpSpPr bwMode="auto">
            <a:xfrm>
              <a:off x="4032" y="2232"/>
              <a:ext cx="1658" cy="1984"/>
              <a:chOff x="4032" y="2232"/>
              <a:chExt cx="1658" cy="1984"/>
            </a:xfrm>
          </p:grpSpPr>
          <p:grpSp>
            <p:nvGrpSpPr>
              <p:cNvPr id="1031" name="Group 8">
                <a:extLst>
                  <a:ext uri="{FF2B5EF4-FFF2-40B4-BE49-F238E27FC236}">
                    <a16:creationId xmlns:a16="http://schemas.microsoft.com/office/drawing/2014/main" id="{B090B499-B601-894F-9F96-A8DEC6D235C9}"/>
                  </a:ext>
                </a:extLst>
              </p:cNvPr>
              <p:cNvGrpSpPr>
                <a:grpSpLocks/>
              </p:cNvGrpSpPr>
              <p:nvPr/>
            </p:nvGrpSpPr>
            <p:grpSpPr bwMode="auto">
              <a:xfrm>
                <a:off x="4250" y="2232"/>
                <a:ext cx="1440" cy="1984"/>
                <a:chOff x="4250" y="2232"/>
                <a:chExt cx="1440" cy="1984"/>
              </a:xfrm>
            </p:grpSpPr>
            <p:sp>
              <p:nvSpPr>
                <p:cNvPr id="1027" name="Freeform 3">
                  <a:extLst>
                    <a:ext uri="{FF2B5EF4-FFF2-40B4-BE49-F238E27FC236}">
                      <a16:creationId xmlns:a16="http://schemas.microsoft.com/office/drawing/2014/main" id="{EC5D8B38-C2E8-4B42-8209-E894D01B3BFF}"/>
                    </a:ext>
                  </a:extLst>
                </p:cNvPr>
                <p:cNvSpPr>
                  <a:spLocks/>
                </p:cNvSpPr>
                <p:nvPr/>
              </p:nvSpPr>
              <p:spPr bwMode="auto">
                <a:xfrm>
                  <a:off x="4250" y="2287"/>
                  <a:ext cx="1440" cy="1770"/>
                </a:xfrm>
                <a:custGeom>
                  <a:avLst/>
                  <a:gdLst>
                    <a:gd name="T0" fmla="*/ 901 w 1440"/>
                    <a:gd name="T1" fmla="*/ 33 h 1770"/>
                    <a:gd name="T2" fmla="*/ 1066 w 1440"/>
                    <a:gd name="T3" fmla="*/ 129 h 1770"/>
                    <a:gd name="T4" fmla="*/ 1207 w 1440"/>
                    <a:gd name="T5" fmla="*/ 256 h 1770"/>
                    <a:gd name="T6" fmla="*/ 1316 w 1440"/>
                    <a:gd name="T7" fmla="*/ 410 h 1770"/>
                    <a:gd name="T8" fmla="*/ 1394 w 1440"/>
                    <a:gd name="T9" fmla="*/ 581 h 1770"/>
                    <a:gd name="T10" fmla="*/ 1435 w 1440"/>
                    <a:gd name="T11" fmla="*/ 766 h 1770"/>
                    <a:gd name="T12" fmla="*/ 1435 w 1440"/>
                    <a:gd name="T13" fmla="*/ 958 h 1770"/>
                    <a:gd name="T14" fmla="*/ 1394 w 1440"/>
                    <a:gd name="T15" fmla="*/ 1143 h 1770"/>
                    <a:gd name="T16" fmla="*/ 1316 w 1440"/>
                    <a:gd name="T17" fmla="*/ 1314 h 1770"/>
                    <a:gd name="T18" fmla="*/ 1207 w 1440"/>
                    <a:gd name="T19" fmla="*/ 1468 h 1770"/>
                    <a:gd name="T20" fmla="*/ 1066 w 1440"/>
                    <a:gd name="T21" fmla="*/ 1597 h 1770"/>
                    <a:gd name="T22" fmla="*/ 901 w 1440"/>
                    <a:gd name="T23" fmla="*/ 1691 h 1770"/>
                    <a:gd name="T24" fmla="*/ 721 w 1440"/>
                    <a:gd name="T25" fmla="*/ 1749 h 1770"/>
                    <a:gd name="T26" fmla="*/ 533 w 1440"/>
                    <a:gd name="T27" fmla="*/ 1769 h 1770"/>
                    <a:gd name="T28" fmla="*/ 344 w 1440"/>
                    <a:gd name="T29" fmla="*/ 1749 h 1770"/>
                    <a:gd name="T30" fmla="*/ 165 w 1440"/>
                    <a:gd name="T31" fmla="*/ 1691 h 1770"/>
                    <a:gd name="T32" fmla="*/ 0 w 1440"/>
                    <a:gd name="T33" fmla="*/ 1597 h 1770"/>
                    <a:gd name="T34" fmla="*/ 125 w 1440"/>
                    <a:gd name="T35" fmla="*/ 1571 h 1770"/>
                    <a:gd name="T36" fmla="*/ 281 w 1440"/>
                    <a:gd name="T37" fmla="*/ 1640 h 1770"/>
                    <a:gd name="T38" fmla="*/ 446 w 1440"/>
                    <a:gd name="T39" fmla="*/ 1675 h 1770"/>
                    <a:gd name="T40" fmla="*/ 618 w 1440"/>
                    <a:gd name="T41" fmla="*/ 1675 h 1770"/>
                    <a:gd name="T42" fmla="*/ 785 w 1440"/>
                    <a:gd name="T43" fmla="*/ 1640 h 1770"/>
                    <a:gd name="T44" fmla="*/ 941 w 1440"/>
                    <a:gd name="T45" fmla="*/ 1571 h 1770"/>
                    <a:gd name="T46" fmla="*/ 1080 w 1440"/>
                    <a:gd name="T47" fmla="*/ 1470 h 1770"/>
                    <a:gd name="T48" fmla="*/ 1194 w 1440"/>
                    <a:gd name="T49" fmla="*/ 1343 h 1770"/>
                    <a:gd name="T50" fmla="*/ 1281 w 1440"/>
                    <a:gd name="T51" fmla="*/ 1194 h 1770"/>
                    <a:gd name="T52" fmla="*/ 1332 w 1440"/>
                    <a:gd name="T53" fmla="*/ 1032 h 1770"/>
                    <a:gd name="T54" fmla="*/ 1350 w 1440"/>
                    <a:gd name="T55" fmla="*/ 862 h 1770"/>
                    <a:gd name="T56" fmla="*/ 1332 w 1440"/>
                    <a:gd name="T57" fmla="*/ 691 h 1770"/>
                    <a:gd name="T58" fmla="*/ 1281 w 1440"/>
                    <a:gd name="T59" fmla="*/ 530 h 1770"/>
                    <a:gd name="T60" fmla="*/ 1194 w 1440"/>
                    <a:gd name="T61" fmla="*/ 381 h 1770"/>
                    <a:gd name="T62" fmla="*/ 1080 w 1440"/>
                    <a:gd name="T63" fmla="*/ 254 h 1770"/>
                    <a:gd name="T64" fmla="*/ 941 w 1440"/>
                    <a:gd name="T65" fmla="*/ 154 h 1770"/>
                    <a:gd name="T66" fmla="*/ 785 w 1440"/>
                    <a:gd name="T67" fmla="*/ 85 h 1770"/>
                    <a:gd name="T68" fmla="*/ 812 w 1440"/>
                    <a:gd name="T69" fmla="*/ 0 h 17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0" h="1770">
                      <a:moveTo>
                        <a:pt x="812" y="0"/>
                      </a:moveTo>
                      <a:lnTo>
                        <a:pt x="901" y="33"/>
                      </a:lnTo>
                      <a:lnTo>
                        <a:pt x="986" y="78"/>
                      </a:lnTo>
                      <a:lnTo>
                        <a:pt x="1066" y="129"/>
                      </a:lnTo>
                      <a:lnTo>
                        <a:pt x="1140" y="187"/>
                      </a:lnTo>
                      <a:lnTo>
                        <a:pt x="1207" y="256"/>
                      </a:lnTo>
                      <a:lnTo>
                        <a:pt x="1265" y="330"/>
                      </a:lnTo>
                      <a:lnTo>
                        <a:pt x="1316" y="410"/>
                      </a:lnTo>
                      <a:lnTo>
                        <a:pt x="1361" y="492"/>
                      </a:lnTo>
                      <a:lnTo>
                        <a:pt x="1394" y="581"/>
                      </a:lnTo>
                      <a:lnTo>
                        <a:pt x="1419" y="673"/>
                      </a:lnTo>
                      <a:lnTo>
                        <a:pt x="1435" y="766"/>
                      </a:lnTo>
                      <a:lnTo>
                        <a:pt x="1439" y="862"/>
                      </a:lnTo>
                      <a:lnTo>
                        <a:pt x="1435" y="958"/>
                      </a:lnTo>
                      <a:lnTo>
                        <a:pt x="1419" y="1052"/>
                      </a:lnTo>
                      <a:lnTo>
                        <a:pt x="1394" y="1143"/>
                      </a:lnTo>
                      <a:lnTo>
                        <a:pt x="1361" y="1230"/>
                      </a:lnTo>
                      <a:lnTo>
                        <a:pt x="1316" y="1314"/>
                      </a:lnTo>
                      <a:lnTo>
                        <a:pt x="1265" y="1395"/>
                      </a:lnTo>
                      <a:lnTo>
                        <a:pt x="1207" y="1468"/>
                      </a:lnTo>
                      <a:lnTo>
                        <a:pt x="1140" y="1537"/>
                      </a:lnTo>
                      <a:lnTo>
                        <a:pt x="1066" y="1597"/>
                      </a:lnTo>
                      <a:lnTo>
                        <a:pt x="986" y="1646"/>
                      </a:lnTo>
                      <a:lnTo>
                        <a:pt x="901" y="1691"/>
                      </a:lnTo>
                      <a:lnTo>
                        <a:pt x="812" y="1724"/>
                      </a:lnTo>
                      <a:lnTo>
                        <a:pt x="721" y="1749"/>
                      </a:lnTo>
                      <a:lnTo>
                        <a:pt x="627" y="1765"/>
                      </a:lnTo>
                      <a:lnTo>
                        <a:pt x="533" y="1769"/>
                      </a:lnTo>
                      <a:lnTo>
                        <a:pt x="437" y="1765"/>
                      </a:lnTo>
                      <a:lnTo>
                        <a:pt x="344" y="1749"/>
                      </a:lnTo>
                      <a:lnTo>
                        <a:pt x="252" y="1724"/>
                      </a:lnTo>
                      <a:lnTo>
                        <a:pt x="165" y="1691"/>
                      </a:lnTo>
                      <a:lnTo>
                        <a:pt x="80" y="1646"/>
                      </a:lnTo>
                      <a:lnTo>
                        <a:pt x="0" y="1597"/>
                      </a:lnTo>
                      <a:lnTo>
                        <a:pt x="51" y="1524"/>
                      </a:lnTo>
                      <a:lnTo>
                        <a:pt x="125" y="1571"/>
                      </a:lnTo>
                      <a:lnTo>
                        <a:pt x="201" y="1609"/>
                      </a:lnTo>
                      <a:lnTo>
                        <a:pt x="281" y="1640"/>
                      </a:lnTo>
                      <a:lnTo>
                        <a:pt x="364" y="1662"/>
                      </a:lnTo>
                      <a:lnTo>
                        <a:pt x="446" y="1675"/>
                      </a:lnTo>
                      <a:lnTo>
                        <a:pt x="533" y="1680"/>
                      </a:lnTo>
                      <a:lnTo>
                        <a:pt x="618" y="1675"/>
                      </a:lnTo>
                      <a:lnTo>
                        <a:pt x="703" y="1662"/>
                      </a:lnTo>
                      <a:lnTo>
                        <a:pt x="785" y="1640"/>
                      </a:lnTo>
                      <a:lnTo>
                        <a:pt x="866" y="1609"/>
                      </a:lnTo>
                      <a:lnTo>
                        <a:pt x="941" y="1571"/>
                      </a:lnTo>
                      <a:lnTo>
                        <a:pt x="1013" y="1524"/>
                      </a:lnTo>
                      <a:lnTo>
                        <a:pt x="1080" y="1470"/>
                      </a:lnTo>
                      <a:lnTo>
                        <a:pt x="1140" y="1410"/>
                      </a:lnTo>
                      <a:lnTo>
                        <a:pt x="1194" y="1343"/>
                      </a:lnTo>
                      <a:lnTo>
                        <a:pt x="1240" y="1270"/>
                      </a:lnTo>
                      <a:lnTo>
                        <a:pt x="1281" y="1194"/>
                      </a:lnTo>
                      <a:lnTo>
                        <a:pt x="1312" y="1116"/>
                      </a:lnTo>
                      <a:lnTo>
                        <a:pt x="1332" y="1032"/>
                      </a:lnTo>
                      <a:lnTo>
                        <a:pt x="1345" y="947"/>
                      </a:lnTo>
                      <a:lnTo>
                        <a:pt x="1350" y="862"/>
                      </a:lnTo>
                      <a:lnTo>
                        <a:pt x="1345" y="775"/>
                      </a:lnTo>
                      <a:lnTo>
                        <a:pt x="1332" y="691"/>
                      </a:lnTo>
                      <a:lnTo>
                        <a:pt x="1312" y="608"/>
                      </a:lnTo>
                      <a:lnTo>
                        <a:pt x="1281" y="530"/>
                      </a:lnTo>
                      <a:lnTo>
                        <a:pt x="1240" y="452"/>
                      </a:lnTo>
                      <a:lnTo>
                        <a:pt x="1194" y="381"/>
                      </a:lnTo>
                      <a:lnTo>
                        <a:pt x="1140" y="314"/>
                      </a:lnTo>
                      <a:lnTo>
                        <a:pt x="1080" y="254"/>
                      </a:lnTo>
                      <a:lnTo>
                        <a:pt x="1013" y="201"/>
                      </a:lnTo>
                      <a:lnTo>
                        <a:pt x="941" y="154"/>
                      </a:lnTo>
                      <a:lnTo>
                        <a:pt x="866" y="114"/>
                      </a:lnTo>
                      <a:lnTo>
                        <a:pt x="785" y="85"/>
                      </a:lnTo>
                      <a:lnTo>
                        <a:pt x="788" y="78"/>
                      </a:lnTo>
                      <a:lnTo>
                        <a:pt x="812" y="0"/>
                      </a:lnTo>
                    </a:path>
                  </a:pathLst>
                </a:custGeom>
                <a:gradFill rotWithShape="0">
                  <a:gsLst>
                    <a:gs pos="0">
                      <a:srgbClr val="0000FF"/>
                    </a:gs>
                    <a:gs pos="100000">
                      <a:srgbClr val="0000B2"/>
                    </a:gs>
                  </a:gsLst>
                  <a:lin ang="0" scaled="1"/>
                </a:gra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54" name="Line 4">
                  <a:extLst>
                    <a:ext uri="{FF2B5EF4-FFF2-40B4-BE49-F238E27FC236}">
                      <a16:creationId xmlns:a16="http://schemas.microsoft.com/office/drawing/2014/main" id="{D4D95241-7DB6-6745-A29B-938283DB5F56}"/>
                    </a:ext>
                  </a:extLst>
                </p:cNvPr>
                <p:cNvSpPr>
                  <a:spLocks noChangeShapeType="1"/>
                </p:cNvSpPr>
                <p:nvPr/>
              </p:nvSpPr>
              <p:spPr bwMode="auto">
                <a:xfrm flipV="1">
                  <a:off x="4293" y="3780"/>
                  <a:ext cx="127" cy="25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5" name="Line 5">
                  <a:extLst>
                    <a:ext uri="{FF2B5EF4-FFF2-40B4-BE49-F238E27FC236}">
                      <a16:creationId xmlns:a16="http://schemas.microsoft.com/office/drawing/2014/main" id="{00F3CB1B-1139-1D48-8434-57C080950BB3}"/>
                    </a:ext>
                  </a:extLst>
                </p:cNvPr>
                <p:cNvSpPr>
                  <a:spLocks noChangeShapeType="1"/>
                </p:cNvSpPr>
                <p:nvPr/>
              </p:nvSpPr>
              <p:spPr bwMode="auto">
                <a:xfrm flipV="1">
                  <a:off x="5088" y="2403"/>
                  <a:ext cx="34" cy="99"/>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 name="Line 6">
                  <a:extLst>
                    <a:ext uri="{FF2B5EF4-FFF2-40B4-BE49-F238E27FC236}">
                      <a16:creationId xmlns:a16="http://schemas.microsoft.com/office/drawing/2014/main" id="{52E82ADF-002E-8C4C-879F-5A432F59D6FA}"/>
                    </a:ext>
                  </a:extLst>
                </p:cNvPr>
                <p:cNvSpPr>
                  <a:spLocks noChangeShapeType="1"/>
                </p:cNvSpPr>
                <p:nvPr/>
              </p:nvSpPr>
              <p:spPr bwMode="auto">
                <a:xfrm flipV="1">
                  <a:off x="5172" y="2232"/>
                  <a:ext cx="34" cy="99"/>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 name="Freeform 7">
                  <a:extLst>
                    <a:ext uri="{FF2B5EF4-FFF2-40B4-BE49-F238E27FC236}">
                      <a16:creationId xmlns:a16="http://schemas.microsoft.com/office/drawing/2014/main" id="{A6D5133A-7C00-B842-8947-3EB5027F6D0C}"/>
                    </a:ext>
                  </a:extLst>
                </p:cNvPr>
                <p:cNvSpPr>
                  <a:spLocks/>
                </p:cNvSpPr>
                <p:nvPr/>
              </p:nvSpPr>
              <p:spPr bwMode="auto">
                <a:xfrm>
                  <a:off x="4444" y="4063"/>
                  <a:ext cx="841" cy="153"/>
                </a:xfrm>
                <a:custGeom>
                  <a:avLst/>
                  <a:gdLst>
                    <a:gd name="T0" fmla="*/ 3 w 841"/>
                    <a:gd name="T1" fmla="*/ 98 h 153"/>
                    <a:gd name="T2" fmla="*/ 20 w 841"/>
                    <a:gd name="T3" fmla="*/ 80 h 153"/>
                    <a:gd name="T4" fmla="*/ 44 w 841"/>
                    <a:gd name="T5" fmla="*/ 65 h 153"/>
                    <a:gd name="T6" fmla="*/ 89 w 841"/>
                    <a:gd name="T7" fmla="*/ 43 h 153"/>
                    <a:gd name="T8" fmla="*/ 140 w 841"/>
                    <a:gd name="T9" fmla="*/ 30 h 153"/>
                    <a:gd name="T10" fmla="*/ 188 w 841"/>
                    <a:gd name="T11" fmla="*/ 19 h 153"/>
                    <a:gd name="T12" fmla="*/ 253 w 841"/>
                    <a:gd name="T13" fmla="*/ 9 h 153"/>
                    <a:gd name="T14" fmla="*/ 314 w 841"/>
                    <a:gd name="T15" fmla="*/ 3 h 153"/>
                    <a:gd name="T16" fmla="*/ 386 w 841"/>
                    <a:gd name="T17" fmla="*/ 0 h 153"/>
                    <a:gd name="T18" fmla="*/ 475 w 841"/>
                    <a:gd name="T19" fmla="*/ 1 h 153"/>
                    <a:gd name="T20" fmla="*/ 567 w 841"/>
                    <a:gd name="T21" fmla="*/ 6 h 153"/>
                    <a:gd name="T22" fmla="*/ 632 w 841"/>
                    <a:gd name="T23" fmla="*/ 14 h 153"/>
                    <a:gd name="T24" fmla="*/ 700 w 841"/>
                    <a:gd name="T25" fmla="*/ 27 h 153"/>
                    <a:gd name="T26" fmla="*/ 765 w 841"/>
                    <a:gd name="T27" fmla="*/ 47 h 153"/>
                    <a:gd name="T28" fmla="*/ 799 w 841"/>
                    <a:gd name="T29" fmla="*/ 66 h 153"/>
                    <a:gd name="T30" fmla="*/ 820 w 841"/>
                    <a:gd name="T31" fmla="*/ 82 h 153"/>
                    <a:gd name="T32" fmla="*/ 840 w 841"/>
                    <a:gd name="T33" fmla="*/ 108 h 153"/>
                    <a:gd name="T34" fmla="*/ 806 w 841"/>
                    <a:gd name="T35" fmla="*/ 122 h 153"/>
                    <a:gd name="T36" fmla="*/ 748 w 841"/>
                    <a:gd name="T37" fmla="*/ 133 h 153"/>
                    <a:gd name="T38" fmla="*/ 676 w 841"/>
                    <a:gd name="T39" fmla="*/ 141 h 153"/>
                    <a:gd name="T40" fmla="*/ 608 w 841"/>
                    <a:gd name="T41" fmla="*/ 148 h 153"/>
                    <a:gd name="T42" fmla="*/ 526 w 841"/>
                    <a:gd name="T43" fmla="*/ 151 h 153"/>
                    <a:gd name="T44" fmla="*/ 437 w 841"/>
                    <a:gd name="T45" fmla="*/ 152 h 153"/>
                    <a:gd name="T46" fmla="*/ 352 w 841"/>
                    <a:gd name="T47" fmla="*/ 152 h 153"/>
                    <a:gd name="T48" fmla="*/ 263 w 841"/>
                    <a:gd name="T49" fmla="*/ 151 h 153"/>
                    <a:gd name="T50" fmla="*/ 164 w 841"/>
                    <a:gd name="T51" fmla="*/ 143 h 153"/>
                    <a:gd name="T52" fmla="*/ 85 w 841"/>
                    <a:gd name="T53" fmla="*/ 135 h 153"/>
                    <a:gd name="T54" fmla="*/ 20 w 841"/>
                    <a:gd name="T55" fmla="*/ 120 h 153"/>
                    <a:gd name="T56" fmla="*/ 0 w 841"/>
                    <a:gd name="T57" fmla="*/ 109 h 153"/>
                    <a:gd name="T58" fmla="*/ 3 w 841"/>
                    <a:gd name="T59" fmla="*/ 98 h 15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41" h="153">
                      <a:moveTo>
                        <a:pt x="3" y="98"/>
                      </a:moveTo>
                      <a:lnTo>
                        <a:pt x="20" y="80"/>
                      </a:lnTo>
                      <a:lnTo>
                        <a:pt x="44" y="65"/>
                      </a:lnTo>
                      <a:lnTo>
                        <a:pt x="89" y="43"/>
                      </a:lnTo>
                      <a:lnTo>
                        <a:pt x="140" y="30"/>
                      </a:lnTo>
                      <a:lnTo>
                        <a:pt x="188" y="19"/>
                      </a:lnTo>
                      <a:lnTo>
                        <a:pt x="253" y="9"/>
                      </a:lnTo>
                      <a:lnTo>
                        <a:pt x="314" y="3"/>
                      </a:lnTo>
                      <a:lnTo>
                        <a:pt x="386" y="0"/>
                      </a:lnTo>
                      <a:lnTo>
                        <a:pt x="475" y="1"/>
                      </a:lnTo>
                      <a:lnTo>
                        <a:pt x="567" y="6"/>
                      </a:lnTo>
                      <a:lnTo>
                        <a:pt x="632" y="14"/>
                      </a:lnTo>
                      <a:lnTo>
                        <a:pt x="700" y="27"/>
                      </a:lnTo>
                      <a:lnTo>
                        <a:pt x="765" y="47"/>
                      </a:lnTo>
                      <a:lnTo>
                        <a:pt x="799" y="66"/>
                      </a:lnTo>
                      <a:lnTo>
                        <a:pt x="820" y="82"/>
                      </a:lnTo>
                      <a:lnTo>
                        <a:pt x="840" y="108"/>
                      </a:lnTo>
                      <a:lnTo>
                        <a:pt x="806" y="122"/>
                      </a:lnTo>
                      <a:lnTo>
                        <a:pt x="748" y="133"/>
                      </a:lnTo>
                      <a:lnTo>
                        <a:pt x="676" y="141"/>
                      </a:lnTo>
                      <a:lnTo>
                        <a:pt x="608" y="148"/>
                      </a:lnTo>
                      <a:lnTo>
                        <a:pt x="526" y="151"/>
                      </a:lnTo>
                      <a:lnTo>
                        <a:pt x="437" y="152"/>
                      </a:lnTo>
                      <a:lnTo>
                        <a:pt x="352" y="152"/>
                      </a:lnTo>
                      <a:lnTo>
                        <a:pt x="263" y="151"/>
                      </a:lnTo>
                      <a:lnTo>
                        <a:pt x="164" y="143"/>
                      </a:lnTo>
                      <a:lnTo>
                        <a:pt x="85" y="135"/>
                      </a:lnTo>
                      <a:lnTo>
                        <a:pt x="20" y="120"/>
                      </a:lnTo>
                      <a:lnTo>
                        <a:pt x="0" y="109"/>
                      </a:lnTo>
                      <a:lnTo>
                        <a:pt x="3" y="98"/>
                      </a:lnTo>
                    </a:path>
                  </a:pathLst>
                </a:custGeom>
                <a:gradFill rotWithShape="0">
                  <a:gsLst>
                    <a:gs pos="0">
                      <a:srgbClr val="0000FF"/>
                    </a:gs>
                    <a:gs pos="100000">
                      <a:srgbClr val="000019"/>
                    </a:gs>
                  </a:gsLst>
                  <a:lin ang="0" scaled="1"/>
                </a:gra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grpSp>
          <p:grpSp>
            <p:nvGrpSpPr>
              <p:cNvPr id="1032" name="Group 29">
                <a:extLst>
                  <a:ext uri="{FF2B5EF4-FFF2-40B4-BE49-F238E27FC236}">
                    <a16:creationId xmlns:a16="http://schemas.microsoft.com/office/drawing/2014/main" id="{6EE40885-287A-B741-9D54-153240C17328}"/>
                  </a:ext>
                </a:extLst>
              </p:cNvPr>
              <p:cNvGrpSpPr>
                <a:grpSpLocks/>
              </p:cNvGrpSpPr>
              <p:nvPr/>
            </p:nvGrpSpPr>
            <p:grpSpPr bwMode="auto">
              <a:xfrm>
                <a:off x="4032" y="2410"/>
                <a:ext cx="1497" cy="1494"/>
                <a:chOff x="4032" y="2410"/>
                <a:chExt cx="1497" cy="1494"/>
              </a:xfrm>
            </p:grpSpPr>
            <p:sp>
              <p:nvSpPr>
                <p:cNvPr id="1033" name="Oval 9">
                  <a:extLst>
                    <a:ext uri="{FF2B5EF4-FFF2-40B4-BE49-F238E27FC236}">
                      <a16:creationId xmlns:a16="http://schemas.microsoft.com/office/drawing/2014/main" id="{3BCB3E7D-4D9D-3E42-A487-352084A7ABA5}"/>
                    </a:ext>
                  </a:extLst>
                </p:cNvPr>
                <p:cNvSpPr>
                  <a:spLocks noChangeArrowheads="1"/>
                </p:cNvSpPr>
                <p:nvPr/>
              </p:nvSpPr>
              <p:spPr bwMode="auto">
                <a:xfrm>
                  <a:off x="4032" y="2410"/>
                  <a:ext cx="1497" cy="1494"/>
                </a:xfrm>
                <a:prstGeom prst="ellipse">
                  <a:avLst/>
                </a:prstGeom>
                <a:gradFill rotWithShape="0">
                  <a:gsLst>
                    <a:gs pos="0">
                      <a:srgbClr val="0000FF"/>
                    </a:gs>
                    <a:gs pos="100000">
                      <a:srgbClr val="0000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endParaRPr lang="en-US" altLang="en-US"/>
                </a:p>
              </p:txBody>
            </p:sp>
            <p:grpSp>
              <p:nvGrpSpPr>
                <p:cNvPr id="1034" name="Group 28">
                  <a:extLst>
                    <a:ext uri="{FF2B5EF4-FFF2-40B4-BE49-F238E27FC236}">
                      <a16:creationId xmlns:a16="http://schemas.microsoft.com/office/drawing/2014/main" id="{12946BFA-641B-3941-A197-EFBCC516433C}"/>
                    </a:ext>
                  </a:extLst>
                </p:cNvPr>
                <p:cNvGrpSpPr>
                  <a:grpSpLocks/>
                </p:cNvGrpSpPr>
                <p:nvPr/>
              </p:nvGrpSpPr>
              <p:grpSpPr bwMode="auto">
                <a:xfrm>
                  <a:off x="4032" y="2566"/>
                  <a:ext cx="1392" cy="1109"/>
                  <a:chOff x="4032" y="2566"/>
                  <a:chExt cx="1392" cy="1109"/>
                </a:xfrm>
              </p:grpSpPr>
              <p:sp>
                <p:nvSpPr>
                  <p:cNvPr id="5" name="Freeform 10">
                    <a:extLst>
                      <a:ext uri="{FF2B5EF4-FFF2-40B4-BE49-F238E27FC236}">
                        <a16:creationId xmlns:a16="http://schemas.microsoft.com/office/drawing/2014/main" id="{830659FB-AB40-B840-9EB6-F32DAFC1D96F}"/>
                      </a:ext>
                    </a:extLst>
                  </p:cNvPr>
                  <p:cNvSpPr>
                    <a:spLocks/>
                  </p:cNvSpPr>
                  <p:nvPr/>
                </p:nvSpPr>
                <p:spPr bwMode="auto">
                  <a:xfrm>
                    <a:off x="4229" y="2972"/>
                    <a:ext cx="1" cy="14"/>
                  </a:xfrm>
                  <a:custGeom>
                    <a:avLst/>
                    <a:gdLst>
                      <a:gd name="T0" fmla="*/ 0 w 1"/>
                      <a:gd name="T1" fmla="*/ 0 h 14"/>
                      <a:gd name="T2" fmla="*/ 0 w 1"/>
                      <a:gd name="T3" fmla="*/ 13 h 14"/>
                      <a:gd name="T4" fmla="*/ 0 w 1"/>
                      <a:gd name="T5" fmla="*/ 13 h 14"/>
                      <a:gd name="T6" fmla="*/ 0 w 1"/>
                      <a:gd name="T7" fmla="*/ 5 h 14"/>
                      <a:gd name="T8" fmla="*/ 0 w 1"/>
                      <a:gd name="T9" fmla="*/ 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4">
                        <a:moveTo>
                          <a:pt x="0" y="0"/>
                        </a:moveTo>
                        <a:lnTo>
                          <a:pt x="0" y="13"/>
                        </a:lnTo>
                        <a:lnTo>
                          <a:pt x="0" y="5"/>
                        </a:lnTo>
                        <a:lnTo>
                          <a:pt x="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5" name="Freeform 11">
                    <a:extLst>
                      <a:ext uri="{FF2B5EF4-FFF2-40B4-BE49-F238E27FC236}">
                        <a16:creationId xmlns:a16="http://schemas.microsoft.com/office/drawing/2014/main" id="{3B0D33DD-FB2F-DA4D-B035-CE980DE57F17}"/>
                      </a:ext>
                    </a:extLst>
                  </p:cNvPr>
                  <p:cNvSpPr>
                    <a:spLocks/>
                  </p:cNvSpPr>
                  <p:nvPr/>
                </p:nvSpPr>
                <p:spPr bwMode="auto">
                  <a:xfrm>
                    <a:off x="4253" y="3003"/>
                    <a:ext cx="8" cy="7"/>
                  </a:xfrm>
                  <a:custGeom>
                    <a:avLst/>
                    <a:gdLst>
                      <a:gd name="T0" fmla="*/ 0 w 8"/>
                      <a:gd name="T1" fmla="*/ 0 h 7"/>
                      <a:gd name="T2" fmla="*/ 7 w 8"/>
                      <a:gd name="T3" fmla="*/ 0 h 7"/>
                      <a:gd name="T4" fmla="*/ 7 w 8"/>
                      <a:gd name="T5" fmla="*/ 6 h 7"/>
                      <a:gd name="T6" fmla="*/ 0 w 8"/>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7">
                        <a:moveTo>
                          <a:pt x="0" y="0"/>
                        </a:moveTo>
                        <a:lnTo>
                          <a:pt x="7" y="0"/>
                        </a:lnTo>
                        <a:lnTo>
                          <a:pt x="7" y="6"/>
                        </a:lnTo>
                        <a:lnTo>
                          <a:pt x="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6" name="Freeform 12">
                    <a:extLst>
                      <a:ext uri="{FF2B5EF4-FFF2-40B4-BE49-F238E27FC236}">
                        <a16:creationId xmlns:a16="http://schemas.microsoft.com/office/drawing/2014/main" id="{E4BA8979-0CBC-9245-B030-C9C5F7A52B95}"/>
                      </a:ext>
                    </a:extLst>
                  </p:cNvPr>
                  <p:cNvSpPr>
                    <a:spLocks/>
                  </p:cNvSpPr>
                  <p:nvPr/>
                </p:nvSpPr>
                <p:spPr bwMode="auto">
                  <a:xfrm>
                    <a:off x="4333" y="2962"/>
                    <a:ext cx="51" cy="48"/>
                  </a:xfrm>
                  <a:custGeom>
                    <a:avLst/>
                    <a:gdLst>
                      <a:gd name="T0" fmla="*/ 50 w 51"/>
                      <a:gd name="T1" fmla="*/ 0 h 48"/>
                      <a:gd name="T2" fmla="*/ 31 w 51"/>
                      <a:gd name="T3" fmla="*/ 0 h 48"/>
                      <a:gd name="T4" fmla="*/ 20 w 51"/>
                      <a:gd name="T5" fmla="*/ 13 h 48"/>
                      <a:gd name="T6" fmla="*/ 13 w 51"/>
                      <a:gd name="T7" fmla="*/ 13 h 48"/>
                      <a:gd name="T8" fmla="*/ 7 w 51"/>
                      <a:gd name="T9" fmla="*/ 19 h 48"/>
                      <a:gd name="T10" fmla="*/ 0 w 51"/>
                      <a:gd name="T11" fmla="*/ 19 h 48"/>
                      <a:gd name="T12" fmla="*/ 0 w 51"/>
                      <a:gd name="T13" fmla="*/ 35 h 48"/>
                      <a:gd name="T14" fmla="*/ 12 w 51"/>
                      <a:gd name="T15" fmla="*/ 47 h 48"/>
                      <a:gd name="T16" fmla="*/ 41 w 51"/>
                      <a:gd name="T17" fmla="*/ 47 h 48"/>
                      <a:gd name="T18" fmla="*/ 50 w 51"/>
                      <a:gd name="T19" fmla="*/ 35 h 48"/>
                      <a:gd name="T20" fmla="*/ 50 w 5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1" h="48">
                        <a:moveTo>
                          <a:pt x="50" y="0"/>
                        </a:moveTo>
                        <a:lnTo>
                          <a:pt x="31" y="0"/>
                        </a:lnTo>
                        <a:lnTo>
                          <a:pt x="20" y="13"/>
                        </a:lnTo>
                        <a:lnTo>
                          <a:pt x="13" y="13"/>
                        </a:lnTo>
                        <a:lnTo>
                          <a:pt x="7" y="19"/>
                        </a:lnTo>
                        <a:lnTo>
                          <a:pt x="0" y="19"/>
                        </a:lnTo>
                        <a:lnTo>
                          <a:pt x="0" y="35"/>
                        </a:lnTo>
                        <a:lnTo>
                          <a:pt x="12" y="47"/>
                        </a:lnTo>
                        <a:lnTo>
                          <a:pt x="41" y="47"/>
                        </a:lnTo>
                        <a:lnTo>
                          <a:pt x="50" y="35"/>
                        </a:lnTo>
                        <a:lnTo>
                          <a:pt x="5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7" name="Freeform 13">
                    <a:extLst>
                      <a:ext uri="{FF2B5EF4-FFF2-40B4-BE49-F238E27FC236}">
                        <a16:creationId xmlns:a16="http://schemas.microsoft.com/office/drawing/2014/main" id="{3086BC15-359E-A84D-B801-983E725A20C1}"/>
                      </a:ext>
                    </a:extLst>
                  </p:cNvPr>
                  <p:cNvSpPr>
                    <a:spLocks/>
                  </p:cNvSpPr>
                  <p:nvPr/>
                </p:nvSpPr>
                <p:spPr bwMode="auto">
                  <a:xfrm>
                    <a:off x="4032" y="3000"/>
                    <a:ext cx="451" cy="587"/>
                  </a:xfrm>
                  <a:custGeom>
                    <a:avLst/>
                    <a:gdLst>
                      <a:gd name="T0" fmla="*/ 107 w 451"/>
                      <a:gd name="T1" fmla="*/ 0 h 587"/>
                      <a:gd name="T2" fmla="*/ 99 w 451"/>
                      <a:gd name="T3" fmla="*/ 16 h 587"/>
                      <a:gd name="T4" fmla="*/ 64 w 451"/>
                      <a:gd name="T5" fmla="*/ 47 h 587"/>
                      <a:gd name="T6" fmla="*/ 56 w 451"/>
                      <a:gd name="T7" fmla="*/ 75 h 587"/>
                      <a:gd name="T8" fmla="*/ 30 w 451"/>
                      <a:gd name="T9" fmla="*/ 95 h 587"/>
                      <a:gd name="T10" fmla="*/ 12 w 451"/>
                      <a:gd name="T11" fmla="*/ 135 h 587"/>
                      <a:gd name="T12" fmla="*/ 12 w 451"/>
                      <a:gd name="T13" fmla="*/ 159 h 587"/>
                      <a:gd name="T14" fmla="*/ 0 w 451"/>
                      <a:gd name="T15" fmla="*/ 201 h 587"/>
                      <a:gd name="T16" fmla="*/ 16 w 451"/>
                      <a:gd name="T17" fmla="*/ 219 h 587"/>
                      <a:gd name="T18" fmla="*/ 56 w 451"/>
                      <a:gd name="T19" fmla="*/ 272 h 587"/>
                      <a:gd name="T20" fmla="*/ 68 w 451"/>
                      <a:gd name="T21" fmla="*/ 265 h 587"/>
                      <a:gd name="T22" fmla="*/ 139 w 451"/>
                      <a:gd name="T23" fmla="*/ 265 h 587"/>
                      <a:gd name="T24" fmla="*/ 172 w 451"/>
                      <a:gd name="T25" fmla="*/ 278 h 587"/>
                      <a:gd name="T26" fmla="*/ 169 w 451"/>
                      <a:gd name="T27" fmla="*/ 319 h 587"/>
                      <a:gd name="T28" fmla="*/ 193 w 451"/>
                      <a:gd name="T29" fmla="*/ 374 h 587"/>
                      <a:gd name="T30" fmla="*/ 191 w 451"/>
                      <a:gd name="T31" fmla="*/ 389 h 587"/>
                      <a:gd name="T32" fmla="*/ 201 w 451"/>
                      <a:gd name="T33" fmla="*/ 406 h 587"/>
                      <a:gd name="T34" fmla="*/ 186 w 451"/>
                      <a:gd name="T35" fmla="*/ 445 h 587"/>
                      <a:gd name="T36" fmla="*/ 204 w 451"/>
                      <a:gd name="T37" fmla="*/ 494 h 587"/>
                      <a:gd name="T38" fmla="*/ 214 w 451"/>
                      <a:gd name="T39" fmla="*/ 532 h 587"/>
                      <a:gd name="T40" fmla="*/ 226 w 451"/>
                      <a:gd name="T41" fmla="*/ 556 h 587"/>
                      <a:gd name="T42" fmla="*/ 239 w 451"/>
                      <a:gd name="T43" fmla="*/ 586 h 587"/>
                      <a:gd name="T44" fmla="*/ 263 w 451"/>
                      <a:gd name="T45" fmla="*/ 582 h 587"/>
                      <a:gd name="T46" fmla="*/ 302 w 451"/>
                      <a:gd name="T47" fmla="*/ 560 h 587"/>
                      <a:gd name="T48" fmla="*/ 320 w 451"/>
                      <a:gd name="T49" fmla="*/ 533 h 587"/>
                      <a:gd name="T50" fmla="*/ 319 w 451"/>
                      <a:gd name="T51" fmla="*/ 515 h 587"/>
                      <a:gd name="T52" fmla="*/ 342 w 451"/>
                      <a:gd name="T53" fmla="*/ 500 h 587"/>
                      <a:gd name="T54" fmla="*/ 338 w 451"/>
                      <a:gd name="T55" fmla="*/ 474 h 587"/>
                      <a:gd name="T56" fmla="*/ 373 w 451"/>
                      <a:gd name="T57" fmla="*/ 432 h 587"/>
                      <a:gd name="T58" fmla="*/ 378 w 451"/>
                      <a:gd name="T59" fmla="*/ 398 h 587"/>
                      <a:gd name="T60" fmla="*/ 369 w 451"/>
                      <a:gd name="T61" fmla="*/ 386 h 587"/>
                      <a:gd name="T62" fmla="*/ 373 w 451"/>
                      <a:gd name="T63" fmla="*/ 372 h 587"/>
                      <a:gd name="T64" fmla="*/ 365 w 451"/>
                      <a:gd name="T65" fmla="*/ 360 h 587"/>
                      <a:gd name="T66" fmla="*/ 391 w 451"/>
                      <a:gd name="T67" fmla="*/ 327 h 587"/>
                      <a:gd name="T68" fmla="*/ 391 w 451"/>
                      <a:gd name="T69" fmla="*/ 310 h 587"/>
                      <a:gd name="T70" fmla="*/ 427 w 451"/>
                      <a:gd name="T71" fmla="*/ 282 h 587"/>
                      <a:gd name="T72" fmla="*/ 450 w 451"/>
                      <a:gd name="T73" fmla="*/ 207 h 587"/>
                      <a:gd name="T74" fmla="*/ 417 w 451"/>
                      <a:gd name="T75" fmla="*/ 226 h 587"/>
                      <a:gd name="T76" fmla="*/ 388 w 451"/>
                      <a:gd name="T77" fmla="*/ 218 h 587"/>
                      <a:gd name="T78" fmla="*/ 392 w 451"/>
                      <a:gd name="T79" fmla="*/ 200 h 587"/>
                      <a:gd name="T80" fmla="*/ 363 w 451"/>
                      <a:gd name="T81" fmla="*/ 180 h 587"/>
                      <a:gd name="T82" fmla="*/ 349 w 451"/>
                      <a:gd name="T83" fmla="*/ 132 h 587"/>
                      <a:gd name="T84" fmla="*/ 321 w 451"/>
                      <a:gd name="T85" fmla="*/ 93 h 587"/>
                      <a:gd name="T86" fmla="*/ 321 w 451"/>
                      <a:gd name="T87" fmla="*/ 66 h 587"/>
                      <a:gd name="T88" fmla="*/ 306 w 451"/>
                      <a:gd name="T89" fmla="*/ 65 h 587"/>
                      <a:gd name="T90" fmla="*/ 296 w 451"/>
                      <a:gd name="T91" fmla="*/ 69 h 587"/>
                      <a:gd name="T92" fmla="*/ 254 w 451"/>
                      <a:gd name="T93" fmla="*/ 54 h 587"/>
                      <a:gd name="T94" fmla="*/ 243 w 451"/>
                      <a:gd name="T95" fmla="*/ 65 h 587"/>
                      <a:gd name="T96" fmla="*/ 234 w 451"/>
                      <a:gd name="T97" fmla="*/ 78 h 587"/>
                      <a:gd name="T98" fmla="*/ 211 w 451"/>
                      <a:gd name="T99" fmla="*/ 53 h 587"/>
                      <a:gd name="T100" fmla="*/ 189 w 451"/>
                      <a:gd name="T101" fmla="*/ 47 h 587"/>
                      <a:gd name="T102" fmla="*/ 187 w 451"/>
                      <a:gd name="T103" fmla="*/ 15 h 587"/>
                      <a:gd name="T104" fmla="*/ 155 w 451"/>
                      <a:gd name="T105" fmla="*/ 20 h 587"/>
                      <a:gd name="T106" fmla="*/ 135 w 451"/>
                      <a:gd name="T107" fmla="*/ 13 h 587"/>
                      <a:gd name="T108" fmla="*/ 107 w 451"/>
                      <a:gd name="T109" fmla="*/ 0 h 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51" h="587">
                        <a:moveTo>
                          <a:pt x="107" y="0"/>
                        </a:moveTo>
                        <a:lnTo>
                          <a:pt x="99" y="16"/>
                        </a:lnTo>
                        <a:lnTo>
                          <a:pt x="64" y="47"/>
                        </a:lnTo>
                        <a:lnTo>
                          <a:pt x="56" y="75"/>
                        </a:lnTo>
                        <a:lnTo>
                          <a:pt x="30" y="95"/>
                        </a:lnTo>
                        <a:lnTo>
                          <a:pt x="12" y="135"/>
                        </a:lnTo>
                        <a:lnTo>
                          <a:pt x="12" y="159"/>
                        </a:lnTo>
                        <a:lnTo>
                          <a:pt x="0" y="201"/>
                        </a:lnTo>
                        <a:lnTo>
                          <a:pt x="16" y="219"/>
                        </a:lnTo>
                        <a:lnTo>
                          <a:pt x="56" y="272"/>
                        </a:lnTo>
                        <a:lnTo>
                          <a:pt x="68" y="265"/>
                        </a:lnTo>
                        <a:lnTo>
                          <a:pt x="139" y="265"/>
                        </a:lnTo>
                        <a:lnTo>
                          <a:pt x="172" y="278"/>
                        </a:lnTo>
                        <a:lnTo>
                          <a:pt x="169" y="319"/>
                        </a:lnTo>
                        <a:lnTo>
                          <a:pt x="193" y="374"/>
                        </a:lnTo>
                        <a:lnTo>
                          <a:pt x="191" y="389"/>
                        </a:lnTo>
                        <a:lnTo>
                          <a:pt x="201" y="406"/>
                        </a:lnTo>
                        <a:lnTo>
                          <a:pt x="186" y="445"/>
                        </a:lnTo>
                        <a:lnTo>
                          <a:pt x="204" y="494"/>
                        </a:lnTo>
                        <a:lnTo>
                          <a:pt x="214" y="532"/>
                        </a:lnTo>
                        <a:lnTo>
                          <a:pt x="226" y="556"/>
                        </a:lnTo>
                        <a:lnTo>
                          <a:pt x="239" y="586"/>
                        </a:lnTo>
                        <a:lnTo>
                          <a:pt x="263" y="582"/>
                        </a:lnTo>
                        <a:lnTo>
                          <a:pt x="302" y="560"/>
                        </a:lnTo>
                        <a:lnTo>
                          <a:pt x="320" y="533"/>
                        </a:lnTo>
                        <a:lnTo>
                          <a:pt x="319" y="515"/>
                        </a:lnTo>
                        <a:lnTo>
                          <a:pt x="342" y="500"/>
                        </a:lnTo>
                        <a:lnTo>
                          <a:pt x="338" y="474"/>
                        </a:lnTo>
                        <a:lnTo>
                          <a:pt x="373" y="432"/>
                        </a:lnTo>
                        <a:lnTo>
                          <a:pt x="378" y="398"/>
                        </a:lnTo>
                        <a:lnTo>
                          <a:pt x="369" y="386"/>
                        </a:lnTo>
                        <a:lnTo>
                          <a:pt x="373" y="372"/>
                        </a:lnTo>
                        <a:lnTo>
                          <a:pt x="365" y="360"/>
                        </a:lnTo>
                        <a:lnTo>
                          <a:pt x="391" y="327"/>
                        </a:lnTo>
                        <a:lnTo>
                          <a:pt x="391" y="310"/>
                        </a:lnTo>
                        <a:lnTo>
                          <a:pt x="427" y="282"/>
                        </a:lnTo>
                        <a:lnTo>
                          <a:pt x="450" y="207"/>
                        </a:lnTo>
                        <a:lnTo>
                          <a:pt x="417" y="226"/>
                        </a:lnTo>
                        <a:lnTo>
                          <a:pt x="388" y="218"/>
                        </a:lnTo>
                        <a:lnTo>
                          <a:pt x="392" y="200"/>
                        </a:lnTo>
                        <a:lnTo>
                          <a:pt x="363" y="180"/>
                        </a:lnTo>
                        <a:lnTo>
                          <a:pt x="349" y="132"/>
                        </a:lnTo>
                        <a:lnTo>
                          <a:pt x="321" y="93"/>
                        </a:lnTo>
                        <a:lnTo>
                          <a:pt x="321" y="66"/>
                        </a:lnTo>
                        <a:lnTo>
                          <a:pt x="306" y="65"/>
                        </a:lnTo>
                        <a:lnTo>
                          <a:pt x="296" y="69"/>
                        </a:lnTo>
                        <a:lnTo>
                          <a:pt x="254" y="54"/>
                        </a:lnTo>
                        <a:lnTo>
                          <a:pt x="243" y="65"/>
                        </a:lnTo>
                        <a:lnTo>
                          <a:pt x="234" y="78"/>
                        </a:lnTo>
                        <a:lnTo>
                          <a:pt x="211" y="53"/>
                        </a:lnTo>
                        <a:lnTo>
                          <a:pt x="189" y="47"/>
                        </a:lnTo>
                        <a:lnTo>
                          <a:pt x="187" y="15"/>
                        </a:lnTo>
                        <a:lnTo>
                          <a:pt x="155" y="20"/>
                        </a:lnTo>
                        <a:lnTo>
                          <a:pt x="135" y="13"/>
                        </a:lnTo>
                        <a:lnTo>
                          <a:pt x="107"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8" name="Freeform 14">
                    <a:extLst>
                      <a:ext uri="{FF2B5EF4-FFF2-40B4-BE49-F238E27FC236}">
                        <a16:creationId xmlns:a16="http://schemas.microsoft.com/office/drawing/2014/main" id="{E6EFA4C1-B672-D947-9158-0913ADD3B9B6}"/>
                      </a:ext>
                    </a:extLst>
                  </p:cNvPr>
                  <p:cNvSpPr>
                    <a:spLocks/>
                  </p:cNvSpPr>
                  <p:nvPr/>
                </p:nvSpPr>
                <p:spPr bwMode="auto">
                  <a:xfrm>
                    <a:off x="5073" y="3147"/>
                    <a:ext cx="17" cy="28"/>
                  </a:xfrm>
                  <a:custGeom>
                    <a:avLst/>
                    <a:gdLst>
                      <a:gd name="T0" fmla="*/ 7 w 17"/>
                      <a:gd name="T1" fmla="*/ 0 h 28"/>
                      <a:gd name="T2" fmla="*/ 9 w 17"/>
                      <a:gd name="T3" fmla="*/ 8 h 28"/>
                      <a:gd name="T4" fmla="*/ 7 w 17"/>
                      <a:gd name="T5" fmla="*/ 14 h 28"/>
                      <a:gd name="T6" fmla="*/ 7 w 17"/>
                      <a:gd name="T7" fmla="*/ 19 h 28"/>
                      <a:gd name="T8" fmla="*/ 16 w 17"/>
                      <a:gd name="T9" fmla="*/ 23 h 28"/>
                      <a:gd name="T10" fmla="*/ 16 w 17"/>
                      <a:gd name="T11" fmla="*/ 27 h 28"/>
                      <a:gd name="T12" fmla="*/ 9 w 17"/>
                      <a:gd name="T13" fmla="*/ 23 h 28"/>
                      <a:gd name="T14" fmla="*/ 3 w 17"/>
                      <a:gd name="T15" fmla="*/ 27 h 28"/>
                      <a:gd name="T16" fmla="*/ 0 w 17"/>
                      <a:gd name="T17" fmla="*/ 23 h 28"/>
                      <a:gd name="T18" fmla="*/ 3 w 17"/>
                      <a:gd name="T19" fmla="*/ 19 h 28"/>
                      <a:gd name="T20" fmla="*/ 0 w 17"/>
                      <a:gd name="T21" fmla="*/ 14 h 28"/>
                      <a:gd name="T22" fmla="*/ 3 w 17"/>
                      <a:gd name="T23" fmla="*/ 4 h 28"/>
                      <a:gd name="T24" fmla="*/ 7 w 17"/>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28">
                        <a:moveTo>
                          <a:pt x="7" y="0"/>
                        </a:moveTo>
                        <a:lnTo>
                          <a:pt x="9" y="8"/>
                        </a:lnTo>
                        <a:lnTo>
                          <a:pt x="7" y="14"/>
                        </a:lnTo>
                        <a:lnTo>
                          <a:pt x="7" y="19"/>
                        </a:lnTo>
                        <a:lnTo>
                          <a:pt x="16" y="23"/>
                        </a:lnTo>
                        <a:lnTo>
                          <a:pt x="16" y="27"/>
                        </a:lnTo>
                        <a:lnTo>
                          <a:pt x="9" y="23"/>
                        </a:lnTo>
                        <a:lnTo>
                          <a:pt x="3" y="27"/>
                        </a:lnTo>
                        <a:lnTo>
                          <a:pt x="0" y="23"/>
                        </a:lnTo>
                        <a:lnTo>
                          <a:pt x="3" y="19"/>
                        </a:lnTo>
                        <a:lnTo>
                          <a:pt x="0" y="14"/>
                        </a:lnTo>
                        <a:lnTo>
                          <a:pt x="3" y="4"/>
                        </a:lnTo>
                        <a:lnTo>
                          <a:pt x="7"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9" name="Freeform 15">
                    <a:extLst>
                      <a:ext uri="{FF2B5EF4-FFF2-40B4-BE49-F238E27FC236}">
                        <a16:creationId xmlns:a16="http://schemas.microsoft.com/office/drawing/2014/main" id="{0D57CD0A-7DEF-5B43-9F5F-350F28CB02FF}"/>
                      </a:ext>
                    </a:extLst>
                  </p:cNvPr>
                  <p:cNvSpPr>
                    <a:spLocks/>
                  </p:cNvSpPr>
                  <p:nvPr/>
                </p:nvSpPr>
                <p:spPr bwMode="auto">
                  <a:xfrm>
                    <a:off x="4988" y="3269"/>
                    <a:ext cx="68" cy="97"/>
                  </a:xfrm>
                  <a:custGeom>
                    <a:avLst/>
                    <a:gdLst>
                      <a:gd name="T0" fmla="*/ 0 w 68"/>
                      <a:gd name="T1" fmla="*/ 48 h 97"/>
                      <a:gd name="T2" fmla="*/ 24 w 68"/>
                      <a:gd name="T3" fmla="*/ 48 h 97"/>
                      <a:gd name="T4" fmla="*/ 52 w 68"/>
                      <a:gd name="T5" fmla="*/ 0 h 97"/>
                      <a:gd name="T6" fmla="*/ 67 w 68"/>
                      <a:gd name="T7" fmla="*/ 28 h 97"/>
                      <a:gd name="T8" fmla="*/ 55 w 68"/>
                      <a:gd name="T9" fmla="*/ 96 h 97"/>
                      <a:gd name="T10" fmla="*/ 5 w 68"/>
                      <a:gd name="T11" fmla="*/ 80 h 97"/>
                      <a:gd name="T12" fmla="*/ 0 w 68"/>
                      <a:gd name="T13" fmla="*/ 48 h 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97">
                        <a:moveTo>
                          <a:pt x="0" y="48"/>
                        </a:moveTo>
                        <a:lnTo>
                          <a:pt x="24" y="48"/>
                        </a:lnTo>
                        <a:lnTo>
                          <a:pt x="52" y="0"/>
                        </a:lnTo>
                        <a:lnTo>
                          <a:pt x="67" y="28"/>
                        </a:lnTo>
                        <a:lnTo>
                          <a:pt x="55" y="96"/>
                        </a:lnTo>
                        <a:lnTo>
                          <a:pt x="5" y="80"/>
                        </a:lnTo>
                        <a:lnTo>
                          <a:pt x="0" y="48"/>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0" name="Freeform 16">
                    <a:extLst>
                      <a:ext uri="{FF2B5EF4-FFF2-40B4-BE49-F238E27FC236}">
                        <a16:creationId xmlns:a16="http://schemas.microsoft.com/office/drawing/2014/main" id="{4EF7518E-1DFC-434F-8862-4B651814E886}"/>
                      </a:ext>
                    </a:extLst>
                  </p:cNvPr>
                  <p:cNvSpPr>
                    <a:spLocks/>
                  </p:cNvSpPr>
                  <p:nvPr/>
                </p:nvSpPr>
                <p:spPr bwMode="auto">
                  <a:xfrm>
                    <a:off x="5123" y="3306"/>
                    <a:ext cx="117" cy="94"/>
                  </a:xfrm>
                  <a:custGeom>
                    <a:avLst/>
                    <a:gdLst>
                      <a:gd name="T0" fmla="*/ 7 w 117"/>
                      <a:gd name="T1" fmla="*/ 22 h 94"/>
                      <a:gd name="T2" fmla="*/ 0 w 117"/>
                      <a:gd name="T3" fmla="*/ 0 h 94"/>
                      <a:gd name="T4" fmla="*/ 39 w 117"/>
                      <a:gd name="T5" fmla="*/ 9 h 94"/>
                      <a:gd name="T6" fmla="*/ 95 w 117"/>
                      <a:gd name="T7" fmla="*/ 32 h 94"/>
                      <a:gd name="T8" fmla="*/ 95 w 117"/>
                      <a:gd name="T9" fmla="*/ 49 h 94"/>
                      <a:gd name="T10" fmla="*/ 116 w 117"/>
                      <a:gd name="T11" fmla="*/ 93 h 94"/>
                      <a:gd name="T12" fmla="*/ 73 w 117"/>
                      <a:gd name="T13" fmla="*/ 51 h 94"/>
                      <a:gd name="T14" fmla="*/ 44 w 117"/>
                      <a:gd name="T15" fmla="*/ 54 h 94"/>
                      <a:gd name="T16" fmla="*/ 7 w 117"/>
                      <a:gd name="T17" fmla="*/ 22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94">
                        <a:moveTo>
                          <a:pt x="7" y="22"/>
                        </a:moveTo>
                        <a:lnTo>
                          <a:pt x="0" y="0"/>
                        </a:lnTo>
                        <a:lnTo>
                          <a:pt x="39" y="9"/>
                        </a:lnTo>
                        <a:lnTo>
                          <a:pt x="95" y="32"/>
                        </a:lnTo>
                        <a:lnTo>
                          <a:pt x="95" y="49"/>
                        </a:lnTo>
                        <a:lnTo>
                          <a:pt x="116" y="93"/>
                        </a:lnTo>
                        <a:lnTo>
                          <a:pt x="73" y="51"/>
                        </a:lnTo>
                        <a:lnTo>
                          <a:pt x="44" y="54"/>
                        </a:lnTo>
                        <a:lnTo>
                          <a:pt x="7" y="22"/>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1" name="Freeform 17">
                    <a:extLst>
                      <a:ext uri="{FF2B5EF4-FFF2-40B4-BE49-F238E27FC236}">
                        <a16:creationId xmlns:a16="http://schemas.microsoft.com/office/drawing/2014/main" id="{AC6E95D4-F3CC-774C-B2EC-E84F48E292EF}"/>
                      </a:ext>
                    </a:extLst>
                  </p:cNvPr>
                  <p:cNvSpPr>
                    <a:spLocks/>
                  </p:cNvSpPr>
                  <p:nvPr/>
                </p:nvSpPr>
                <p:spPr bwMode="auto">
                  <a:xfrm>
                    <a:off x="5345" y="3497"/>
                    <a:ext cx="79" cy="101"/>
                  </a:xfrm>
                  <a:custGeom>
                    <a:avLst/>
                    <a:gdLst>
                      <a:gd name="T0" fmla="*/ 48 w 79"/>
                      <a:gd name="T1" fmla="*/ 0 h 101"/>
                      <a:gd name="T2" fmla="*/ 78 w 79"/>
                      <a:gd name="T3" fmla="*/ 30 h 101"/>
                      <a:gd name="T4" fmla="*/ 16 w 79"/>
                      <a:gd name="T5" fmla="*/ 100 h 101"/>
                      <a:gd name="T6" fmla="*/ 0 w 79"/>
                      <a:gd name="T7" fmla="*/ 84 h 101"/>
                      <a:gd name="T8" fmla="*/ 45 w 79"/>
                      <a:gd name="T9" fmla="*/ 39 h 101"/>
                      <a:gd name="T10" fmla="*/ 48 w 79"/>
                      <a:gd name="T11" fmla="*/ 0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9" h="101">
                        <a:moveTo>
                          <a:pt x="48" y="0"/>
                        </a:moveTo>
                        <a:lnTo>
                          <a:pt x="78" y="30"/>
                        </a:lnTo>
                        <a:lnTo>
                          <a:pt x="16" y="100"/>
                        </a:lnTo>
                        <a:lnTo>
                          <a:pt x="0" y="84"/>
                        </a:lnTo>
                        <a:lnTo>
                          <a:pt x="45" y="39"/>
                        </a:lnTo>
                        <a:lnTo>
                          <a:pt x="48"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2" name="Freeform 18">
                    <a:extLst>
                      <a:ext uri="{FF2B5EF4-FFF2-40B4-BE49-F238E27FC236}">
                        <a16:creationId xmlns:a16="http://schemas.microsoft.com/office/drawing/2014/main" id="{B7F354B7-3B94-0C46-9612-1453FAA7412F}"/>
                      </a:ext>
                    </a:extLst>
                  </p:cNvPr>
                  <p:cNvSpPr>
                    <a:spLocks/>
                  </p:cNvSpPr>
                  <p:nvPr/>
                </p:nvSpPr>
                <p:spPr bwMode="auto">
                  <a:xfrm>
                    <a:off x="4172" y="2811"/>
                    <a:ext cx="39" cy="66"/>
                  </a:xfrm>
                  <a:custGeom>
                    <a:avLst/>
                    <a:gdLst>
                      <a:gd name="T0" fmla="*/ 38 w 39"/>
                      <a:gd name="T1" fmla="*/ 51 h 66"/>
                      <a:gd name="T2" fmla="*/ 28 w 39"/>
                      <a:gd name="T3" fmla="*/ 43 h 66"/>
                      <a:gd name="T4" fmla="*/ 28 w 39"/>
                      <a:gd name="T5" fmla="*/ 14 h 66"/>
                      <a:gd name="T6" fmla="*/ 33 w 39"/>
                      <a:gd name="T7" fmla="*/ 8 h 66"/>
                      <a:gd name="T8" fmla="*/ 24 w 39"/>
                      <a:gd name="T9" fmla="*/ 8 h 66"/>
                      <a:gd name="T10" fmla="*/ 29 w 39"/>
                      <a:gd name="T11" fmla="*/ 0 h 66"/>
                      <a:gd name="T12" fmla="*/ 22 w 39"/>
                      <a:gd name="T13" fmla="*/ 0 h 66"/>
                      <a:gd name="T14" fmla="*/ 14 w 39"/>
                      <a:gd name="T15" fmla="*/ 9 h 66"/>
                      <a:gd name="T16" fmla="*/ 14 w 39"/>
                      <a:gd name="T17" fmla="*/ 27 h 66"/>
                      <a:gd name="T18" fmla="*/ 18 w 39"/>
                      <a:gd name="T19" fmla="*/ 31 h 66"/>
                      <a:gd name="T20" fmla="*/ 18 w 39"/>
                      <a:gd name="T21" fmla="*/ 39 h 66"/>
                      <a:gd name="T22" fmla="*/ 16 w 39"/>
                      <a:gd name="T23" fmla="*/ 39 h 66"/>
                      <a:gd name="T24" fmla="*/ 9 w 39"/>
                      <a:gd name="T25" fmla="*/ 46 h 66"/>
                      <a:gd name="T26" fmla="*/ 9 w 39"/>
                      <a:gd name="T27" fmla="*/ 53 h 66"/>
                      <a:gd name="T28" fmla="*/ 0 w 39"/>
                      <a:gd name="T29" fmla="*/ 65 h 66"/>
                      <a:gd name="T30" fmla="*/ 29 w 39"/>
                      <a:gd name="T31" fmla="*/ 65 h 66"/>
                      <a:gd name="T32" fmla="*/ 38 w 39"/>
                      <a:gd name="T33" fmla="*/ 51 h 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 h="66">
                        <a:moveTo>
                          <a:pt x="38" y="51"/>
                        </a:moveTo>
                        <a:lnTo>
                          <a:pt x="28" y="43"/>
                        </a:lnTo>
                        <a:lnTo>
                          <a:pt x="28" y="14"/>
                        </a:lnTo>
                        <a:lnTo>
                          <a:pt x="33" y="8"/>
                        </a:lnTo>
                        <a:lnTo>
                          <a:pt x="24" y="8"/>
                        </a:lnTo>
                        <a:lnTo>
                          <a:pt x="29" y="0"/>
                        </a:lnTo>
                        <a:lnTo>
                          <a:pt x="22" y="0"/>
                        </a:lnTo>
                        <a:lnTo>
                          <a:pt x="14" y="9"/>
                        </a:lnTo>
                        <a:lnTo>
                          <a:pt x="14" y="27"/>
                        </a:lnTo>
                        <a:lnTo>
                          <a:pt x="18" y="31"/>
                        </a:lnTo>
                        <a:lnTo>
                          <a:pt x="18" y="39"/>
                        </a:lnTo>
                        <a:lnTo>
                          <a:pt x="16" y="39"/>
                        </a:lnTo>
                        <a:lnTo>
                          <a:pt x="9" y="46"/>
                        </a:lnTo>
                        <a:lnTo>
                          <a:pt x="9" y="53"/>
                        </a:lnTo>
                        <a:lnTo>
                          <a:pt x="0" y="65"/>
                        </a:lnTo>
                        <a:lnTo>
                          <a:pt x="29" y="65"/>
                        </a:lnTo>
                        <a:lnTo>
                          <a:pt x="38" y="51"/>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3" name="Freeform 19">
                    <a:extLst>
                      <a:ext uri="{FF2B5EF4-FFF2-40B4-BE49-F238E27FC236}">
                        <a16:creationId xmlns:a16="http://schemas.microsoft.com/office/drawing/2014/main" id="{E2241438-1682-C64A-A015-292022101570}"/>
                      </a:ext>
                    </a:extLst>
                  </p:cNvPr>
                  <p:cNvSpPr>
                    <a:spLocks/>
                  </p:cNvSpPr>
                  <p:nvPr/>
                </p:nvSpPr>
                <p:spPr bwMode="auto">
                  <a:xfrm>
                    <a:off x="4159" y="2833"/>
                    <a:ext cx="21" cy="24"/>
                  </a:xfrm>
                  <a:custGeom>
                    <a:avLst/>
                    <a:gdLst>
                      <a:gd name="T0" fmla="*/ 17 w 21"/>
                      <a:gd name="T1" fmla="*/ 8 h 24"/>
                      <a:gd name="T2" fmla="*/ 20 w 21"/>
                      <a:gd name="T3" fmla="*/ 8 h 24"/>
                      <a:gd name="T4" fmla="*/ 20 w 21"/>
                      <a:gd name="T5" fmla="*/ 0 h 24"/>
                      <a:gd name="T6" fmla="*/ 13 w 21"/>
                      <a:gd name="T7" fmla="*/ 0 h 24"/>
                      <a:gd name="T8" fmla="*/ 0 w 21"/>
                      <a:gd name="T9" fmla="*/ 15 h 24"/>
                      <a:gd name="T10" fmla="*/ 0 w 21"/>
                      <a:gd name="T11" fmla="*/ 23 h 24"/>
                      <a:gd name="T12" fmla="*/ 12 w 21"/>
                      <a:gd name="T13" fmla="*/ 23 h 24"/>
                      <a:gd name="T14" fmla="*/ 17 w 21"/>
                      <a:gd name="T15" fmla="*/ 17 h 24"/>
                      <a:gd name="T16" fmla="*/ 17 w 21"/>
                      <a:gd name="T17" fmla="*/ 8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4">
                        <a:moveTo>
                          <a:pt x="17" y="8"/>
                        </a:moveTo>
                        <a:lnTo>
                          <a:pt x="20" y="8"/>
                        </a:lnTo>
                        <a:lnTo>
                          <a:pt x="20" y="0"/>
                        </a:lnTo>
                        <a:lnTo>
                          <a:pt x="13" y="0"/>
                        </a:lnTo>
                        <a:lnTo>
                          <a:pt x="0" y="15"/>
                        </a:lnTo>
                        <a:lnTo>
                          <a:pt x="0" y="23"/>
                        </a:lnTo>
                        <a:lnTo>
                          <a:pt x="12" y="23"/>
                        </a:lnTo>
                        <a:lnTo>
                          <a:pt x="17" y="17"/>
                        </a:lnTo>
                        <a:lnTo>
                          <a:pt x="17" y="8"/>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4" name="Freeform 20">
                    <a:extLst>
                      <a:ext uri="{FF2B5EF4-FFF2-40B4-BE49-F238E27FC236}">
                        <a16:creationId xmlns:a16="http://schemas.microsoft.com/office/drawing/2014/main" id="{D39271B7-A209-6840-9C2F-01AD7EDAC8AC}"/>
                      </a:ext>
                    </a:extLst>
                  </p:cNvPr>
                  <p:cNvSpPr>
                    <a:spLocks/>
                  </p:cNvSpPr>
                  <p:nvPr/>
                </p:nvSpPr>
                <p:spPr bwMode="auto">
                  <a:xfrm>
                    <a:off x="4128" y="2794"/>
                    <a:ext cx="256" cy="216"/>
                  </a:xfrm>
                  <a:custGeom>
                    <a:avLst/>
                    <a:gdLst>
                      <a:gd name="T0" fmla="*/ 168 w 256"/>
                      <a:gd name="T1" fmla="*/ 15 h 216"/>
                      <a:gd name="T2" fmla="*/ 201 w 256"/>
                      <a:gd name="T3" fmla="*/ 20 h 216"/>
                      <a:gd name="T4" fmla="*/ 181 w 256"/>
                      <a:gd name="T5" fmla="*/ 28 h 216"/>
                      <a:gd name="T6" fmla="*/ 172 w 256"/>
                      <a:gd name="T7" fmla="*/ 41 h 216"/>
                      <a:gd name="T8" fmla="*/ 160 w 256"/>
                      <a:gd name="T9" fmla="*/ 70 h 216"/>
                      <a:gd name="T10" fmla="*/ 140 w 256"/>
                      <a:gd name="T11" fmla="*/ 72 h 216"/>
                      <a:gd name="T12" fmla="*/ 123 w 256"/>
                      <a:gd name="T13" fmla="*/ 69 h 216"/>
                      <a:gd name="T14" fmla="*/ 131 w 256"/>
                      <a:gd name="T15" fmla="*/ 55 h 216"/>
                      <a:gd name="T16" fmla="*/ 124 w 256"/>
                      <a:gd name="T17" fmla="*/ 37 h 216"/>
                      <a:gd name="T18" fmla="*/ 114 w 256"/>
                      <a:gd name="T19" fmla="*/ 69 h 216"/>
                      <a:gd name="T20" fmla="*/ 87 w 256"/>
                      <a:gd name="T21" fmla="*/ 84 h 216"/>
                      <a:gd name="T22" fmla="*/ 73 w 256"/>
                      <a:gd name="T23" fmla="*/ 94 h 216"/>
                      <a:gd name="T24" fmla="*/ 53 w 256"/>
                      <a:gd name="T25" fmla="*/ 108 h 216"/>
                      <a:gd name="T26" fmla="*/ 43 w 256"/>
                      <a:gd name="T27" fmla="*/ 143 h 216"/>
                      <a:gd name="T28" fmla="*/ 8 w 256"/>
                      <a:gd name="T29" fmla="*/ 130 h 216"/>
                      <a:gd name="T30" fmla="*/ 0 w 256"/>
                      <a:gd name="T31" fmla="*/ 156 h 216"/>
                      <a:gd name="T32" fmla="*/ 15 w 256"/>
                      <a:gd name="T33" fmla="*/ 194 h 216"/>
                      <a:gd name="T34" fmla="*/ 71 w 256"/>
                      <a:gd name="T35" fmla="*/ 153 h 216"/>
                      <a:gd name="T36" fmla="*/ 105 w 256"/>
                      <a:gd name="T37" fmla="*/ 145 h 216"/>
                      <a:gd name="T38" fmla="*/ 111 w 256"/>
                      <a:gd name="T39" fmla="*/ 161 h 216"/>
                      <a:gd name="T40" fmla="*/ 139 w 256"/>
                      <a:gd name="T41" fmla="*/ 201 h 216"/>
                      <a:gd name="T42" fmla="*/ 142 w 256"/>
                      <a:gd name="T43" fmla="*/ 189 h 216"/>
                      <a:gd name="T44" fmla="*/ 150 w 256"/>
                      <a:gd name="T45" fmla="*/ 189 h 216"/>
                      <a:gd name="T46" fmla="*/ 123 w 256"/>
                      <a:gd name="T47" fmla="*/ 152 h 216"/>
                      <a:gd name="T48" fmla="*/ 131 w 256"/>
                      <a:gd name="T49" fmla="*/ 139 h 216"/>
                      <a:gd name="T50" fmla="*/ 160 w 256"/>
                      <a:gd name="T51" fmla="*/ 178 h 216"/>
                      <a:gd name="T52" fmla="*/ 172 w 256"/>
                      <a:gd name="T53" fmla="*/ 202 h 216"/>
                      <a:gd name="T54" fmla="*/ 178 w 256"/>
                      <a:gd name="T55" fmla="*/ 215 h 216"/>
                      <a:gd name="T56" fmla="*/ 183 w 256"/>
                      <a:gd name="T57" fmla="*/ 191 h 216"/>
                      <a:gd name="T58" fmla="*/ 202 w 256"/>
                      <a:gd name="T59" fmla="*/ 182 h 216"/>
                      <a:gd name="T60" fmla="*/ 214 w 256"/>
                      <a:gd name="T61" fmla="*/ 177 h 216"/>
                      <a:gd name="T62" fmla="*/ 210 w 256"/>
                      <a:gd name="T63" fmla="*/ 158 h 216"/>
                      <a:gd name="T64" fmla="*/ 219 w 256"/>
                      <a:gd name="T65" fmla="*/ 126 h 216"/>
                      <a:gd name="T66" fmla="*/ 232 w 256"/>
                      <a:gd name="T67" fmla="*/ 130 h 216"/>
                      <a:gd name="T68" fmla="*/ 236 w 256"/>
                      <a:gd name="T69" fmla="*/ 145 h 216"/>
                      <a:gd name="T70" fmla="*/ 247 w 256"/>
                      <a:gd name="T71" fmla="*/ 137 h 216"/>
                      <a:gd name="T72" fmla="*/ 244 w 256"/>
                      <a:gd name="T73" fmla="*/ 134 h 216"/>
                      <a:gd name="T74" fmla="*/ 252 w 256"/>
                      <a:gd name="T75" fmla="*/ 114 h 216"/>
                      <a:gd name="T76" fmla="*/ 255 w 256"/>
                      <a:gd name="T77" fmla="*/ 137 h 216"/>
                      <a:gd name="T78" fmla="*/ 168 w 256"/>
                      <a:gd name="T79" fmla="*/ 0 h 21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6" h="216">
                        <a:moveTo>
                          <a:pt x="168" y="0"/>
                        </a:moveTo>
                        <a:lnTo>
                          <a:pt x="168" y="15"/>
                        </a:lnTo>
                        <a:lnTo>
                          <a:pt x="173" y="20"/>
                        </a:lnTo>
                        <a:lnTo>
                          <a:pt x="201" y="20"/>
                        </a:lnTo>
                        <a:lnTo>
                          <a:pt x="201" y="28"/>
                        </a:lnTo>
                        <a:lnTo>
                          <a:pt x="181" y="28"/>
                        </a:lnTo>
                        <a:lnTo>
                          <a:pt x="181" y="52"/>
                        </a:lnTo>
                        <a:lnTo>
                          <a:pt x="172" y="41"/>
                        </a:lnTo>
                        <a:lnTo>
                          <a:pt x="172" y="56"/>
                        </a:lnTo>
                        <a:lnTo>
                          <a:pt x="160" y="70"/>
                        </a:lnTo>
                        <a:lnTo>
                          <a:pt x="152" y="62"/>
                        </a:lnTo>
                        <a:lnTo>
                          <a:pt x="140" y="72"/>
                        </a:lnTo>
                        <a:lnTo>
                          <a:pt x="138" y="69"/>
                        </a:lnTo>
                        <a:lnTo>
                          <a:pt x="123" y="69"/>
                        </a:lnTo>
                        <a:lnTo>
                          <a:pt x="131" y="59"/>
                        </a:lnTo>
                        <a:lnTo>
                          <a:pt x="131" y="55"/>
                        </a:lnTo>
                        <a:lnTo>
                          <a:pt x="124" y="48"/>
                        </a:lnTo>
                        <a:lnTo>
                          <a:pt x="124" y="37"/>
                        </a:lnTo>
                        <a:lnTo>
                          <a:pt x="114" y="48"/>
                        </a:lnTo>
                        <a:lnTo>
                          <a:pt x="114" y="69"/>
                        </a:lnTo>
                        <a:lnTo>
                          <a:pt x="102" y="69"/>
                        </a:lnTo>
                        <a:lnTo>
                          <a:pt x="87" y="84"/>
                        </a:lnTo>
                        <a:lnTo>
                          <a:pt x="81" y="84"/>
                        </a:lnTo>
                        <a:lnTo>
                          <a:pt x="73" y="94"/>
                        </a:lnTo>
                        <a:lnTo>
                          <a:pt x="43" y="94"/>
                        </a:lnTo>
                        <a:lnTo>
                          <a:pt x="53" y="108"/>
                        </a:lnTo>
                        <a:lnTo>
                          <a:pt x="53" y="130"/>
                        </a:lnTo>
                        <a:lnTo>
                          <a:pt x="43" y="143"/>
                        </a:lnTo>
                        <a:lnTo>
                          <a:pt x="31" y="130"/>
                        </a:lnTo>
                        <a:lnTo>
                          <a:pt x="8" y="130"/>
                        </a:lnTo>
                        <a:lnTo>
                          <a:pt x="8" y="146"/>
                        </a:lnTo>
                        <a:lnTo>
                          <a:pt x="0" y="156"/>
                        </a:lnTo>
                        <a:lnTo>
                          <a:pt x="0" y="177"/>
                        </a:lnTo>
                        <a:lnTo>
                          <a:pt x="15" y="194"/>
                        </a:lnTo>
                        <a:lnTo>
                          <a:pt x="37" y="194"/>
                        </a:lnTo>
                        <a:lnTo>
                          <a:pt x="71" y="153"/>
                        </a:lnTo>
                        <a:lnTo>
                          <a:pt x="101" y="153"/>
                        </a:lnTo>
                        <a:lnTo>
                          <a:pt x="105" y="145"/>
                        </a:lnTo>
                        <a:lnTo>
                          <a:pt x="112" y="153"/>
                        </a:lnTo>
                        <a:lnTo>
                          <a:pt x="111" y="161"/>
                        </a:lnTo>
                        <a:lnTo>
                          <a:pt x="139" y="189"/>
                        </a:lnTo>
                        <a:lnTo>
                          <a:pt x="139" y="201"/>
                        </a:lnTo>
                        <a:lnTo>
                          <a:pt x="145" y="196"/>
                        </a:lnTo>
                        <a:lnTo>
                          <a:pt x="142" y="189"/>
                        </a:lnTo>
                        <a:lnTo>
                          <a:pt x="145" y="185"/>
                        </a:lnTo>
                        <a:lnTo>
                          <a:pt x="150" y="189"/>
                        </a:lnTo>
                        <a:lnTo>
                          <a:pt x="152" y="188"/>
                        </a:lnTo>
                        <a:lnTo>
                          <a:pt x="123" y="152"/>
                        </a:lnTo>
                        <a:lnTo>
                          <a:pt x="123" y="139"/>
                        </a:lnTo>
                        <a:lnTo>
                          <a:pt x="131" y="139"/>
                        </a:lnTo>
                        <a:lnTo>
                          <a:pt x="131" y="146"/>
                        </a:lnTo>
                        <a:lnTo>
                          <a:pt x="160" y="178"/>
                        </a:lnTo>
                        <a:lnTo>
                          <a:pt x="160" y="188"/>
                        </a:lnTo>
                        <a:lnTo>
                          <a:pt x="172" y="202"/>
                        </a:lnTo>
                        <a:lnTo>
                          <a:pt x="169" y="205"/>
                        </a:lnTo>
                        <a:lnTo>
                          <a:pt x="178" y="215"/>
                        </a:lnTo>
                        <a:lnTo>
                          <a:pt x="191" y="200"/>
                        </a:lnTo>
                        <a:lnTo>
                          <a:pt x="183" y="191"/>
                        </a:lnTo>
                        <a:lnTo>
                          <a:pt x="191" y="182"/>
                        </a:lnTo>
                        <a:lnTo>
                          <a:pt x="202" y="182"/>
                        </a:lnTo>
                        <a:lnTo>
                          <a:pt x="207" y="177"/>
                        </a:lnTo>
                        <a:lnTo>
                          <a:pt x="214" y="177"/>
                        </a:lnTo>
                        <a:lnTo>
                          <a:pt x="205" y="164"/>
                        </a:lnTo>
                        <a:lnTo>
                          <a:pt x="210" y="158"/>
                        </a:lnTo>
                        <a:lnTo>
                          <a:pt x="210" y="137"/>
                        </a:lnTo>
                        <a:lnTo>
                          <a:pt x="219" y="126"/>
                        </a:lnTo>
                        <a:lnTo>
                          <a:pt x="223" y="130"/>
                        </a:lnTo>
                        <a:lnTo>
                          <a:pt x="232" y="130"/>
                        </a:lnTo>
                        <a:lnTo>
                          <a:pt x="228" y="136"/>
                        </a:lnTo>
                        <a:lnTo>
                          <a:pt x="236" y="145"/>
                        </a:lnTo>
                        <a:lnTo>
                          <a:pt x="241" y="137"/>
                        </a:lnTo>
                        <a:lnTo>
                          <a:pt x="247" y="137"/>
                        </a:lnTo>
                        <a:lnTo>
                          <a:pt x="247" y="134"/>
                        </a:lnTo>
                        <a:lnTo>
                          <a:pt x="244" y="134"/>
                        </a:lnTo>
                        <a:lnTo>
                          <a:pt x="239" y="130"/>
                        </a:lnTo>
                        <a:lnTo>
                          <a:pt x="252" y="114"/>
                        </a:lnTo>
                        <a:lnTo>
                          <a:pt x="252" y="137"/>
                        </a:lnTo>
                        <a:lnTo>
                          <a:pt x="255" y="137"/>
                        </a:lnTo>
                        <a:lnTo>
                          <a:pt x="255" y="0"/>
                        </a:lnTo>
                        <a:lnTo>
                          <a:pt x="168"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5" name="Freeform 21">
                    <a:extLst>
                      <a:ext uri="{FF2B5EF4-FFF2-40B4-BE49-F238E27FC236}">
                        <a16:creationId xmlns:a16="http://schemas.microsoft.com/office/drawing/2014/main" id="{8CDFA2F7-87B4-4441-8BAC-EE9AB023CA09}"/>
                      </a:ext>
                    </a:extLst>
                  </p:cNvPr>
                  <p:cNvSpPr>
                    <a:spLocks/>
                  </p:cNvSpPr>
                  <p:nvPr/>
                </p:nvSpPr>
                <p:spPr bwMode="auto">
                  <a:xfrm>
                    <a:off x="4237" y="2566"/>
                    <a:ext cx="1089" cy="769"/>
                  </a:xfrm>
                  <a:custGeom>
                    <a:avLst/>
                    <a:gdLst>
                      <a:gd name="T0" fmla="*/ 32 w 1089"/>
                      <a:gd name="T1" fmla="*/ 202 h 769"/>
                      <a:gd name="T2" fmla="*/ 99 w 1089"/>
                      <a:gd name="T3" fmla="*/ 134 h 769"/>
                      <a:gd name="T4" fmla="*/ 142 w 1089"/>
                      <a:gd name="T5" fmla="*/ 181 h 769"/>
                      <a:gd name="T6" fmla="*/ 118 w 1089"/>
                      <a:gd name="T7" fmla="*/ 179 h 769"/>
                      <a:gd name="T8" fmla="*/ 216 w 1089"/>
                      <a:gd name="T9" fmla="*/ 172 h 769"/>
                      <a:gd name="T10" fmla="*/ 240 w 1089"/>
                      <a:gd name="T11" fmla="*/ 110 h 769"/>
                      <a:gd name="T12" fmla="*/ 241 w 1089"/>
                      <a:gd name="T13" fmla="*/ 124 h 769"/>
                      <a:gd name="T14" fmla="*/ 223 w 1089"/>
                      <a:gd name="T15" fmla="*/ 172 h 769"/>
                      <a:gd name="T16" fmla="*/ 301 w 1089"/>
                      <a:gd name="T17" fmla="*/ 133 h 769"/>
                      <a:gd name="T18" fmla="*/ 460 w 1089"/>
                      <a:gd name="T19" fmla="*/ 23 h 769"/>
                      <a:gd name="T20" fmla="*/ 574 w 1089"/>
                      <a:gd name="T21" fmla="*/ 29 h 769"/>
                      <a:gd name="T22" fmla="*/ 701 w 1089"/>
                      <a:gd name="T23" fmla="*/ 15 h 769"/>
                      <a:gd name="T24" fmla="*/ 840 w 1089"/>
                      <a:gd name="T25" fmla="*/ 71 h 769"/>
                      <a:gd name="T26" fmla="*/ 1001 w 1089"/>
                      <a:gd name="T27" fmla="*/ 91 h 769"/>
                      <a:gd name="T28" fmla="*/ 1080 w 1089"/>
                      <a:gd name="T29" fmla="*/ 156 h 769"/>
                      <a:gd name="T30" fmla="*/ 1019 w 1089"/>
                      <a:gd name="T31" fmla="*/ 206 h 769"/>
                      <a:gd name="T32" fmla="*/ 985 w 1089"/>
                      <a:gd name="T33" fmla="*/ 270 h 769"/>
                      <a:gd name="T34" fmla="*/ 945 w 1089"/>
                      <a:gd name="T35" fmla="*/ 273 h 769"/>
                      <a:gd name="T36" fmla="*/ 958 w 1089"/>
                      <a:gd name="T37" fmla="*/ 184 h 769"/>
                      <a:gd name="T38" fmla="*/ 906 w 1089"/>
                      <a:gd name="T39" fmla="*/ 232 h 769"/>
                      <a:gd name="T40" fmla="*/ 868 w 1089"/>
                      <a:gd name="T41" fmla="*/ 273 h 769"/>
                      <a:gd name="T42" fmla="*/ 881 w 1089"/>
                      <a:gd name="T43" fmla="*/ 318 h 769"/>
                      <a:gd name="T44" fmla="*/ 837 w 1089"/>
                      <a:gd name="T45" fmla="*/ 385 h 769"/>
                      <a:gd name="T46" fmla="*/ 844 w 1089"/>
                      <a:gd name="T47" fmla="*/ 439 h 769"/>
                      <a:gd name="T48" fmla="*/ 839 w 1089"/>
                      <a:gd name="T49" fmla="*/ 413 h 769"/>
                      <a:gd name="T50" fmla="*/ 797 w 1089"/>
                      <a:gd name="T51" fmla="*/ 416 h 769"/>
                      <a:gd name="T52" fmla="*/ 828 w 1089"/>
                      <a:gd name="T53" fmla="*/ 496 h 769"/>
                      <a:gd name="T54" fmla="*/ 751 w 1089"/>
                      <a:gd name="T55" fmla="*/ 589 h 769"/>
                      <a:gd name="T56" fmla="*/ 730 w 1089"/>
                      <a:gd name="T57" fmla="*/ 615 h 769"/>
                      <a:gd name="T58" fmla="*/ 703 w 1089"/>
                      <a:gd name="T59" fmla="*/ 706 h 769"/>
                      <a:gd name="T60" fmla="*/ 665 w 1089"/>
                      <a:gd name="T61" fmla="*/ 708 h 769"/>
                      <a:gd name="T62" fmla="*/ 711 w 1089"/>
                      <a:gd name="T63" fmla="*/ 768 h 769"/>
                      <a:gd name="T64" fmla="*/ 634 w 1089"/>
                      <a:gd name="T65" fmla="*/ 626 h 769"/>
                      <a:gd name="T66" fmla="*/ 545 w 1089"/>
                      <a:gd name="T67" fmla="*/ 596 h 769"/>
                      <a:gd name="T68" fmla="*/ 503 w 1089"/>
                      <a:gd name="T69" fmla="*/ 689 h 769"/>
                      <a:gd name="T70" fmla="*/ 471 w 1089"/>
                      <a:gd name="T71" fmla="*/ 738 h 769"/>
                      <a:gd name="T72" fmla="*/ 416 w 1089"/>
                      <a:gd name="T73" fmla="*/ 592 h 769"/>
                      <a:gd name="T74" fmla="*/ 373 w 1089"/>
                      <a:gd name="T75" fmla="*/ 607 h 769"/>
                      <a:gd name="T76" fmla="*/ 336 w 1089"/>
                      <a:gd name="T77" fmla="*/ 545 h 769"/>
                      <a:gd name="T78" fmla="*/ 223 w 1089"/>
                      <a:gd name="T79" fmla="*/ 510 h 769"/>
                      <a:gd name="T80" fmla="*/ 263 w 1089"/>
                      <a:gd name="T81" fmla="*/ 577 h 769"/>
                      <a:gd name="T82" fmla="*/ 234 w 1089"/>
                      <a:gd name="T83" fmla="*/ 620 h 769"/>
                      <a:gd name="T84" fmla="*/ 190 w 1089"/>
                      <a:gd name="T85" fmla="*/ 605 h 769"/>
                      <a:gd name="T86" fmla="*/ 119 w 1089"/>
                      <a:gd name="T87" fmla="*/ 495 h 769"/>
                      <a:gd name="T88" fmla="*/ 149 w 1089"/>
                      <a:gd name="T89" fmla="*/ 432 h 769"/>
                      <a:gd name="T90" fmla="*/ 166 w 1089"/>
                      <a:gd name="T91" fmla="*/ 385 h 769"/>
                      <a:gd name="T92" fmla="*/ 149 w 1089"/>
                      <a:gd name="T93" fmla="*/ 226 h 769"/>
                      <a:gd name="T94" fmla="*/ 86 w 1089"/>
                      <a:gd name="T95" fmla="*/ 193 h 769"/>
                      <a:gd name="T96" fmla="*/ 55 w 1089"/>
                      <a:gd name="T97" fmla="*/ 210 h 769"/>
                      <a:gd name="T98" fmla="*/ 0 w 1089"/>
                      <a:gd name="T99" fmla="*/ 226 h 7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9" h="769">
                        <a:moveTo>
                          <a:pt x="0" y="226"/>
                        </a:moveTo>
                        <a:lnTo>
                          <a:pt x="32" y="202"/>
                        </a:lnTo>
                        <a:lnTo>
                          <a:pt x="62" y="156"/>
                        </a:lnTo>
                        <a:lnTo>
                          <a:pt x="99" y="134"/>
                        </a:lnTo>
                        <a:lnTo>
                          <a:pt x="137" y="160"/>
                        </a:lnTo>
                        <a:lnTo>
                          <a:pt x="142" y="181"/>
                        </a:lnTo>
                        <a:lnTo>
                          <a:pt x="133" y="181"/>
                        </a:lnTo>
                        <a:lnTo>
                          <a:pt x="118" y="179"/>
                        </a:lnTo>
                        <a:lnTo>
                          <a:pt x="137" y="202"/>
                        </a:lnTo>
                        <a:lnTo>
                          <a:pt x="216" y="172"/>
                        </a:lnTo>
                        <a:lnTo>
                          <a:pt x="206" y="149"/>
                        </a:lnTo>
                        <a:lnTo>
                          <a:pt x="240" y="110"/>
                        </a:lnTo>
                        <a:lnTo>
                          <a:pt x="262" y="111"/>
                        </a:lnTo>
                        <a:lnTo>
                          <a:pt x="241" y="124"/>
                        </a:lnTo>
                        <a:lnTo>
                          <a:pt x="223" y="153"/>
                        </a:lnTo>
                        <a:lnTo>
                          <a:pt x="223" y="172"/>
                        </a:lnTo>
                        <a:lnTo>
                          <a:pt x="255" y="193"/>
                        </a:lnTo>
                        <a:lnTo>
                          <a:pt x="301" y="133"/>
                        </a:lnTo>
                        <a:lnTo>
                          <a:pt x="461" y="63"/>
                        </a:lnTo>
                        <a:lnTo>
                          <a:pt x="460" y="23"/>
                        </a:lnTo>
                        <a:lnTo>
                          <a:pt x="533" y="8"/>
                        </a:lnTo>
                        <a:lnTo>
                          <a:pt x="574" y="29"/>
                        </a:lnTo>
                        <a:lnTo>
                          <a:pt x="671" y="0"/>
                        </a:lnTo>
                        <a:lnTo>
                          <a:pt x="701" y="15"/>
                        </a:lnTo>
                        <a:lnTo>
                          <a:pt x="766" y="85"/>
                        </a:lnTo>
                        <a:lnTo>
                          <a:pt x="840" y="71"/>
                        </a:lnTo>
                        <a:lnTo>
                          <a:pt x="886" y="96"/>
                        </a:lnTo>
                        <a:lnTo>
                          <a:pt x="1001" y="91"/>
                        </a:lnTo>
                        <a:lnTo>
                          <a:pt x="1088" y="118"/>
                        </a:lnTo>
                        <a:lnTo>
                          <a:pt x="1080" y="156"/>
                        </a:lnTo>
                        <a:lnTo>
                          <a:pt x="1006" y="181"/>
                        </a:lnTo>
                        <a:lnTo>
                          <a:pt x="1019" y="206"/>
                        </a:lnTo>
                        <a:lnTo>
                          <a:pt x="987" y="220"/>
                        </a:lnTo>
                        <a:lnTo>
                          <a:pt x="985" y="270"/>
                        </a:lnTo>
                        <a:lnTo>
                          <a:pt x="957" y="304"/>
                        </a:lnTo>
                        <a:lnTo>
                          <a:pt x="945" y="273"/>
                        </a:lnTo>
                        <a:lnTo>
                          <a:pt x="961" y="244"/>
                        </a:lnTo>
                        <a:lnTo>
                          <a:pt x="958" y="184"/>
                        </a:lnTo>
                        <a:lnTo>
                          <a:pt x="929" y="215"/>
                        </a:lnTo>
                        <a:lnTo>
                          <a:pt x="906" y="232"/>
                        </a:lnTo>
                        <a:lnTo>
                          <a:pt x="884" y="205"/>
                        </a:lnTo>
                        <a:lnTo>
                          <a:pt x="868" y="273"/>
                        </a:lnTo>
                        <a:lnTo>
                          <a:pt x="885" y="273"/>
                        </a:lnTo>
                        <a:lnTo>
                          <a:pt x="881" y="318"/>
                        </a:lnTo>
                        <a:lnTo>
                          <a:pt x="861" y="366"/>
                        </a:lnTo>
                        <a:lnTo>
                          <a:pt x="837" y="385"/>
                        </a:lnTo>
                        <a:lnTo>
                          <a:pt x="857" y="417"/>
                        </a:lnTo>
                        <a:lnTo>
                          <a:pt x="844" y="439"/>
                        </a:lnTo>
                        <a:lnTo>
                          <a:pt x="839" y="420"/>
                        </a:lnTo>
                        <a:lnTo>
                          <a:pt x="839" y="413"/>
                        </a:lnTo>
                        <a:lnTo>
                          <a:pt x="823" y="402"/>
                        </a:lnTo>
                        <a:lnTo>
                          <a:pt x="797" y="416"/>
                        </a:lnTo>
                        <a:lnTo>
                          <a:pt x="820" y="469"/>
                        </a:lnTo>
                        <a:lnTo>
                          <a:pt x="828" y="496"/>
                        </a:lnTo>
                        <a:lnTo>
                          <a:pt x="801" y="569"/>
                        </a:lnTo>
                        <a:lnTo>
                          <a:pt x="751" y="589"/>
                        </a:lnTo>
                        <a:lnTo>
                          <a:pt x="710" y="585"/>
                        </a:lnTo>
                        <a:lnTo>
                          <a:pt x="730" y="615"/>
                        </a:lnTo>
                        <a:lnTo>
                          <a:pt x="732" y="657"/>
                        </a:lnTo>
                        <a:lnTo>
                          <a:pt x="703" y="706"/>
                        </a:lnTo>
                        <a:lnTo>
                          <a:pt x="670" y="679"/>
                        </a:lnTo>
                        <a:lnTo>
                          <a:pt x="665" y="708"/>
                        </a:lnTo>
                        <a:lnTo>
                          <a:pt x="690" y="732"/>
                        </a:lnTo>
                        <a:lnTo>
                          <a:pt x="711" y="768"/>
                        </a:lnTo>
                        <a:lnTo>
                          <a:pt x="676" y="747"/>
                        </a:lnTo>
                        <a:lnTo>
                          <a:pt x="634" y="626"/>
                        </a:lnTo>
                        <a:lnTo>
                          <a:pt x="583" y="593"/>
                        </a:lnTo>
                        <a:lnTo>
                          <a:pt x="545" y="596"/>
                        </a:lnTo>
                        <a:lnTo>
                          <a:pt x="497" y="665"/>
                        </a:lnTo>
                        <a:lnTo>
                          <a:pt x="503" y="689"/>
                        </a:lnTo>
                        <a:lnTo>
                          <a:pt x="487" y="738"/>
                        </a:lnTo>
                        <a:lnTo>
                          <a:pt x="471" y="738"/>
                        </a:lnTo>
                        <a:lnTo>
                          <a:pt x="416" y="636"/>
                        </a:lnTo>
                        <a:lnTo>
                          <a:pt x="416" y="592"/>
                        </a:lnTo>
                        <a:lnTo>
                          <a:pt x="404" y="608"/>
                        </a:lnTo>
                        <a:lnTo>
                          <a:pt x="373" y="607"/>
                        </a:lnTo>
                        <a:lnTo>
                          <a:pt x="385" y="580"/>
                        </a:lnTo>
                        <a:lnTo>
                          <a:pt x="336" y="545"/>
                        </a:lnTo>
                        <a:lnTo>
                          <a:pt x="275" y="545"/>
                        </a:lnTo>
                        <a:lnTo>
                          <a:pt x="223" y="510"/>
                        </a:lnTo>
                        <a:lnTo>
                          <a:pt x="220" y="545"/>
                        </a:lnTo>
                        <a:lnTo>
                          <a:pt x="263" y="577"/>
                        </a:lnTo>
                        <a:lnTo>
                          <a:pt x="278" y="576"/>
                        </a:lnTo>
                        <a:lnTo>
                          <a:pt x="234" y="620"/>
                        </a:lnTo>
                        <a:lnTo>
                          <a:pt x="190" y="630"/>
                        </a:lnTo>
                        <a:lnTo>
                          <a:pt x="190" y="605"/>
                        </a:lnTo>
                        <a:lnTo>
                          <a:pt x="127" y="518"/>
                        </a:lnTo>
                        <a:lnTo>
                          <a:pt x="119" y="495"/>
                        </a:lnTo>
                        <a:lnTo>
                          <a:pt x="153" y="467"/>
                        </a:lnTo>
                        <a:lnTo>
                          <a:pt x="149" y="432"/>
                        </a:lnTo>
                        <a:lnTo>
                          <a:pt x="149" y="393"/>
                        </a:lnTo>
                        <a:lnTo>
                          <a:pt x="166" y="385"/>
                        </a:lnTo>
                        <a:lnTo>
                          <a:pt x="149" y="366"/>
                        </a:lnTo>
                        <a:lnTo>
                          <a:pt x="149" y="226"/>
                        </a:lnTo>
                        <a:lnTo>
                          <a:pt x="61" y="226"/>
                        </a:lnTo>
                        <a:lnTo>
                          <a:pt x="86" y="193"/>
                        </a:lnTo>
                        <a:lnTo>
                          <a:pt x="84" y="181"/>
                        </a:lnTo>
                        <a:lnTo>
                          <a:pt x="55" y="210"/>
                        </a:lnTo>
                        <a:lnTo>
                          <a:pt x="45" y="226"/>
                        </a:lnTo>
                        <a:lnTo>
                          <a:pt x="0" y="226"/>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6" name="Freeform 22">
                    <a:extLst>
                      <a:ext uri="{FF2B5EF4-FFF2-40B4-BE49-F238E27FC236}">
                        <a16:creationId xmlns:a16="http://schemas.microsoft.com/office/drawing/2014/main" id="{08B6C8F9-C759-4442-BABA-060CE527AEE4}"/>
                      </a:ext>
                    </a:extLst>
                  </p:cNvPr>
                  <p:cNvSpPr>
                    <a:spLocks/>
                  </p:cNvSpPr>
                  <p:nvPr/>
                </p:nvSpPr>
                <p:spPr bwMode="auto">
                  <a:xfrm>
                    <a:off x="5096" y="2880"/>
                    <a:ext cx="94" cy="157"/>
                  </a:xfrm>
                  <a:custGeom>
                    <a:avLst/>
                    <a:gdLst>
                      <a:gd name="T0" fmla="*/ 63 w 94"/>
                      <a:gd name="T1" fmla="*/ 0 h 157"/>
                      <a:gd name="T2" fmla="*/ 63 w 94"/>
                      <a:gd name="T3" fmla="*/ 20 h 157"/>
                      <a:gd name="T4" fmla="*/ 55 w 94"/>
                      <a:gd name="T5" fmla="*/ 33 h 157"/>
                      <a:gd name="T6" fmla="*/ 57 w 94"/>
                      <a:gd name="T7" fmla="*/ 54 h 157"/>
                      <a:gd name="T8" fmla="*/ 47 w 94"/>
                      <a:gd name="T9" fmla="*/ 82 h 157"/>
                      <a:gd name="T10" fmla="*/ 31 w 94"/>
                      <a:gd name="T11" fmla="*/ 108 h 157"/>
                      <a:gd name="T12" fmla="*/ 7 w 94"/>
                      <a:gd name="T13" fmla="*/ 125 h 157"/>
                      <a:gd name="T14" fmla="*/ 0 w 94"/>
                      <a:gd name="T15" fmla="*/ 154 h 157"/>
                      <a:gd name="T16" fmla="*/ 10 w 94"/>
                      <a:gd name="T17" fmla="*/ 156 h 157"/>
                      <a:gd name="T18" fmla="*/ 10 w 94"/>
                      <a:gd name="T19" fmla="*/ 129 h 157"/>
                      <a:gd name="T20" fmla="*/ 44 w 94"/>
                      <a:gd name="T21" fmla="*/ 127 h 157"/>
                      <a:gd name="T22" fmla="*/ 69 w 94"/>
                      <a:gd name="T23" fmla="*/ 109 h 157"/>
                      <a:gd name="T24" fmla="*/ 69 w 94"/>
                      <a:gd name="T25" fmla="*/ 72 h 157"/>
                      <a:gd name="T26" fmla="*/ 77 w 94"/>
                      <a:gd name="T27" fmla="*/ 58 h 157"/>
                      <a:gd name="T28" fmla="*/ 64 w 94"/>
                      <a:gd name="T29" fmla="*/ 34 h 157"/>
                      <a:gd name="T30" fmla="*/ 82 w 94"/>
                      <a:gd name="T31" fmla="*/ 27 h 157"/>
                      <a:gd name="T32" fmla="*/ 93 w 94"/>
                      <a:gd name="T33" fmla="*/ 8 h 157"/>
                      <a:gd name="T34" fmla="*/ 69 w 94"/>
                      <a:gd name="T35" fmla="*/ 11 h 157"/>
                      <a:gd name="T36" fmla="*/ 63 w 94"/>
                      <a:gd name="T37" fmla="*/ 0 h 1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4" h="157">
                        <a:moveTo>
                          <a:pt x="63" y="0"/>
                        </a:moveTo>
                        <a:lnTo>
                          <a:pt x="63" y="20"/>
                        </a:lnTo>
                        <a:lnTo>
                          <a:pt x="55" y="33"/>
                        </a:lnTo>
                        <a:lnTo>
                          <a:pt x="57" y="54"/>
                        </a:lnTo>
                        <a:lnTo>
                          <a:pt x="47" y="82"/>
                        </a:lnTo>
                        <a:lnTo>
                          <a:pt x="31" y="108"/>
                        </a:lnTo>
                        <a:lnTo>
                          <a:pt x="7" y="125"/>
                        </a:lnTo>
                        <a:lnTo>
                          <a:pt x="0" y="154"/>
                        </a:lnTo>
                        <a:lnTo>
                          <a:pt x="10" y="156"/>
                        </a:lnTo>
                        <a:lnTo>
                          <a:pt x="10" y="129"/>
                        </a:lnTo>
                        <a:lnTo>
                          <a:pt x="44" y="127"/>
                        </a:lnTo>
                        <a:lnTo>
                          <a:pt x="69" y="109"/>
                        </a:lnTo>
                        <a:lnTo>
                          <a:pt x="69" y="72"/>
                        </a:lnTo>
                        <a:lnTo>
                          <a:pt x="77" y="58"/>
                        </a:lnTo>
                        <a:lnTo>
                          <a:pt x="64" y="34"/>
                        </a:lnTo>
                        <a:lnTo>
                          <a:pt x="82" y="27"/>
                        </a:lnTo>
                        <a:lnTo>
                          <a:pt x="93" y="8"/>
                        </a:lnTo>
                        <a:lnTo>
                          <a:pt x="69" y="11"/>
                        </a:lnTo>
                        <a:lnTo>
                          <a:pt x="63"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7" name="Freeform 23">
                    <a:extLst>
                      <a:ext uri="{FF2B5EF4-FFF2-40B4-BE49-F238E27FC236}">
                        <a16:creationId xmlns:a16="http://schemas.microsoft.com/office/drawing/2014/main" id="{6D6F0361-85C2-4D48-932C-00A2784FCDB1}"/>
                      </a:ext>
                    </a:extLst>
                  </p:cNvPr>
                  <p:cNvSpPr>
                    <a:spLocks/>
                  </p:cNvSpPr>
                  <p:nvPr/>
                </p:nvSpPr>
                <p:spPr bwMode="auto">
                  <a:xfrm>
                    <a:off x="4741" y="3299"/>
                    <a:ext cx="19" cy="36"/>
                  </a:xfrm>
                  <a:custGeom>
                    <a:avLst/>
                    <a:gdLst>
                      <a:gd name="T0" fmla="*/ 9 w 19"/>
                      <a:gd name="T1" fmla="*/ 0 h 36"/>
                      <a:gd name="T2" fmla="*/ 0 w 19"/>
                      <a:gd name="T3" fmla="*/ 16 h 36"/>
                      <a:gd name="T4" fmla="*/ 6 w 19"/>
                      <a:gd name="T5" fmla="*/ 35 h 36"/>
                      <a:gd name="T6" fmla="*/ 18 w 19"/>
                      <a:gd name="T7" fmla="*/ 21 h 36"/>
                      <a:gd name="T8" fmla="*/ 9 w 19"/>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6">
                        <a:moveTo>
                          <a:pt x="9" y="0"/>
                        </a:moveTo>
                        <a:lnTo>
                          <a:pt x="0" y="16"/>
                        </a:lnTo>
                        <a:lnTo>
                          <a:pt x="6" y="35"/>
                        </a:lnTo>
                        <a:lnTo>
                          <a:pt x="18" y="21"/>
                        </a:lnTo>
                        <a:lnTo>
                          <a:pt x="9"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8" name="Freeform 24">
                    <a:extLst>
                      <a:ext uri="{FF2B5EF4-FFF2-40B4-BE49-F238E27FC236}">
                        <a16:creationId xmlns:a16="http://schemas.microsoft.com/office/drawing/2014/main" id="{8238D4F4-BD54-A24D-9B82-8E9C5F0D1339}"/>
                      </a:ext>
                    </a:extLst>
                  </p:cNvPr>
                  <p:cNvSpPr>
                    <a:spLocks/>
                  </p:cNvSpPr>
                  <p:nvPr/>
                </p:nvSpPr>
                <p:spPr bwMode="auto">
                  <a:xfrm>
                    <a:off x="4884" y="3337"/>
                    <a:ext cx="220" cy="94"/>
                  </a:xfrm>
                  <a:custGeom>
                    <a:avLst/>
                    <a:gdLst>
                      <a:gd name="T0" fmla="*/ 0 w 220"/>
                      <a:gd name="T1" fmla="*/ 0 h 94"/>
                      <a:gd name="T2" fmla="*/ 33 w 220"/>
                      <a:gd name="T3" fmla="*/ 7 h 94"/>
                      <a:gd name="T4" fmla="*/ 82 w 220"/>
                      <a:gd name="T5" fmla="*/ 41 h 94"/>
                      <a:gd name="T6" fmla="*/ 75 w 220"/>
                      <a:gd name="T7" fmla="*/ 60 h 94"/>
                      <a:gd name="T8" fmla="*/ 115 w 220"/>
                      <a:gd name="T9" fmla="*/ 77 h 94"/>
                      <a:gd name="T10" fmla="*/ 219 w 220"/>
                      <a:gd name="T11" fmla="*/ 77 h 94"/>
                      <a:gd name="T12" fmla="*/ 106 w 220"/>
                      <a:gd name="T13" fmla="*/ 93 h 94"/>
                      <a:gd name="T14" fmla="*/ 75 w 220"/>
                      <a:gd name="T15" fmla="*/ 60 h 94"/>
                      <a:gd name="T16" fmla="*/ 46 w 220"/>
                      <a:gd name="T17" fmla="*/ 54 h 94"/>
                      <a:gd name="T18" fmla="*/ 0 w 220"/>
                      <a:gd name="T19" fmla="*/ 0 h 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0" h="94">
                        <a:moveTo>
                          <a:pt x="0" y="0"/>
                        </a:moveTo>
                        <a:lnTo>
                          <a:pt x="33" y="7"/>
                        </a:lnTo>
                        <a:lnTo>
                          <a:pt x="82" y="41"/>
                        </a:lnTo>
                        <a:lnTo>
                          <a:pt x="75" y="60"/>
                        </a:lnTo>
                        <a:lnTo>
                          <a:pt x="115" y="77"/>
                        </a:lnTo>
                        <a:lnTo>
                          <a:pt x="219" y="77"/>
                        </a:lnTo>
                        <a:lnTo>
                          <a:pt x="106" y="93"/>
                        </a:lnTo>
                        <a:lnTo>
                          <a:pt x="75" y="60"/>
                        </a:lnTo>
                        <a:lnTo>
                          <a:pt x="46" y="54"/>
                        </a:lnTo>
                        <a:lnTo>
                          <a:pt x="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9" name="Freeform 25">
                    <a:extLst>
                      <a:ext uri="{FF2B5EF4-FFF2-40B4-BE49-F238E27FC236}">
                        <a16:creationId xmlns:a16="http://schemas.microsoft.com/office/drawing/2014/main" id="{498BF351-60A6-EB49-AE59-5249143E709F}"/>
                      </a:ext>
                    </a:extLst>
                  </p:cNvPr>
                  <p:cNvSpPr>
                    <a:spLocks/>
                  </p:cNvSpPr>
                  <p:nvPr/>
                </p:nvSpPr>
                <p:spPr bwMode="auto">
                  <a:xfrm>
                    <a:off x="5059" y="3415"/>
                    <a:ext cx="236" cy="221"/>
                  </a:xfrm>
                  <a:custGeom>
                    <a:avLst/>
                    <a:gdLst>
                      <a:gd name="T0" fmla="*/ 190 w 236"/>
                      <a:gd name="T1" fmla="*/ 216 h 221"/>
                      <a:gd name="T2" fmla="*/ 179 w 236"/>
                      <a:gd name="T3" fmla="*/ 212 h 221"/>
                      <a:gd name="T4" fmla="*/ 154 w 236"/>
                      <a:gd name="T5" fmla="*/ 187 h 221"/>
                      <a:gd name="T6" fmla="*/ 130 w 236"/>
                      <a:gd name="T7" fmla="*/ 182 h 221"/>
                      <a:gd name="T8" fmla="*/ 124 w 236"/>
                      <a:gd name="T9" fmla="*/ 167 h 221"/>
                      <a:gd name="T10" fmla="*/ 110 w 236"/>
                      <a:gd name="T11" fmla="*/ 155 h 221"/>
                      <a:gd name="T12" fmla="*/ 87 w 236"/>
                      <a:gd name="T13" fmla="*/ 155 h 221"/>
                      <a:gd name="T14" fmla="*/ 62 w 236"/>
                      <a:gd name="T15" fmla="*/ 165 h 221"/>
                      <a:gd name="T16" fmla="*/ 40 w 236"/>
                      <a:gd name="T17" fmla="*/ 169 h 221"/>
                      <a:gd name="T18" fmla="*/ 15 w 236"/>
                      <a:gd name="T19" fmla="*/ 169 h 221"/>
                      <a:gd name="T20" fmla="*/ 14 w 236"/>
                      <a:gd name="T21" fmla="*/ 152 h 221"/>
                      <a:gd name="T22" fmla="*/ 5 w 236"/>
                      <a:gd name="T23" fmla="*/ 127 h 221"/>
                      <a:gd name="T24" fmla="*/ 3 w 236"/>
                      <a:gd name="T25" fmla="*/ 114 h 221"/>
                      <a:gd name="T26" fmla="*/ 3 w 236"/>
                      <a:gd name="T27" fmla="*/ 79 h 221"/>
                      <a:gd name="T28" fmla="*/ 44 w 236"/>
                      <a:gd name="T29" fmla="*/ 60 h 221"/>
                      <a:gd name="T30" fmla="*/ 48 w 236"/>
                      <a:gd name="T31" fmla="*/ 41 h 221"/>
                      <a:gd name="T32" fmla="*/ 57 w 236"/>
                      <a:gd name="T33" fmla="*/ 43 h 221"/>
                      <a:gd name="T34" fmla="*/ 77 w 236"/>
                      <a:gd name="T35" fmla="*/ 22 h 221"/>
                      <a:gd name="T36" fmla="*/ 98 w 236"/>
                      <a:gd name="T37" fmla="*/ 25 h 221"/>
                      <a:gd name="T38" fmla="*/ 113 w 236"/>
                      <a:gd name="T39" fmla="*/ 10 h 221"/>
                      <a:gd name="T40" fmla="*/ 125 w 236"/>
                      <a:gd name="T41" fmla="*/ 8 h 221"/>
                      <a:gd name="T42" fmla="*/ 145 w 236"/>
                      <a:gd name="T43" fmla="*/ 34 h 221"/>
                      <a:gd name="T44" fmla="*/ 163 w 236"/>
                      <a:gd name="T45" fmla="*/ 43 h 221"/>
                      <a:gd name="T46" fmla="*/ 165 w 236"/>
                      <a:gd name="T47" fmla="*/ 16 h 221"/>
                      <a:gd name="T48" fmla="*/ 172 w 236"/>
                      <a:gd name="T49" fmla="*/ 0 h 221"/>
                      <a:gd name="T50" fmla="*/ 185 w 236"/>
                      <a:gd name="T51" fmla="*/ 22 h 221"/>
                      <a:gd name="T52" fmla="*/ 196 w 236"/>
                      <a:gd name="T53" fmla="*/ 60 h 221"/>
                      <a:gd name="T54" fmla="*/ 219 w 236"/>
                      <a:gd name="T55" fmla="*/ 83 h 221"/>
                      <a:gd name="T56" fmla="*/ 232 w 236"/>
                      <a:gd name="T57" fmla="*/ 101 h 221"/>
                      <a:gd name="T58" fmla="*/ 235 w 236"/>
                      <a:gd name="T59" fmla="*/ 133 h 221"/>
                      <a:gd name="T60" fmla="*/ 221 w 236"/>
                      <a:gd name="T61" fmla="*/ 169 h 221"/>
                      <a:gd name="T62" fmla="*/ 217 w 236"/>
                      <a:gd name="T63" fmla="*/ 202 h 221"/>
                      <a:gd name="T64" fmla="*/ 196 w 236"/>
                      <a:gd name="T65" fmla="*/ 215 h 2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36" h="221">
                        <a:moveTo>
                          <a:pt x="196" y="215"/>
                        </a:moveTo>
                        <a:lnTo>
                          <a:pt x="190" y="216"/>
                        </a:lnTo>
                        <a:lnTo>
                          <a:pt x="185" y="220"/>
                        </a:lnTo>
                        <a:lnTo>
                          <a:pt x="179" y="212"/>
                        </a:lnTo>
                        <a:lnTo>
                          <a:pt x="158" y="202"/>
                        </a:lnTo>
                        <a:lnTo>
                          <a:pt x="154" y="187"/>
                        </a:lnTo>
                        <a:lnTo>
                          <a:pt x="147" y="182"/>
                        </a:lnTo>
                        <a:lnTo>
                          <a:pt x="130" y="182"/>
                        </a:lnTo>
                        <a:lnTo>
                          <a:pt x="130" y="170"/>
                        </a:lnTo>
                        <a:lnTo>
                          <a:pt x="124" y="167"/>
                        </a:lnTo>
                        <a:lnTo>
                          <a:pt x="123" y="157"/>
                        </a:lnTo>
                        <a:lnTo>
                          <a:pt x="110" y="155"/>
                        </a:lnTo>
                        <a:lnTo>
                          <a:pt x="98" y="152"/>
                        </a:lnTo>
                        <a:lnTo>
                          <a:pt x="87" y="155"/>
                        </a:lnTo>
                        <a:lnTo>
                          <a:pt x="87" y="157"/>
                        </a:lnTo>
                        <a:lnTo>
                          <a:pt x="62" y="165"/>
                        </a:lnTo>
                        <a:lnTo>
                          <a:pt x="62" y="169"/>
                        </a:lnTo>
                        <a:lnTo>
                          <a:pt x="40" y="169"/>
                        </a:lnTo>
                        <a:lnTo>
                          <a:pt x="28" y="176"/>
                        </a:lnTo>
                        <a:lnTo>
                          <a:pt x="15" y="169"/>
                        </a:lnTo>
                        <a:lnTo>
                          <a:pt x="14" y="167"/>
                        </a:lnTo>
                        <a:lnTo>
                          <a:pt x="14" y="152"/>
                        </a:lnTo>
                        <a:lnTo>
                          <a:pt x="10" y="139"/>
                        </a:lnTo>
                        <a:lnTo>
                          <a:pt x="5" y="127"/>
                        </a:lnTo>
                        <a:lnTo>
                          <a:pt x="8" y="118"/>
                        </a:lnTo>
                        <a:lnTo>
                          <a:pt x="3" y="114"/>
                        </a:lnTo>
                        <a:lnTo>
                          <a:pt x="0" y="93"/>
                        </a:lnTo>
                        <a:lnTo>
                          <a:pt x="3" y="79"/>
                        </a:lnTo>
                        <a:lnTo>
                          <a:pt x="16" y="68"/>
                        </a:lnTo>
                        <a:lnTo>
                          <a:pt x="44" y="60"/>
                        </a:lnTo>
                        <a:lnTo>
                          <a:pt x="51" y="51"/>
                        </a:lnTo>
                        <a:lnTo>
                          <a:pt x="48" y="41"/>
                        </a:lnTo>
                        <a:lnTo>
                          <a:pt x="55" y="38"/>
                        </a:lnTo>
                        <a:lnTo>
                          <a:pt x="57" y="43"/>
                        </a:lnTo>
                        <a:lnTo>
                          <a:pt x="60" y="35"/>
                        </a:lnTo>
                        <a:lnTo>
                          <a:pt x="77" y="22"/>
                        </a:lnTo>
                        <a:lnTo>
                          <a:pt x="87" y="28"/>
                        </a:lnTo>
                        <a:lnTo>
                          <a:pt x="98" y="25"/>
                        </a:lnTo>
                        <a:lnTo>
                          <a:pt x="102" y="13"/>
                        </a:lnTo>
                        <a:lnTo>
                          <a:pt x="113" y="10"/>
                        </a:lnTo>
                        <a:lnTo>
                          <a:pt x="110" y="2"/>
                        </a:lnTo>
                        <a:lnTo>
                          <a:pt x="125" y="8"/>
                        </a:lnTo>
                        <a:lnTo>
                          <a:pt x="138" y="5"/>
                        </a:lnTo>
                        <a:lnTo>
                          <a:pt x="145" y="34"/>
                        </a:lnTo>
                        <a:lnTo>
                          <a:pt x="154" y="43"/>
                        </a:lnTo>
                        <a:lnTo>
                          <a:pt x="163" y="43"/>
                        </a:lnTo>
                        <a:lnTo>
                          <a:pt x="167" y="25"/>
                        </a:lnTo>
                        <a:lnTo>
                          <a:pt x="165" y="16"/>
                        </a:lnTo>
                        <a:lnTo>
                          <a:pt x="167" y="2"/>
                        </a:lnTo>
                        <a:lnTo>
                          <a:pt x="172" y="0"/>
                        </a:lnTo>
                        <a:lnTo>
                          <a:pt x="179" y="18"/>
                        </a:lnTo>
                        <a:lnTo>
                          <a:pt x="185" y="22"/>
                        </a:lnTo>
                        <a:lnTo>
                          <a:pt x="189" y="38"/>
                        </a:lnTo>
                        <a:lnTo>
                          <a:pt x="196" y="60"/>
                        </a:lnTo>
                        <a:lnTo>
                          <a:pt x="206" y="66"/>
                        </a:lnTo>
                        <a:lnTo>
                          <a:pt x="219" y="83"/>
                        </a:lnTo>
                        <a:lnTo>
                          <a:pt x="221" y="91"/>
                        </a:lnTo>
                        <a:lnTo>
                          <a:pt x="232" y="101"/>
                        </a:lnTo>
                        <a:lnTo>
                          <a:pt x="235" y="119"/>
                        </a:lnTo>
                        <a:lnTo>
                          <a:pt x="235" y="133"/>
                        </a:lnTo>
                        <a:lnTo>
                          <a:pt x="232" y="155"/>
                        </a:lnTo>
                        <a:lnTo>
                          <a:pt x="221" y="169"/>
                        </a:lnTo>
                        <a:lnTo>
                          <a:pt x="217" y="187"/>
                        </a:lnTo>
                        <a:lnTo>
                          <a:pt x="217" y="202"/>
                        </a:lnTo>
                        <a:lnTo>
                          <a:pt x="206" y="205"/>
                        </a:lnTo>
                        <a:lnTo>
                          <a:pt x="196" y="215"/>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50" name="Freeform 26">
                    <a:extLst>
                      <a:ext uri="{FF2B5EF4-FFF2-40B4-BE49-F238E27FC236}">
                        <a16:creationId xmlns:a16="http://schemas.microsoft.com/office/drawing/2014/main" id="{298EF7FE-BF20-6348-8D2B-DF3DEA14CD1D}"/>
                      </a:ext>
                    </a:extLst>
                  </p:cNvPr>
                  <p:cNvSpPr>
                    <a:spLocks/>
                  </p:cNvSpPr>
                  <p:nvPr/>
                </p:nvSpPr>
                <p:spPr bwMode="auto">
                  <a:xfrm>
                    <a:off x="5247" y="3648"/>
                    <a:ext cx="18" cy="27"/>
                  </a:xfrm>
                  <a:custGeom>
                    <a:avLst/>
                    <a:gdLst>
                      <a:gd name="T0" fmla="*/ 9 w 18"/>
                      <a:gd name="T1" fmla="*/ 23 h 27"/>
                      <a:gd name="T2" fmla="*/ 3 w 18"/>
                      <a:gd name="T3" fmla="*/ 19 h 27"/>
                      <a:gd name="T4" fmla="*/ 3 w 18"/>
                      <a:gd name="T5" fmla="*/ 15 h 27"/>
                      <a:gd name="T6" fmla="*/ 3 w 18"/>
                      <a:gd name="T7" fmla="*/ 11 h 27"/>
                      <a:gd name="T8" fmla="*/ 2 w 18"/>
                      <a:gd name="T9" fmla="*/ 7 h 27"/>
                      <a:gd name="T10" fmla="*/ 0 w 18"/>
                      <a:gd name="T11" fmla="*/ 0 h 27"/>
                      <a:gd name="T12" fmla="*/ 3 w 18"/>
                      <a:gd name="T13" fmla="*/ 0 h 27"/>
                      <a:gd name="T14" fmla="*/ 9 w 18"/>
                      <a:gd name="T15" fmla="*/ 4 h 27"/>
                      <a:gd name="T16" fmla="*/ 12 w 18"/>
                      <a:gd name="T17" fmla="*/ 3 h 27"/>
                      <a:gd name="T18" fmla="*/ 13 w 18"/>
                      <a:gd name="T19" fmla="*/ 3 h 27"/>
                      <a:gd name="T20" fmla="*/ 17 w 18"/>
                      <a:gd name="T21" fmla="*/ 0 h 27"/>
                      <a:gd name="T22" fmla="*/ 17 w 18"/>
                      <a:gd name="T23" fmla="*/ 11 h 27"/>
                      <a:gd name="T24" fmla="*/ 15 w 18"/>
                      <a:gd name="T25" fmla="*/ 15 h 27"/>
                      <a:gd name="T26" fmla="*/ 13 w 18"/>
                      <a:gd name="T27" fmla="*/ 19 h 27"/>
                      <a:gd name="T28" fmla="*/ 13 w 18"/>
                      <a:gd name="T29" fmla="*/ 22 h 27"/>
                      <a:gd name="T30" fmla="*/ 12 w 18"/>
                      <a:gd name="T31" fmla="*/ 23 h 27"/>
                      <a:gd name="T32" fmla="*/ 12 w 18"/>
                      <a:gd name="T33" fmla="*/ 26 h 27"/>
                      <a:gd name="T34" fmla="*/ 9 w 18"/>
                      <a:gd name="T35" fmla="*/ 23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 h="27">
                        <a:moveTo>
                          <a:pt x="9" y="23"/>
                        </a:moveTo>
                        <a:lnTo>
                          <a:pt x="3" y="19"/>
                        </a:lnTo>
                        <a:lnTo>
                          <a:pt x="3" y="15"/>
                        </a:lnTo>
                        <a:lnTo>
                          <a:pt x="3" y="11"/>
                        </a:lnTo>
                        <a:lnTo>
                          <a:pt x="2" y="7"/>
                        </a:lnTo>
                        <a:lnTo>
                          <a:pt x="0" y="0"/>
                        </a:lnTo>
                        <a:lnTo>
                          <a:pt x="3" y="0"/>
                        </a:lnTo>
                        <a:lnTo>
                          <a:pt x="9" y="4"/>
                        </a:lnTo>
                        <a:lnTo>
                          <a:pt x="12" y="3"/>
                        </a:lnTo>
                        <a:lnTo>
                          <a:pt x="13" y="3"/>
                        </a:lnTo>
                        <a:lnTo>
                          <a:pt x="17" y="0"/>
                        </a:lnTo>
                        <a:lnTo>
                          <a:pt x="17" y="11"/>
                        </a:lnTo>
                        <a:lnTo>
                          <a:pt x="15" y="15"/>
                        </a:lnTo>
                        <a:lnTo>
                          <a:pt x="13" y="19"/>
                        </a:lnTo>
                        <a:lnTo>
                          <a:pt x="13" y="22"/>
                        </a:lnTo>
                        <a:lnTo>
                          <a:pt x="12" y="23"/>
                        </a:lnTo>
                        <a:lnTo>
                          <a:pt x="12" y="26"/>
                        </a:lnTo>
                        <a:lnTo>
                          <a:pt x="9" y="23"/>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51" name="Freeform 27">
                    <a:extLst>
                      <a:ext uri="{FF2B5EF4-FFF2-40B4-BE49-F238E27FC236}">
                        <a16:creationId xmlns:a16="http://schemas.microsoft.com/office/drawing/2014/main" id="{3C6AB686-AE55-634F-8B89-DD0D3F662B3D}"/>
                      </a:ext>
                    </a:extLst>
                  </p:cNvPr>
                  <p:cNvSpPr>
                    <a:spLocks/>
                  </p:cNvSpPr>
                  <p:nvPr/>
                </p:nvSpPr>
                <p:spPr bwMode="auto">
                  <a:xfrm>
                    <a:off x="4424" y="3395"/>
                    <a:ext cx="26" cy="106"/>
                  </a:xfrm>
                  <a:custGeom>
                    <a:avLst/>
                    <a:gdLst>
                      <a:gd name="T0" fmla="*/ 3 w 26"/>
                      <a:gd name="T1" fmla="*/ 37 h 106"/>
                      <a:gd name="T2" fmla="*/ 13 w 26"/>
                      <a:gd name="T3" fmla="*/ 28 h 106"/>
                      <a:gd name="T4" fmla="*/ 20 w 26"/>
                      <a:gd name="T5" fmla="*/ 0 h 106"/>
                      <a:gd name="T6" fmla="*/ 25 w 26"/>
                      <a:gd name="T7" fmla="*/ 42 h 106"/>
                      <a:gd name="T8" fmla="*/ 17 w 26"/>
                      <a:gd name="T9" fmla="*/ 94 h 106"/>
                      <a:gd name="T10" fmla="*/ 0 w 26"/>
                      <a:gd name="T11" fmla="*/ 105 h 106"/>
                      <a:gd name="T12" fmla="*/ 0 w 26"/>
                      <a:gd name="T13" fmla="*/ 80 h 106"/>
                      <a:gd name="T14" fmla="*/ 5 w 26"/>
                      <a:gd name="T15" fmla="*/ 64 h 106"/>
                      <a:gd name="T16" fmla="*/ 3 w 26"/>
                      <a:gd name="T17" fmla="*/ 37 h 1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 h="106">
                        <a:moveTo>
                          <a:pt x="3" y="37"/>
                        </a:moveTo>
                        <a:lnTo>
                          <a:pt x="13" y="28"/>
                        </a:lnTo>
                        <a:lnTo>
                          <a:pt x="20" y="0"/>
                        </a:lnTo>
                        <a:lnTo>
                          <a:pt x="25" y="42"/>
                        </a:lnTo>
                        <a:lnTo>
                          <a:pt x="17" y="94"/>
                        </a:lnTo>
                        <a:lnTo>
                          <a:pt x="0" y="105"/>
                        </a:lnTo>
                        <a:lnTo>
                          <a:pt x="0" y="80"/>
                        </a:lnTo>
                        <a:lnTo>
                          <a:pt x="5" y="64"/>
                        </a:lnTo>
                        <a:lnTo>
                          <a:pt x="3" y="37"/>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grpSp>
          </p:grpSp>
        </p:grpSp>
      </p:grpSp>
      <p:sp>
        <p:nvSpPr>
          <p:cNvPr id="1056" name="Rectangle 32">
            <a:extLst>
              <a:ext uri="{FF2B5EF4-FFF2-40B4-BE49-F238E27FC236}">
                <a16:creationId xmlns:a16="http://schemas.microsoft.com/office/drawing/2014/main" id="{8FDD7DA9-B9A5-5F48-8784-9A170F422C75}"/>
              </a:ext>
            </a:extLst>
          </p:cNvPr>
          <p:cNvSpPr>
            <a:spLocks noGrp="1" noChangeArrowheads="1"/>
          </p:cNvSpPr>
          <p:nvPr>
            <p:ph type="body" idx="1"/>
          </p:nvPr>
        </p:nvSpPr>
        <p:spPr bwMode="auto">
          <a:xfrm>
            <a:off x="685800" y="1657350"/>
            <a:ext cx="7772400" cy="4114800"/>
          </a:xfrm>
          <a:prstGeom prst="rect">
            <a:avLst/>
          </a:prstGeom>
          <a:noFill/>
          <a:ln>
            <a:noFill/>
          </a:ln>
          <a:effectLst>
            <a:outerShdw blurRad="63500" dist="38099" dir="2700000" algn="ctr" rotWithShape="0">
              <a:srgbClr val="000000">
                <a:alpha val="74998"/>
              </a:srgbClr>
            </a:outerShdw>
          </a:effectLst>
          <a:extLst>
            <a:ext uri="{909E8E84-426E-40dd-AFC4-6F175D3DCCD1}"/>
            <a:ext uri="{91240B29-F687-4f45-9708-019B960494DF}"/>
            <a:ext uri="{FAA26D3D-D897-4be2-8F04-BA451C77F1D7}"/>
          </a:extLst>
        </p:spPr>
        <p:txBody>
          <a:bodyPr vert="horz" wrap="square" lIns="90487" tIns="44450" rIns="90487"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7" name="Rectangle 33">
            <a:extLst>
              <a:ext uri="{FF2B5EF4-FFF2-40B4-BE49-F238E27FC236}">
                <a16:creationId xmlns:a16="http://schemas.microsoft.com/office/drawing/2014/main" id="{913F1CB5-7EF2-1F4B-85C4-426A35A084CF}"/>
              </a:ext>
            </a:extLst>
          </p:cNvPr>
          <p:cNvSpPr>
            <a:spLocks noGrp="1" noChangeArrowheads="1"/>
          </p:cNvSpPr>
          <p:nvPr>
            <p:ph type="title"/>
          </p:nvPr>
        </p:nvSpPr>
        <p:spPr bwMode="auto">
          <a:xfrm>
            <a:off x="685800" y="285750"/>
            <a:ext cx="7772400" cy="1143000"/>
          </a:xfrm>
          <a:prstGeom prst="rect">
            <a:avLst/>
          </a:prstGeom>
          <a:noFill/>
          <a:ln>
            <a:noFill/>
          </a:ln>
          <a:effectLst>
            <a:outerShdw blurRad="63500" dist="53882" dir="2700000" algn="ctr" rotWithShape="0">
              <a:srgbClr val="000000">
                <a:alpha val="74998"/>
              </a:srgbClr>
            </a:outerShdw>
          </a:effectLst>
          <a:extLst>
            <a:ext uri="{909E8E84-426E-40dd-AFC4-6F175D3DCCD1}"/>
            <a:ext uri="{91240B29-F687-4f45-9708-019B960494DF}"/>
            <a:ext uri="{FAA26D3D-D897-4be2-8F04-BA451C77F1D7}"/>
          </a:extLst>
        </p:spPr>
        <p:txBody>
          <a:bodyPr vert="horz" wrap="square" lIns="90487" tIns="44450" rIns="90487" bIns="44450" numCol="1" anchor="ctr" anchorCtr="0" compatLnSpc="1">
            <a:prstTxWarp prst="textNoShape">
              <a:avLst/>
            </a:prstTxWarp>
          </a:bodyPr>
          <a:lstStyle/>
          <a:p>
            <a:pPr lvl="0"/>
            <a:r>
              <a:rPr lang="en-US"/>
              <a:t>Click to edit Master title style</a:t>
            </a:r>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 id="2147484092" r:id="rId12"/>
  </p:sldLayoutIdLst>
  <p:txStyles>
    <p:titleStyle>
      <a:lvl1pPr algn="ctr" rtl="0" eaLnBrk="0" fontAlgn="base" hangingPunct="0">
        <a:spcBef>
          <a:spcPct val="0"/>
        </a:spcBef>
        <a:spcAft>
          <a:spcPct val="0"/>
        </a:spcAft>
        <a:defRPr sz="4400" b="1">
          <a:solidFill>
            <a:schemeClr val="tx1"/>
          </a:solidFill>
          <a:latin typeface="+mj-lt"/>
          <a:ea typeface="+mj-ea"/>
          <a:cs typeface="ＭＳ Ｐゴシック" charset="0"/>
        </a:defRPr>
      </a:lvl1pPr>
      <a:lvl2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2pPr>
      <a:lvl3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3pPr>
      <a:lvl4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4pPr>
      <a:lvl5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5pPr>
      <a:lvl6pPr marL="457200" algn="ctr" rtl="0" eaLnBrk="0" fontAlgn="base" hangingPunct="0">
        <a:spcBef>
          <a:spcPct val="0"/>
        </a:spcBef>
        <a:spcAft>
          <a:spcPct val="0"/>
        </a:spcAft>
        <a:defRPr sz="4400" b="1">
          <a:solidFill>
            <a:schemeClr val="tx1"/>
          </a:solidFill>
          <a:latin typeface="Comic Sans MS" charset="0"/>
          <a:ea typeface="ＭＳ Ｐゴシック" charset="0"/>
        </a:defRPr>
      </a:lvl6pPr>
      <a:lvl7pPr marL="914400" algn="ctr" rtl="0" eaLnBrk="0" fontAlgn="base" hangingPunct="0">
        <a:spcBef>
          <a:spcPct val="0"/>
        </a:spcBef>
        <a:spcAft>
          <a:spcPct val="0"/>
        </a:spcAft>
        <a:defRPr sz="4400" b="1">
          <a:solidFill>
            <a:schemeClr val="tx1"/>
          </a:solidFill>
          <a:latin typeface="Comic Sans MS" charset="0"/>
          <a:ea typeface="ＭＳ Ｐゴシック" charset="0"/>
        </a:defRPr>
      </a:lvl7pPr>
      <a:lvl8pPr marL="1371600" algn="ctr" rtl="0" eaLnBrk="0" fontAlgn="base" hangingPunct="0">
        <a:spcBef>
          <a:spcPct val="0"/>
        </a:spcBef>
        <a:spcAft>
          <a:spcPct val="0"/>
        </a:spcAft>
        <a:defRPr sz="4400" b="1">
          <a:solidFill>
            <a:schemeClr val="tx1"/>
          </a:solidFill>
          <a:latin typeface="Comic Sans MS" charset="0"/>
          <a:ea typeface="ＭＳ Ｐゴシック" charset="0"/>
        </a:defRPr>
      </a:lvl8pPr>
      <a:lvl9pPr marL="1828800" algn="ctr" rtl="0" eaLnBrk="0" fontAlgn="base" hangingPunct="0">
        <a:spcBef>
          <a:spcPct val="0"/>
        </a:spcBef>
        <a:spcAft>
          <a:spcPct val="0"/>
        </a:spcAft>
        <a:defRPr sz="4400" b="1">
          <a:solidFill>
            <a:schemeClr val="tx1"/>
          </a:solidFill>
          <a:latin typeface="Comic Sans MS" charset="0"/>
          <a:ea typeface="ＭＳ Ｐゴシック" charset="0"/>
        </a:defRPr>
      </a:lvl9pPr>
    </p:titleStyle>
    <p:bodyStyle>
      <a:lvl1pPr marL="342900" indent="-342900" algn="l" rtl="0" eaLnBrk="0" fontAlgn="base" hangingPunct="0">
        <a:spcBef>
          <a:spcPct val="20000"/>
        </a:spcBef>
        <a:spcAft>
          <a:spcPct val="0"/>
        </a:spcAft>
        <a:buClr>
          <a:schemeClr val="tx2"/>
        </a:buClr>
        <a:buSzPct val="75000"/>
        <a:buFont typeface="Comic Sans MS" panose="030F0902030302020204" pitchFamily="66" charset="0"/>
        <a:buChar char=""/>
        <a:defRPr sz="3600" b="1">
          <a:solidFill>
            <a:schemeClr val="tx2"/>
          </a:solidFill>
          <a:latin typeface="+mn-lt"/>
          <a:ea typeface="+mn-ea"/>
          <a:cs typeface="ＭＳ Ｐゴシック" charset="0"/>
        </a:defRPr>
      </a:lvl1pPr>
      <a:lvl2pPr marL="742950" indent="-285750" algn="l" rtl="0" eaLnBrk="0" fontAlgn="base" hangingPunct="0">
        <a:spcBef>
          <a:spcPct val="20000"/>
        </a:spcBef>
        <a:spcAft>
          <a:spcPct val="0"/>
        </a:spcAft>
        <a:buClr>
          <a:srgbClr val="00FF00"/>
        </a:buClr>
        <a:buSzPct val="100000"/>
        <a:buChar char="–"/>
        <a:defRPr sz="2800" b="1">
          <a:solidFill>
            <a:srgbClr val="00FF00"/>
          </a:solidFill>
          <a:latin typeface="+mn-lt"/>
          <a:ea typeface="+mn-ea"/>
        </a:defRPr>
      </a:lvl2pPr>
      <a:lvl3pPr marL="1143000" indent="-228600" algn="l" rtl="0" eaLnBrk="0" fontAlgn="base" hangingPunct="0">
        <a:spcBef>
          <a:spcPct val="20000"/>
        </a:spcBef>
        <a:spcAft>
          <a:spcPct val="0"/>
        </a:spcAft>
        <a:buClr>
          <a:schemeClr val="tx1"/>
        </a:buClr>
        <a:buSzPct val="65000"/>
        <a:buFont typeface="Comic Sans MS" panose="030F0902030302020204" pitchFamily="66" charset="0"/>
        <a:buChar char=""/>
        <a:defRPr sz="2400" b="1">
          <a:solidFill>
            <a:schemeClr val="tx1"/>
          </a:solidFill>
          <a:latin typeface="+mn-lt"/>
          <a:ea typeface="+mn-ea"/>
        </a:defRPr>
      </a:lvl3pPr>
      <a:lvl4pPr marL="16002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5pPr>
      <a:lvl6pPr marL="25146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6pPr>
      <a:lvl7pPr marL="29718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7pPr>
      <a:lvl8pPr marL="34290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8pPr>
      <a:lvl9pPr marL="38862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4.tiff"/><Relationship Id="rId5" Type="http://schemas.openxmlformats.org/officeDocument/2006/relationships/image" Target="../media/image23.tiff"/><Relationship Id="rId4" Type="http://schemas.openxmlformats.org/officeDocument/2006/relationships/image" Target="../media/image22.tiff"/></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5.tiff"/><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6.tiff"/><Relationship Id="rId5" Type="http://schemas.openxmlformats.org/officeDocument/2006/relationships/image" Target="../media/image27.tiff"/><Relationship Id="rId4" Type="http://schemas.openxmlformats.org/officeDocument/2006/relationships/image" Target="../media/image26.tiff"/></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0.tiff"/></Relationships>
</file>

<file path=ppt/slides/_rels/slide14.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3.tiff"/><Relationship Id="rId4" Type="http://schemas.openxmlformats.org/officeDocument/2006/relationships/image" Target="../media/image32.tiff"/></Relationships>
</file>

<file path=ppt/slides/_rels/slide15.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microsoft.com/office/2007/relationships/hdphoto" Target="../media/hdphoto2.wdp"/><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microsoft.com/office/2007/relationships/hdphoto" Target="../media/hdphoto2.wdp"/><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41.tiff"/><Relationship Id="rId5" Type="http://schemas.openxmlformats.org/officeDocument/2006/relationships/image" Target="../media/image40.tiff"/><Relationship Id="rId4" Type="http://schemas.openxmlformats.org/officeDocument/2006/relationships/image" Target="../media/image39.tiff"/></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tif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31.xml"/><Relationship Id="rId1" Type="http://schemas.openxmlformats.org/officeDocument/2006/relationships/slideLayout" Target="../slideLayouts/slideLayout12.xml"/><Relationship Id="rId5" Type="http://schemas.microsoft.com/office/2007/relationships/hdphoto" Target="../media/hdphoto2.wdp"/><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43.tiff"/></Relationships>
</file>

<file path=ppt/slides/_rels/slide36.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2.xml"/><Relationship Id="rId5" Type="http://schemas.openxmlformats.org/officeDocument/2006/relationships/image" Target="../media/image47.tiff"/><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6.tiff"/><Relationship Id="rId4" Type="http://schemas.openxmlformats.org/officeDocument/2006/relationships/image" Target="../media/image5.tif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7" Type="http://schemas.openxmlformats.org/officeDocument/2006/relationships/image" Target="../media/image11.tiff"/><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0.tiff"/><Relationship Id="rId5" Type="http://schemas.openxmlformats.org/officeDocument/2006/relationships/image" Target="../media/image9.tiff"/><Relationship Id="rId4" Type="http://schemas.openxmlformats.org/officeDocument/2006/relationships/image" Target="../media/image8.tiff"/></Relationships>
</file>

<file path=ppt/slides/_rels/slide7.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4.tiff"/><Relationship Id="rId4" Type="http://schemas.openxmlformats.org/officeDocument/2006/relationships/image" Target="../media/image13.tiff"/></Relationships>
</file>

<file path=ppt/slides/_rels/slide8.xml.rels><?xml version="1.0" encoding="UTF-8" standalone="yes"?>
<Relationships xmlns="http://schemas.openxmlformats.org/package/2006/relationships"><Relationship Id="rId3" Type="http://schemas.openxmlformats.org/officeDocument/2006/relationships/image" Target="../media/image15.tiff"/><Relationship Id="rId7" Type="http://schemas.microsoft.com/office/2007/relationships/hdphoto" Target="../media/hdphoto1.wdp"/><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tiff"/><Relationship Id="rId4" Type="http://schemas.openxmlformats.org/officeDocument/2006/relationships/image" Target="../media/image16.tiff"/></Relationships>
</file>

<file path=ppt/slides/_rels/slide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0.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630E05-677C-904F-AC5D-B9C04E525556}"/>
              </a:ext>
            </a:extLst>
          </p:cNvPr>
          <p:cNvPicPr>
            <a:picLocks noChangeAspect="1"/>
          </p:cNvPicPr>
          <p:nvPr/>
        </p:nvPicPr>
        <p:blipFill rotWithShape="1">
          <a:blip r:embed="rId3"/>
          <a:srcRect l="5108" t="3030" r="7120" b="77753"/>
          <a:stretch/>
        </p:blipFill>
        <p:spPr>
          <a:xfrm>
            <a:off x="0" y="0"/>
            <a:ext cx="9144000" cy="2590800"/>
          </a:xfrm>
          <a:prstGeom prst="rect">
            <a:avLst/>
          </a:prstGeom>
        </p:spPr>
      </p:pic>
      <p:sp>
        <p:nvSpPr>
          <p:cNvPr id="11" name="Text Box 3">
            <a:extLst>
              <a:ext uri="{FF2B5EF4-FFF2-40B4-BE49-F238E27FC236}">
                <a16:creationId xmlns:a16="http://schemas.microsoft.com/office/drawing/2014/main" id="{33B371F4-5A01-A344-B8F3-C8DBDDFD7235}"/>
              </a:ext>
            </a:extLst>
          </p:cNvPr>
          <p:cNvSpPr txBox="1">
            <a:spLocks noChangeArrowheads="1"/>
          </p:cNvSpPr>
          <p:nvPr/>
        </p:nvSpPr>
        <p:spPr bwMode="auto">
          <a:xfrm>
            <a:off x="152400" y="3962400"/>
            <a:ext cx="88392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n-US" altLang="en-US" sz="2800" b="1" dirty="0">
                <a:solidFill>
                  <a:schemeClr val="tx2"/>
                </a:solidFill>
                <a:effectLst>
                  <a:outerShdw dist="38100" dir="2700000" algn="tl" rotWithShape="0">
                    <a:prstClr val="black"/>
                  </a:outerShdw>
                </a:effectLst>
              </a:rPr>
              <a:t>Bill Beckham</a:t>
            </a:r>
          </a:p>
          <a:p>
            <a:pPr algn="ctr"/>
            <a:r>
              <a:rPr lang="es-ES" sz="2800" b="1" dirty="0">
                <a:solidFill>
                  <a:schemeClr val="tx2"/>
                </a:solidFill>
                <a:effectLst>
                  <a:outerShdw dist="38100" dir="2700000" algn="tl" rotWithShape="0">
                    <a:prstClr val="black"/>
                  </a:outerShdw>
                </a:effectLst>
              </a:rPr>
              <a:t>SESIÓN 2: LA SOLUCIÓN </a:t>
            </a:r>
          </a:p>
          <a:p>
            <a:pPr algn="ctr"/>
            <a:r>
              <a:rPr lang="es-ES" sz="2800" b="1" dirty="0">
                <a:solidFill>
                  <a:schemeClr val="tx2"/>
                </a:solidFill>
              </a:rPr>
              <a:t>La Proximidad de Dios</a:t>
            </a:r>
          </a:p>
          <a:p>
            <a:pPr algn="ctr"/>
            <a:r>
              <a:rPr lang="es-ES" sz="2800" b="1" dirty="0">
                <a:solidFill>
                  <a:schemeClr val="tx2"/>
                </a:solidFill>
              </a:rPr>
              <a:t>Miércoles</a:t>
            </a:r>
            <a:r>
              <a:rPr lang="es-ES" sz="2800" b="1" dirty="0">
                <a:solidFill>
                  <a:schemeClr val="tx2"/>
                </a:solidFill>
                <a:effectLst>
                  <a:outerShdw dist="38100" dir="2700000" algn="tl" rotWithShape="0">
                    <a:prstClr val="black"/>
                  </a:outerShdw>
                </a:effectLst>
              </a:rPr>
              <a:t> 9:00 AM</a:t>
            </a:r>
            <a:endParaRPr lang="en-US" altLang="en-US" sz="2800" b="1" dirty="0">
              <a:solidFill>
                <a:schemeClr val="tx2"/>
              </a:solidFill>
              <a:effectLst>
                <a:outerShdw dist="38100" dir="2700000" algn="tl" rotWithShape="0">
                  <a:prstClr val="black"/>
                </a:outerShdw>
              </a:effectLst>
            </a:endParaRPr>
          </a:p>
        </p:txBody>
      </p:sp>
      <p:sp>
        <p:nvSpPr>
          <p:cNvPr id="12" name="Text Box 3">
            <a:extLst>
              <a:ext uri="{FF2B5EF4-FFF2-40B4-BE49-F238E27FC236}">
                <a16:creationId xmlns:a16="http://schemas.microsoft.com/office/drawing/2014/main" id="{42FBB6B4-E805-4D46-9850-52AA3B40DCAA}"/>
              </a:ext>
            </a:extLst>
          </p:cNvPr>
          <p:cNvSpPr txBox="1">
            <a:spLocks noChangeArrowheads="1"/>
          </p:cNvSpPr>
          <p:nvPr/>
        </p:nvSpPr>
        <p:spPr bwMode="auto">
          <a:xfrm>
            <a:off x="576943" y="2743200"/>
            <a:ext cx="803365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lvl="1" algn="ctr"/>
            <a:r>
              <a:rPr lang="en-US" altLang="en-US" sz="3600" b="1" dirty="0">
                <a:solidFill>
                  <a:schemeClr val="tx2"/>
                </a:solidFill>
                <a:effectLst>
                  <a:outerShdw dist="38100" dir="2700000" algn="tl" rotWithShape="0">
                    <a:prstClr val="black"/>
                  </a:outerShdw>
                </a:effectLst>
              </a:rPr>
              <a:t>VI CONGRESO DE IGLESIA CELULAR EN DALLAS, TEXAS</a:t>
            </a:r>
          </a:p>
        </p:txBody>
      </p:sp>
    </p:spTree>
    <p:extLst>
      <p:ext uri="{BB962C8B-B14F-4D97-AF65-F5344CB8AC3E}">
        <p14:creationId xmlns:p14="http://schemas.microsoft.com/office/powerpoint/2010/main" val="240011257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pic>
        <p:nvPicPr>
          <p:cNvPr id="14" name="Picture 13">
            <a:extLst>
              <a:ext uri="{FF2B5EF4-FFF2-40B4-BE49-F238E27FC236}">
                <a16:creationId xmlns:a16="http://schemas.microsoft.com/office/drawing/2014/main" id="{1936F1C4-CA8D-9949-AB3E-EDE08327EA2E}"/>
              </a:ext>
            </a:extLst>
          </p:cNvPr>
          <p:cNvPicPr>
            <a:picLocks noChangeAspect="1"/>
          </p:cNvPicPr>
          <p:nvPr/>
        </p:nvPicPr>
        <p:blipFill rotWithShape="1">
          <a:blip r:embed="rId3"/>
          <a:srcRect l="10479" r="16020"/>
          <a:stretch/>
        </p:blipFill>
        <p:spPr>
          <a:xfrm>
            <a:off x="395286" y="0"/>
            <a:ext cx="3262314" cy="2853276"/>
          </a:xfrm>
          <a:prstGeom prst="rect">
            <a:avLst/>
          </a:prstGeom>
        </p:spPr>
      </p:pic>
      <p:pic>
        <p:nvPicPr>
          <p:cNvPr id="2" name="Picture 1">
            <a:extLst>
              <a:ext uri="{FF2B5EF4-FFF2-40B4-BE49-F238E27FC236}">
                <a16:creationId xmlns:a16="http://schemas.microsoft.com/office/drawing/2014/main" id="{503635C5-DFDB-9142-BD1D-EABE53E1B1D7}"/>
              </a:ext>
            </a:extLst>
          </p:cNvPr>
          <p:cNvPicPr>
            <a:picLocks noChangeAspect="1"/>
          </p:cNvPicPr>
          <p:nvPr/>
        </p:nvPicPr>
        <p:blipFill rotWithShape="1">
          <a:blip r:embed="rId4"/>
          <a:srcRect t="5296" b="19556"/>
          <a:stretch/>
        </p:blipFill>
        <p:spPr>
          <a:xfrm>
            <a:off x="5867400" y="0"/>
            <a:ext cx="2943893" cy="3097163"/>
          </a:xfrm>
          <a:prstGeom prst="rect">
            <a:avLst/>
          </a:prstGeom>
        </p:spPr>
      </p:pic>
      <p:pic>
        <p:nvPicPr>
          <p:cNvPr id="5" name="Picture 4">
            <a:extLst>
              <a:ext uri="{FF2B5EF4-FFF2-40B4-BE49-F238E27FC236}">
                <a16:creationId xmlns:a16="http://schemas.microsoft.com/office/drawing/2014/main" id="{CBFBE4F7-D141-104A-ABA8-E3702F3B0DF9}"/>
              </a:ext>
            </a:extLst>
          </p:cNvPr>
          <p:cNvPicPr>
            <a:picLocks noChangeAspect="1"/>
          </p:cNvPicPr>
          <p:nvPr/>
        </p:nvPicPr>
        <p:blipFill>
          <a:blip r:embed="rId5"/>
          <a:stretch>
            <a:fillRect/>
          </a:stretch>
        </p:blipFill>
        <p:spPr>
          <a:xfrm>
            <a:off x="375113" y="3097163"/>
            <a:ext cx="3587287" cy="3138876"/>
          </a:xfrm>
          <a:prstGeom prst="rect">
            <a:avLst/>
          </a:prstGeom>
        </p:spPr>
      </p:pic>
      <p:pic>
        <p:nvPicPr>
          <p:cNvPr id="6" name="Picture 5">
            <a:extLst>
              <a:ext uri="{FF2B5EF4-FFF2-40B4-BE49-F238E27FC236}">
                <a16:creationId xmlns:a16="http://schemas.microsoft.com/office/drawing/2014/main" id="{523BF7CF-4391-0C48-8940-B06E91011589}"/>
              </a:ext>
            </a:extLst>
          </p:cNvPr>
          <p:cNvPicPr>
            <a:picLocks noChangeAspect="1"/>
          </p:cNvPicPr>
          <p:nvPr/>
        </p:nvPicPr>
        <p:blipFill rotWithShape="1">
          <a:blip r:embed="rId6"/>
          <a:srcRect b="16346"/>
          <a:stretch/>
        </p:blipFill>
        <p:spPr>
          <a:xfrm>
            <a:off x="5867401" y="3124200"/>
            <a:ext cx="2948186" cy="3712971"/>
          </a:xfrm>
          <a:prstGeom prst="rect">
            <a:avLst/>
          </a:prstGeom>
        </p:spPr>
      </p:pic>
    </p:spTree>
    <p:extLst>
      <p:ext uri="{BB962C8B-B14F-4D97-AF65-F5344CB8AC3E}">
        <p14:creationId xmlns:p14="http://schemas.microsoft.com/office/powerpoint/2010/main" val="16207119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pic>
        <p:nvPicPr>
          <p:cNvPr id="6" name="Picture 5">
            <a:extLst>
              <a:ext uri="{FF2B5EF4-FFF2-40B4-BE49-F238E27FC236}">
                <a16:creationId xmlns:a16="http://schemas.microsoft.com/office/drawing/2014/main" id="{94F46F71-1FDE-4F4C-88CE-FD213A8F6C92}"/>
              </a:ext>
            </a:extLst>
          </p:cNvPr>
          <p:cNvPicPr>
            <a:picLocks noChangeAspect="1"/>
          </p:cNvPicPr>
          <p:nvPr/>
        </p:nvPicPr>
        <p:blipFill rotWithShape="1">
          <a:blip r:embed="rId3"/>
          <a:srcRect l="7069" t="9206" r="10118" b="35332"/>
          <a:stretch/>
        </p:blipFill>
        <p:spPr>
          <a:xfrm>
            <a:off x="6555346" y="27255"/>
            <a:ext cx="2588654" cy="2797508"/>
          </a:xfrm>
          <a:prstGeom prst="rect">
            <a:avLst/>
          </a:prstGeom>
        </p:spPr>
      </p:pic>
      <p:pic>
        <p:nvPicPr>
          <p:cNvPr id="13" name="Picture 12">
            <a:extLst>
              <a:ext uri="{FF2B5EF4-FFF2-40B4-BE49-F238E27FC236}">
                <a16:creationId xmlns:a16="http://schemas.microsoft.com/office/drawing/2014/main" id="{4AE5F7C2-7BE5-8E4C-8EEF-549E45A9E32E}"/>
              </a:ext>
            </a:extLst>
          </p:cNvPr>
          <p:cNvPicPr>
            <a:picLocks noChangeAspect="1"/>
          </p:cNvPicPr>
          <p:nvPr/>
        </p:nvPicPr>
        <p:blipFill rotWithShape="1">
          <a:blip r:embed="rId4"/>
          <a:srcRect l="5305" r="7685"/>
          <a:stretch/>
        </p:blipFill>
        <p:spPr>
          <a:xfrm>
            <a:off x="3245313" y="0"/>
            <a:ext cx="3200400" cy="2765801"/>
          </a:xfrm>
          <a:prstGeom prst="rect">
            <a:avLst/>
          </a:prstGeom>
        </p:spPr>
      </p:pic>
      <p:pic>
        <p:nvPicPr>
          <p:cNvPr id="9" name="Picture 8">
            <a:extLst>
              <a:ext uri="{FF2B5EF4-FFF2-40B4-BE49-F238E27FC236}">
                <a16:creationId xmlns:a16="http://schemas.microsoft.com/office/drawing/2014/main" id="{1AC4D7F5-8042-B94C-8F54-4ED2B92FF012}"/>
              </a:ext>
            </a:extLst>
          </p:cNvPr>
          <p:cNvPicPr>
            <a:picLocks noChangeAspect="1"/>
          </p:cNvPicPr>
          <p:nvPr/>
        </p:nvPicPr>
        <p:blipFill rotWithShape="1">
          <a:blip r:embed="rId5"/>
          <a:srcRect l="23362" b="6827"/>
          <a:stretch/>
        </p:blipFill>
        <p:spPr>
          <a:xfrm>
            <a:off x="4845513" y="2827368"/>
            <a:ext cx="4267200" cy="2201832"/>
          </a:xfrm>
          <a:prstGeom prst="rect">
            <a:avLst/>
          </a:prstGeom>
        </p:spPr>
      </p:pic>
      <p:grpSp>
        <p:nvGrpSpPr>
          <p:cNvPr id="2" name="Group 1">
            <a:extLst>
              <a:ext uri="{FF2B5EF4-FFF2-40B4-BE49-F238E27FC236}">
                <a16:creationId xmlns:a16="http://schemas.microsoft.com/office/drawing/2014/main" id="{B13DCA92-B1E7-DB46-A8E6-AA7608DF471E}"/>
              </a:ext>
            </a:extLst>
          </p:cNvPr>
          <p:cNvGrpSpPr/>
          <p:nvPr/>
        </p:nvGrpSpPr>
        <p:grpSpPr>
          <a:xfrm>
            <a:off x="0" y="-76200"/>
            <a:ext cx="3146566" cy="2894815"/>
            <a:chOff x="5167242" y="1828800"/>
            <a:chExt cx="3824358" cy="3486226"/>
          </a:xfrm>
        </p:grpSpPr>
        <p:pic>
          <p:nvPicPr>
            <p:cNvPr id="8" name="Picture 3">
              <a:extLst>
                <a:ext uri="{FF2B5EF4-FFF2-40B4-BE49-F238E27FC236}">
                  <a16:creationId xmlns:a16="http://schemas.microsoft.com/office/drawing/2014/main" id="{F633F123-3316-5849-97DB-D5D333FF129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r="17828"/>
            <a:stretch>
              <a:fillRect/>
            </a:stretch>
          </p:blipFill>
          <p:spPr bwMode="auto">
            <a:xfrm>
              <a:off x="5167242" y="1886026"/>
              <a:ext cx="3824358" cy="341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2E85C041-9070-7F4F-802C-86995BBF48EC}"/>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9714" b="96000" l="48611" r="84028">
                          <a14:foregroundMark x1="51389" y1="96000" x2="51389" y2="96000"/>
                          <a14:foregroundMark x1="76736" y1="21143" x2="76736" y2="21143"/>
                          <a14:backgroundMark x1="75347" y1="91429" x2="75347" y2="91429"/>
                          <a14:backgroundMark x1="76042" y1="53714" x2="76042" y2="53714"/>
                          <a14:backgroundMark x1="75694" y1="52000" x2="75694" y2="52000"/>
                          <a14:backgroundMark x1="75694" y1="52000" x2="75694" y2="52000"/>
                          <a14:backgroundMark x1="69097" y1="58286" x2="69097" y2="58286"/>
                          <a14:backgroundMark x1="80903" y1="32000" x2="80903" y2="32000"/>
                          <a14:backgroundMark x1="80556" y1="28000" x2="80556" y2="28000"/>
                          <a14:backgroundMark x1="78819" y1="28571" x2="78819" y2="28571"/>
                          <a14:backgroundMark x1="71181" y1="24571" x2="71181" y2="24571"/>
                          <a14:backgroundMark x1="71181" y1="19429" x2="71181" y2="19429"/>
                        </a14:backgroundRemoval>
                      </a14:imgEffect>
                    </a14:imgLayer>
                  </a14:imgProps>
                </a:ext>
              </a:extLst>
            </a:blip>
            <a:srcRect l="44170" r="11292"/>
            <a:stretch/>
          </p:blipFill>
          <p:spPr>
            <a:xfrm flipH="1">
              <a:off x="6250776" y="1828800"/>
              <a:ext cx="2588424" cy="3486226"/>
            </a:xfrm>
            <a:prstGeom prst="rect">
              <a:avLst/>
            </a:prstGeom>
          </p:spPr>
        </p:pic>
      </p:grpSp>
      <p:sp>
        <p:nvSpPr>
          <p:cNvPr id="12" name="Text Box 1026">
            <a:extLst>
              <a:ext uri="{FF2B5EF4-FFF2-40B4-BE49-F238E27FC236}">
                <a16:creationId xmlns:a16="http://schemas.microsoft.com/office/drawing/2014/main" id="{B08588DF-9FE1-F54E-8FD2-ED33F457E987}"/>
              </a:ext>
            </a:extLst>
          </p:cNvPr>
          <p:cNvSpPr txBox="1">
            <a:spLocks noChangeArrowheads="1"/>
          </p:cNvSpPr>
          <p:nvPr/>
        </p:nvSpPr>
        <p:spPr bwMode="auto">
          <a:xfrm>
            <a:off x="662" y="2938038"/>
            <a:ext cx="464786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400" dirty="0">
                <a:effectLst>
                  <a:outerShdw dist="38100" dir="2700000" algn="tl" rotWithShape="0">
                    <a:prstClr val="black"/>
                  </a:outerShdw>
                </a:effectLst>
              </a:rPr>
              <a:t>LA PRESENCIA DE DIOS ES EL ÚNICO FACTOR QUE FLUYE A TRAVÉS DE LA BIBLIA Y DE LAS EXPLICACIONES POR LO QUE SUCEDIDO!</a:t>
            </a:r>
            <a:endParaRPr lang="en-US" altLang="en-US" sz="2400" dirty="0">
              <a:effectLst>
                <a:outerShdw dist="38100" dir="2700000" algn="tl" rotWithShape="0">
                  <a:prstClr val="black"/>
                </a:outerShdw>
              </a:effectLst>
            </a:endParaRPr>
          </a:p>
        </p:txBody>
      </p:sp>
      <p:sp>
        <p:nvSpPr>
          <p:cNvPr id="14" name="Text Box 1026">
            <a:extLst>
              <a:ext uri="{FF2B5EF4-FFF2-40B4-BE49-F238E27FC236}">
                <a16:creationId xmlns:a16="http://schemas.microsoft.com/office/drawing/2014/main" id="{4F61890C-A73D-064A-A063-33CA61AA4D0B}"/>
              </a:ext>
            </a:extLst>
          </p:cNvPr>
          <p:cNvSpPr txBox="1">
            <a:spLocks noChangeArrowheads="1"/>
          </p:cNvSpPr>
          <p:nvPr/>
        </p:nvSpPr>
        <p:spPr bwMode="auto">
          <a:xfrm>
            <a:off x="4874088" y="5608479"/>
            <a:ext cx="42984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spcBef>
                <a:spcPct val="0"/>
              </a:spcBef>
              <a:buClrTx/>
              <a:buSzTx/>
              <a:buFontTx/>
              <a:buNone/>
            </a:pPr>
            <a:r>
              <a:rPr lang="en-US" altLang="en-US" sz="1800" dirty="0">
                <a:effectLst>
                  <a:outerShdw dist="38100" dir="2700000" algn="tl" rotWithShape="0">
                    <a:prstClr val="black"/>
                  </a:outerShdw>
                </a:effectLst>
              </a:rPr>
              <a:t>GOD’S PRESENCE IS THE ONE FACTOR THAT FLOWS THROUGH THE BIBLE AND EXPLAINS WHAT HAPPENED!</a:t>
            </a:r>
          </a:p>
        </p:txBody>
      </p:sp>
    </p:spTree>
    <p:extLst>
      <p:ext uri="{BB962C8B-B14F-4D97-AF65-F5344CB8AC3E}">
        <p14:creationId xmlns:p14="http://schemas.microsoft.com/office/powerpoint/2010/main" val="21912494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2"/>
                                        </p:tgtEl>
                                        <p:attrNameLst>
                                          <p:attrName>ppt_y</p:attrName>
                                        </p:attrNameLst>
                                      </p:cBhvr>
                                      <p:tavLst>
                                        <p:tav tm="0">
                                          <p:val>
                                            <p:strVal val="#ppt_y"/>
                                          </p:val>
                                        </p:tav>
                                        <p:tav tm="100000">
                                          <p:val>
                                            <p:strVal val="#ppt_y"/>
                                          </p:val>
                                        </p:tav>
                                      </p:tavLst>
                                    </p:anim>
                                    <p:anim calcmode="lin" valueType="num">
                                      <p:cBhvr>
                                        <p:cTn id="2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319086" y="628876"/>
            <a:ext cx="5969998" cy="241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Para los hijos de Israel, el templo en el monte </a:t>
            </a:r>
            <a:r>
              <a:rPr lang="es-ES" sz="2400" dirty="0" err="1">
                <a:effectLst>
                  <a:outerShdw dist="38100" dir="2700000" algn="tl" rotWithShape="0">
                    <a:prstClr val="black"/>
                  </a:outerShdw>
                </a:effectLst>
              </a:rPr>
              <a:t>Moriah</a:t>
            </a:r>
            <a:r>
              <a:rPr lang="es-ES" sz="2400" dirty="0">
                <a:effectLst>
                  <a:outerShdw dist="38100" dir="2700000" algn="tl" rotWithShape="0">
                    <a:prstClr val="black"/>
                  </a:outerShdw>
                </a:effectLst>
              </a:rPr>
              <a:t> en Jerusalén fue/es el epicentro de la proximidad/ presencia de Dios en el espacio, el tiempo y las relaciones. </a:t>
            </a:r>
          </a:p>
          <a:p>
            <a:pPr>
              <a:lnSpc>
                <a:spcPct val="90000"/>
              </a:lnSpc>
              <a:spcBef>
                <a:spcPts val="0"/>
              </a:spcBef>
              <a:buNone/>
            </a:pPr>
            <a:r>
              <a:rPr lang="es-ES" sz="2400" dirty="0">
                <a:effectLst>
                  <a:outerShdw dist="38100" dir="2700000" algn="tl" rotWithShape="0">
                    <a:prstClr val="black"/>
                  </a:outerShdw>
                </a:effectLst>
              </a:rPr>
              <a:t>Hoy en día, la mezquita de Al-</a:t>
            </a:r>
            <a:r>
              <a:rPr lang="es-ES" sz="2400" dirty="0" err="1">
                <a:effectLst>
                  <a:outerShdw dist="38100" dir="2700000" algn="tl" rotWithShape="0">
                    <a:prstClr val="black"/>
                  </a:outerShdw>
                </a:effectLst>
              </a:rPr>
              <a:t>Aqsa</a:t>
            </a:r>
            <a:r>
              <a:rPr lang="es-ES" sz="2400" dirty="0">
                <a:effectLst>
                  <a:outerShdw dist="38100" dir="2700000" algn="tl" rotWithShape="0">
                    <a:prstClr val="black"/>
                  </a:outerShdw>
                </a:effectLst>
              </a:rPr>
              <a:t> está en la cima del Monte del Templo.</a:t>
            </a:r>
            <a:endParaRPr lang="en-US" sz="2400" dirty="0">
              <a:effectLst>
                <a:outerShdw dist="38100" dir="2700000" algn="tl" rotWithShape="0">
                  <a:prstClr val="black"/>
                </a:outerShdw>
              </a:effectLst>
            </a:endParaRPr>
          </a:p>
        </p:txBody>
      </p:sp>
      <p:sp>
        <p:nvSpPr>
          <p:cNvPr id="8" name="Text Box 3">
            <a:extLst>
              <a:ext uri="{FF2B5EF4-FFF2-40B4-BE49-F238E27FC236}">
                <a16:creationId xmlns:a16="http://schemas.microsoft.com/office/drawing/2014/main" id="{FD9522C4-2CCC-ED4A-8544-8E88F2FF0C31}"/>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SOLUTION</a:t>
            </a:r>
          </a:p>
        </p:txBody>
      </p:sp>
      <p:pic>
        <p:nvPicPr>
          <p:cNvPr id="10" name="Picture 9">
            <a:extLst>
              <a:ext uri="{FF2B5EF4-FFF2-40B4-BE49-F238E27FC236}">
                <a16:creationId xmlns:a16="http://schemas.microsoft.com/office/drawing/2014/main" id="{8634D144-860F-0A4F-B600-96388D720473}"/>
              </a:ext>
            </a:extLst>
          </p:cNvPr>
          <p:cNvPicPr>
            <a:picLocks noChangeAspect="1"/>
          </p:cNvPicPr>
          <p:nvPr/>
        </p:nvPicPr>
        <p:blipFill rotWithShape="1">
          <a:blip r:embed="rId3"/>
          <a:srcRect t="16808"/>
          <a:stretch/>
        </p:blipFill>
        <p:spPr>
          <a:xfrm>
            <a:off x="6324094" y="609600"/>
            <a:ext cx="2784896" cy="2957622"/>
          </a:xfrm>
          <a:prstGeom prst="rect">
            <a:avLst/>
          </a:prstGeom>
        </p:spPr>
      </p:pic>
      <p:sp>
        <p:nvSpPr>
          <p:cNvPr id="11" name="Text Box 1026">
            <a:extLst>
              <a:ext uri="{FF2B5EF4-FFF2-40B4-BE49-F238E27FC236}">
                <a16:creationId xmlns:a16="http://schemas.microsoft.com/office/drawing/2014/main" id="{38A539AA-392D-3B42-B4AF-6E9B49E37018}"/>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
        <p:nvSpPr>
          <p:cNvPr id="7" name="Text Box 1026">
            <a:extLst>
              <a:ext uri="{FF2B5EF4-FFF2-40B4-BE49-F238E27FC236}">
                <a16:creationId xmlns:a16="http://schemas.microsoft.com/office/drawing/2014/main" id="{E60909C3-6E27-1847-9CFE-AAC3081A4748}"/>
              </a:ext>
            </a:extLst>
          </p:cNvPr>
          <p:cNvSpPr txBox="1">
            <a:spLocks noChangeArrowheads="1"/>
          </p:cNvSpPr>
          <p:nvPr/>
        </p:nvSpPr>
        <p:spPr bwMode="auto">
          <a:xfrm>
            <a:off x="3505200" y="4531477"/>
            <a:ext cx="5969998"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For the Children of Israel, the Temple on Mt. Moriah in Jerusalem was/is the epicenter of the proximity/presence of God in space, time and relationship.</a:t>
            </a:r>
          </a:p>
          <a:p>
            <a:pPr>
              <a:lnSpc>
                <a:spcPct val="90000"/>
              </a:lnSpc>
              <a:spcBef>
                <a:spcPts val="0"/>
              </a:spcBef>
              <a:buNone/>
            </a:pPr>
            <a:r>
              <a:rPr lang="en-US" sz="1800" dirty="0">
                <a:effectLst>
                  <a:outerShdw dist="38100" dir="2700000" algn="tl" rotWithShape="0">
                    <a:prstClr val="black"/>
                  </a:outerShdw>
                </a:effectLst>
              </a:rPr>
              <a:t>Today, the Al-Aqsa Mosque is on top of the Temple mount. </a:t>
            </a:r>
          </a:p>
        </p:txBody>
      </p:sp>
    </p:spTree>
    <p:extLst>
      <p:ext uri="{BB962C8B-B14F-4D97-AF65-F5344CB8AC3E}">
        <p14:creationId xmlns:p14="http://schemas.microsoft.com/office/powerpoint/2010/main" val="45018876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pic>
        <p:nvPicPr>
          <p:cNvPr id="9" name="Picture 8">
            <a:extLst>
              <a:ext uri="{FF2B5EF4-FFF2-40B4-BE49-F238E27FC236}">
                <a16:creationId xmlns:a16="http://schemas.microsoft.com/office/drawing/2014/main" id="{D1A57707-A666-F346-9DF7-4EB758FE87D3}"/>
              </a:ext>
            </a:extLst>
          </p:cNvPr>
          <p:cNvPicPr>
            <a:picLocks noChangeAspect="1"/>
          </p:cNvPicPr>
          <p:nvPr/>
        </p:nvPicPr>
        <p:blipFill rotWithShape="1">
          <a:blip r:embed="rId3"/>
          <a:srcRect t="-524" b="39274"/>
          <a:stretch/>
        </p:blipFill>
        <p:spPr>
          <a:xfrm>
            <a:off x="6023662" y="609600"/>
            <a:ext cx="3120337" cy="2548275"/>
          </a:xfrm>
          <a:prstGeom prst="rect">
            <a:avLst/>
          </a:prstGeom>
        </p:spPr>
      </p:pic>
      <p:pic>
        <p:nvPicPr>
          <p:cNvPr id="11" name="Picture 10">
            <a:extLst>
              <a:ext uri="{FF2B5EF4-FFF2-40B4-BE49-F238E27FC236}">
                <a16:creationId xmlns:a16="http://schemas.microsoft.com/office/drawing/2014/main" id="{2421FF9D-A319-CA44-8110-1FA833542E5C}"/>
              </a:ext>
            </a:extLst>
          </p:cNvPr>
          <p:cNvPicPr>
            <a:picLocks noChangeAspect="1"/>
          </p:cNvPicPr>
          <p:nvPr/>
        </p:nvPicPr>
        <p:blipFill>
          <a:blip r:embed="rId4"/>
          <a:stretch>
            <a:fillRect/>
          </a:stretch>
        </p:blipFill>
        <p:spPr>
          <a:xfrm>
            <a:off x="6043057" y="3314834"/>
            <a:ext cx="3120337" cy="2392258"/>
          </a:xfrm>
          <a:prstGeom prst="rect">
            <a:avLst/>
          </a:prstGeom>
        </p:spPr>
      </p:pic>
      <p:sp>
        <p:nvSpPr>
          <p:cNvPr id="7" name="Text Box 1026">
            <a:extLst>
              <a:ext uri="{FF2B5EF4-FFF2-40B4-BE49-F238E27FC236}">
                <a16:creationId xmlns:a16="http://schemas.microsoft.com/office/drawing/2014/main" id="{DFF2B545-45FD-CD4D-9588-D54D1CCCA413}"/>
              </a:ext>
            </a:extLst>
          </p:cNvPr>
          <p:cNvSpPr txBox="1">
            <a:spLocks noChangeArrowheads="1"/>
          </p:cNvSpPr>
          <p:nvPr/>
        </p:nvSpPr>
        <p:spPr bwMode="auto">
          <a:xfrm>
            <a:off x="304800" y="684074"/>
            <a:ext cx="60198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El Templo (y el tabernáculo) se diseñó alrededor de la presencia de Dios: el atrio exterior, el atrio interior, el Lugar Santo y el Lugar Santísimo que albergaba el Arca de la Alianza. </a:t>
            </a:r>
            <a:endParaRPr lang="en-US" sz="2400" dirty="0">
              <a:effectLst>
                <a:outerShdw dist="38100" dir="2700000" algn="tl" rotWithShape="0">
                  <a:prstClr val="black"/>
                </a:outerShdw>
              </a:effectLst>
            </a:endParaRPr>
          </a:p>
        </p:txBody>
      </p:sp>
      <p:sp>
        <p:nvSpPr>
          <p:cNvPr id="10" name="Text Box 1026">
            <a:extLst>
              <a:ext uri="{FF2B5EF4-FFF2-40B4-BE49-F238E27FC236}">
                <a16:creationId xmlns:a16="http://schemas.microsoft.com/office/drawing/2014/main" id="{BED6F324-7BFF-B145-B991-1CC65B5A582E}"/>
              </a:ext>
            </a:extLst>
          </p:cNvPr>
          <p:cNvSpPr txBox="1">
            <a:spLocks noChangeArrowheads="1"/>
          </p:cNvSpPr>
          <p:nvPr/>
        </p:nvSpPr>
        <p:spPr bwMode="auto">
          <a:xfrm>
            <a:off x="34636" y="5156174"/>
            <a:ext cx="3567114"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The Temple (and tabernacle) was designed around God’s presence: The outer court, inner court, Holy Place, and Holy of Holies that housed the Ark of the Covenant. </a:t>
            </a:r>
          </a:p>
        </p:txBody>
      </p:sp>
      <p:sp>
        <p:nvSpPr>
          <p:cNvPr id="12" name="Text Box 1026">
            <a:extLst>
              <a:ext uri="{FF2B5EF4-FFF2-40B4-BE49-F238E27FC236}">
                <a16:creationId xmlns:a16="http://schemas.microsoft.com/office/drawing/2014/main" id="{9952E854-FE50-A94E-B881-94A4C797C26D}"/>
              </a:ext>
            </a:extLst>
          </p:cNvPr>
          <p:cNvSpPr txBox="1">
            <a:spLocks noChangeArrowheads="1"/>
          </p:cNvSpPr>
          <p:nvPr/>
        </p:nvSpPr>
        <p:spPr bwMode="auto">
          <a:xfrm>
            <a:off x="0" y="1625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8431148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pic>
        <p:nvPicPr>
          <p:cNvPr id="5" name="Picture 4">
            <a:extLst>
              <a:ext uri="{FF2B5EF4-FFF2-40B4-BE49-F238E27FC236}">
                <a16:creationId xmlns:a16="http://schemas.microsoft.com/office/drawing/2014/main" id="{008AE9D9-5B5B-1942-98E0-E03A3365CE6F}"/>
              </a:ext>
            </a:extLst>
          </p:cNvPr>
          <p:cNvPicPr>
            <a:picLocks noChangeAspect="1"/>
          </p:cNvPicPr>
          <p:nvPr/>
        </p:nvPicPr>
        <p:blipFill>
          <a:blip r:embed="rId3"/>
          <a:stretch>
            <a:fillRect/>
          </a:stretch>
        </p:blipFill>
        <p:spPr>
          <a:xfrm>
            <a:off x="4190999" y="0"/>
            <a:ext cx="4956361" cy="2327071"/>
          </a:xfrm>
          <a:prstGeom prst="rect">
            <a:avLst/>
          </a:prstGeom>
        </p:spPr>
      </p:pic>
      <p:pic>
        <p:nvPicPr>
          <p:cNvPr id="12" name="Picture 11">
            <a:extLst>
              <a:ext uri="{FF2B5EF4-FFF2-40B4-BE49-F238E27FC236}">
                <a16:creationId xmlns:a16="http://schemas.microsoft.com/office/drawing/2014/main" id="{4F702FF7-CFF8-124E-BB60-EB4074F962B1}"/>
              </a:ext>
            </a:extLst>
          </p:cNvPr>
          <p:cNvPicPr>
            <a:picLocks noChangeAspect="1"/>
          </p:cNvPicPr>
          <p:nvPr/>
        </p:nvPicPr>
        <p:blipFill rotWithShape="1">
          <a:blip r:embed="rId4"/>
          <a:srcRect r="8494"/>
          <a:stretch/>
        </p:blipFill>
        <p:spPr>
          <a:xfrm flipH="1">
            <a:off x="3036710" y="24210"/>
            <a:ext cx="3516370" cy="2667000"/>
          </a:xfrm>
          <a:prstGeom prst="rect">
            <a:avLst/>
          </a:prstGeom>
        </p:spPr>
      </p:pic>
      <p:pic>
        <p:nvPicPr>
          <p:cNvPr id="14" name="Picture 13">
            <a:extLst>
              <a:ext uri="{FF2B5EF4-FFF2-40B4-BE49-F238E27FC236}">
                <a16:creationId xmlns:a16="http://schemas.microsoft.com/office/drawing/2014/main" id="{041A2552-557C-C844-86A9-4067EC10E81F}"/>
              </a:ext>
            </a:extLst>
          </p:cNvPr>
          <p:cNvPicPr>
            <a:picLocks noChangeAspect="1"/>
          </p:cNvPicPr>
          <p:nvPr/>
        </p:nvPicPr>
        <p:blipFill>
          <a:blip r:embed="rId5"/>
          <a:stretch>
            <a:fillRect/>
          </a:stretch>
        </p:blipFill>
        <p:spPr>
          <a:xfrm>
            <a:off x="31993" y="15892"/>
            <a:ext cx="3151952" cy="2003741"/>
          </a:xfrm>
          <a:prstGeom prst="rect">
            <a:avLst/>
          </a:prstGeom>
        </p:spPr>
      </p:pic>
      <p:sp>
        <p:nvSpPr>
          <p:cNvPr id="7" name="Text Box 1026">
            <a:extLst>
              <a:ext uri="{FF2B5EF4-FFF2-40B4-BE49-F238E27FC236}">
                <a16:creationId xmlns:a16="http://schemas.microsoft.com/office/drawing/2014/main" id="{28957713-08C4-E64E-9294-35F8B64CB122}"/>
              </a:ext>
            </a:extLst>
          </p:cNvPr>
          <p:cNvSpPr txBox="1">
            <a:spLocks noChangeArrowheads="1"/>
          </p:cNvSpPr>
          <p:nvPr/>
        </p:nvSpPr>
        <p:spPr bwMode="auto">
          <a:xfrm>
            <a:off x="147919" y="2034594"/>
            <a:ext cx="3128681" cy="241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La tradición dice que se ató una cuerda a su pie para sacarlo en caso de que muriera en la presencia de Dios.</a:t>
            </a:r>
            <a:endParaRPr lang="en-US" sz="2400" dirty="0">
              <a:effectLst>
                <a:outerShdw dist="38100" dir="2700000" algn="tl" rotWithShape="0">
                  <a:prstClr val="black"/>
                </a:outerShdw>
              </a:effectLst>
            </a:endParaRPr>
          </a:p>
        </p:txBody>
      </p:sp>
      <p:sp>
        <p:nvSpPr>
          <p:cNvPr id="9" name="Text Box 1026">
            <a:extLst>
              <a:ext uri="{FF2B5EF4-FFF2-40B4-BE49-F238E27FC236}">
                <a16:creationId xmlns:a16="http://schemas.microsoft.com/office/drawing/2014/main" id="{F2B2224A-27DA-C148-AD55-86AB39E83468}"/>
              </a:ext>
            </a:extLst>
          </p:cNvPr>
          <p:cNvSpPr txBox="1">
            <a:spLocks noChangeArrowheads="1"/>
          </p:cNvSpPr>
          <p:nvPr/>
        </p:nvSpPr>
        <p:spPr bwMode="auto">
          <a:xfrm>
            <a:off x="95063" y="5713339"/>
            <a:ext cx="2952937"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Tradition says a rope was tied to his foot to pull him out in case he died in God’s presence.</a:t>
            </a:r>
            <a:endParaRPr lang="en-US" sz="3200" dirty="0">
              <a:effectLst>
                <a:outerShdw dist="38100" dir="2700000" algn="tl" rotWithShape="0">
                  <a:prstClr val="black"/>
                </a:outerShdw>
              </a:effectLst>
            </a:endParaRPr>
          </a:p>
        </p:txBody>
      </p:sp>
      <p:sp>
        <p:nvSpPr>
          <p:cNvPr id="10" name="Text Box 1026">
            <a:extLst>
              <a:ext uri="{FF2B5EF4-FFF2-40B4-BE49-F238E27FC236}">
                <a16:creationId xmlns:a16="http://schemas.microsoft.com/office/drawing/2014/main" id="{9FD10D1C-FE9A-284F-B66F-938552672819}"/>
              </a:ext>
            </a:extLst>
          </p:cNvPr>
          <p:cNvSpPr txBox="1">
            <a:spLocks noChangeArrowheads="1"/>
          </p:cNvSpPr>
          <p:nvPr/>
        </p:nvSpPr>
        <p:spPr bwMode="auto">
          <a:xfrm>
            <a:off x="4039721" y="2838115"/>
            <a:ext cx="495636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El Lugar Santísimo era tan sagrado que solo el Sumo Sacerdote podía entrar una vez al año para hacer sacrificios por los pecados de la nación. </a:t>
            </a:r>
            <a:endParaRPr lang="en-US" sz="2400" dirty="0">
              <a:effectLst>
                <a:outerShdw dist="38100" dir="2700000" algn="tl" rotWithShape="0">
                  <a:prstClr val="black"/>
                </a:outerShdw>
              </a:effectLst>
            </a:endParaRPr>
          </a:p>
        </p:txBody>
      </p:sp>
      <p:sp>
        <p:nvSpPr>
          <p:cNvPr id="11" name="Text Box 1026">
            <a:extLst>
              <a:ext uri="{FF2B5EF4-FFF2-40B4-BE49-F238E27FC236}">
                <a16:creationId xmlns:a16="http://schemas.microsoft.com/office/drawing/2014/main" id="{836BA2BE-CA09-6240-A397-4D43D127D268}"/>
              </a:ext>
            </a:extLst>
          </p:cNvPr>
          <p:cNvSpPr txBox="1">
            <a:spLocks noChangeArrowheads="1"/>
          </p:cNvSpPr>
          <p:nvPr/>
        </p:nvSpPr>
        <p:spPr bwMode="auto">
          <a:xfrm>
            <a:off x="5860473" y="5464040"/>
            <a:ext cx="32766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The Holy of Holies was so sacred that only the High Priest could go in once a year to make sacrifice for the sins of the nation. </a:t>
            </a:r>
            <a:endParaRPr lang="en-US" sz="3200" dirty="0">
              <a:effectLst>
                <a:outerShdw dist="38100" dir="2700000" algn="tl" rotWithShape="0">
                  <a:prstClr val="black"/>
                </a:outerShdw>
              </a:effectLst>
            </a:endParaRPr>
          </a:p>
        </p:txBody>
      </p:sp>
    </p:spTree>
    <p:extLst>
      <p:ext uri="{BB962C8B-B14F-4D97-AF65-F5344CB8AC3E}">
        <p14:creationId xmlns:p14="http://schemas.microsoft.com/office/powerpoint/2010/main" val="14369517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7" name="Text Box 1026">
            <a:extLst>
              <a:ext uri="{FF2B5EF4-FFF2-40B4-BE49-F238E27FC236}">
                <a16:creationId xmlns:a16="http://schemas.microsoft.com/office/drawing/2014/main" id="{B10B362E-9FC5-784F-8CB0-08CDF8A367B2}"/>
              </a:ext>
            </a:extLst>
          </p:cNvPr>
          <p:cNvSpPr txBox="1">
            <a:spLocks noChangeArrowheads="1"/>
          </p:cNvSpPr>
          <p:nvPr/>
        </p:nvSpPr>
        <p:spPr bwMode="auto">
          <a:xfrm>
            <a:off x="275535" y="622078"/>
            <a:ext cx="4982265" cy="280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800" dirty="0">
                <a:effectLst>
                  <a:outerShdw dist="38100" dir="2700000" algn="tl" rotWithShape="0">
                    <a:prstClr val="black"/>
                  </a:outerShdw>
                </a:effectLst>
              </a:rPr>
              <a:t>El Lugar Santísimo era el lugar/proximidad de la</a:t>
            </a:r>
          </a:p>
          <a:p>
            <a:pPr marL="693738" indent="-693738">
              <a:lnSpc>
                <a:spcPct val="90000"/>
              </a:lnSpc>
              <a:spcBef>
                <a:spcPts val="0"/>
              </a:spcBef>
              <a:buNone/>
            </a:pPr>
            <a:r>
              <a:rPr lang="es-ES" sz="2800" dirty="0">
                <a:effectLst>
                  <a:outerShdw dist="38100" dir="2700000" algn="tl" rotWithShape="0">
                    <a:prstClr val="black"/>
                  </a:outerShdw>
                </a:effectLst>
              </a:rPr>
              <a:t>	habitar </a:t>
            </a:r>
          </a:p>
          <a:p>
            <a:pPr marL="693738" indent="-693738">
              <a:lnSpc>
                <a:spcPct val="90000"/>
              </a:lnSpc>
              <a:spcBef>
                <a:spcPts val="0"/>
              </a:spcBef>
              <a:buNone/>
            </a:pPr>
            <a:r>
              <a:rPr lang="es-ES" sz="2800" dirty="0">
                <a:effectLst>
                  <a:outerShdw dist="38100" dir="2700000" algn="tl" rotWithShape="0">
                    <a:prstClr val="black"/>
                  </a:outerShdw>
                </a:effectLst>
              </a:rPr>
              <a:t>	manifiesto </a:t>
            </a:r>
          </a:p>
          <a:p>
            <a:pPr marL="693738" indent="-693738">
              <a:lnSpc>
                <a:spcPct val="90000"/>
              </a:lnSpc>
              <a:spcBef>
                <a:spcPts val="0"/>
              </a:spcBef>
              <a:buNone/>
            </a:pPr>
            <a:r>
              <a:rPr lang="es-ES" sz="2800" dirty="0">
                <a:effectLst>
                  <a:outerShdw dist="38100" dir="2700000" algn="tl" rotWithShape="0">
                    <a:prstClr val="black"/>
                  </a:outerShdw>
                </a:effectLst>
              </a:rPr>
              <a:t>	encarnar </a:t>
            </a:r>
          </a:p>
          <a:p>
            <a:pPr marL="693738" indent="-693738">
              <a:lnSpc>
                <a:spcPct val="90000"/>
              </a:lnSpc>
              <a:spcBef>
                <a:spcPts val="0"/>
              </a:spcBef>
              <a:buNone/>
            </a:pPr>
            <a:r>
              <a:rPr lang="es-ES" sz="2800" dirty="0">
                <a:effectLst>
                  <a:outerShdw dist="38100" dir="2700000" algn="tl" rotWithShape="0">
                    <a:prstClr val="black"/>
                  </a:outerShdw>
                </a:effectLst>
              </a:rPr>
              <a:t>	permanencia </a:t>
            </a:r>
          </a:p>
          <a:p>
            <a:pPr>
              <a:lnSpc>
                <a:spcPct val="90000"/>
              </a:lnSpc>
              <a:spcBef>
                <a:spcPts val="0"/>
              </a:spcBef>
              <a:buNone/>
            </a:pPr>
            <a:r>
              <a:rPr lang="es-ES" sz="2800" dirty="0">
                <a:effectLst>
                  <a:outerShdw dist="38100" dir="2700000" algn="tl" rotWithShape="0">
                    <a:prstClr val="black"/>
                  </a:outerShdw>
                </a:effectLst>
              </a:rPr>
              <a:t>¡Presencia de </a:t>
            </a:r>
            <a:r>
              <a:rPr lang="es-ES" sz="2800" dirty="0" err="1">
                <a:effectLst>
                  <a:outerShdw dist="38100" dir="2700000" algn="tl" rotWithShape="0">
                    <a:prstClr val="black"/>
                  </a:outerShdw>
                </a:effectLst>
              </a:rPr>
              <a:t>Yavéh</a:t>
            </a:r>
            <a:r>
              <a:rPr lang="es-ES" sz="2800" dirty="0">
                <a:effectLst>
                  <a:outerShdw dist="38100" dir="2700000" algn="tl" rotWithShape="0">
                    <a:prstClr val="black"/>
                  </a:outerShdw>
                </a:effectLst>
              </a:rPr>
              <a:t>!</a:t>
            </a:r>
            <a:endParaRPr lang="en-US" sz="2800" dirty="0">
              <a:effectLst>
                <a:outerShdw dist="38100" dir="2700000" algn="tl" rotWithShape="0">
                  <a:prstClr val="black"/>
                </a:outerShdw>
              </a:effectLst>
            </a:endParaRPr>
          </a:p>
        </p:txBody>
      </p:sp>
      <p:pic>
        <p:nvPicPr>
          <p:cNvPr id="2" name="Picture 1">
            <a:extLst>
              <a:ext uri="{FF2B5EF4-FFF2-40B4-BE49-F238E27FC236}">
                <a16:creationId xmlns:a16="http://schemas.microsoft.com/office/drawing/2014/main" id="{4FCC7D66-8240-3B4B-8F5B-46B8D3187545}"/>
              </a:ext>
            </a:extLst>
          </p:cNvPr>
          <p:cNvPicPr>
            <a:picLocks noChangeAspect="1"/>
          </p:cNvPicPr>
          <p:nvPr/>
        </p:nvPicPr>
        <p:blipFill>
          <a:blip r:embed="rId3"/>
          <a:stretch>
            <a:fillRect/>
          </a:stretch>
        </p:blipFill>
        <p:spPr>
          <a:xfrm>
            <a:off x="5562600" y="609600"/>
            <a:ext cx="3178604" cy="3833022"/>
          </a:xfrm>
          <a:prstGeom prst="rect">
            <a:avLst/>
          </a:prstGeom>
        </p:spPr>
      </p:pic>
      <p:sp>
        <p:nvSpPr>
          <p:cNvPr id="8" name="Text Box 3">
            <a:extLst>
              <a:ext uri="{FF2B5EF4-FFF2-40B4-BE49-F238E27FC236}">
                <a16:creationId xmlns:a16="http://schemas.microsoft.com/office/drawing/2014/main" id="{42CAEB73-7EFE-954F-B854-BCB804AC9B1D}"/>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a:solidFill>
                  <a:schemeClr val="accent1"/>
                </a:solidFill>
                <a:effectLst>
                  <a:outerShdw dist="38100" dir="2700000" algn="tl" rotWithShape="0">
                    <a:prstClr val="black"/>
                  </a:outerShdw>
                </a:effectLst>
              </a:rPr>
              <a:t>SOLUTION</a:t>
            </a:r>
          </a:p>
        </p:txBody>
      </p:sp>
      <p:grpSp>
        <p:nvGrpSpPr>
          <p:cNvPr id="5" name="Group 4">
            <a:extLst>
              <a:ext uri="{FF2B5EF4-FFF2-40B4-BE49-F238E27FC236}">
                <a16:creationId xmlns:a16="http://schemas.microsoft.com/office/drawing/2014/main" id="{8883121B-8168-324B-8F7B-B08EB03D992B}"/>
              </a:ext>
            </a:extLst>
          </p:cNvPr>
          <p:cNvGrpSpPr/>
          <p:nvPr/>
        </p:nvGrpSpPr>
        <p:grpSpPr>
          <a:xfrm>
            <a:off x="6096000" y="664618"/>
            <a:ext cx="2114550" cy="2764382"/>
            <a:chOff x="6096000" y="664618"/>
            <a:chExt cx="2114550" cy="2764382"/>
          </a:xfrm>
        </p:grpSpPr>
        <p:sp>
          <p:nvSpPr>
            <p:cNvPr id="3" name="Rectangle 2">
              <a:extLst>
                <a:ext uri="{FF2B5EF4-FFF2-40B4-BE49-F238E27FC236}">
                  <a16:creationId xmlns:a16="http://schemas.microsoft.com/office/drawing/2014/main" id="{FB305170-B91F-074D-A57A-42E3D27E2EC5}"/>
                </a:ext>
              </a:extLst>
            </p:cNvPr>
            <p:cNvSpPr/>
            <p:nvPr/>
          </p:nvSpPr>
          <p:spPr>
            <a:xfrm>
              <a:off x="6248400" y="2659559"/>
              <a:ext cx="1819275" cy="769441"/>
            </a:xfrm>
            <a:prstGeom prst="rect">
              <a:avLst/>
            </a:prstGeom>
          </p:spPr>
          <p:txBody>
            <a:bodyPr wrap="square">
              <a:spAutoFit/>
            </a:bodyPr>
            <a:lstStyle/>
            <a:p>
              <a:pPr algn="ctr"/>
              <a:r>
                <a:rPr lang="he-IL" sz="4400" dirty="0">
                  <a:solidFill>
                    <a:schemeClr val="tx2"/>
                  </a:solidFill>
                  <a:latin typeface="georgia" panose="02040502050405020303" pitchFamily="18" charset="0"/>
                </a:rPr>
                <a:t>שְׁכִינָה</a:t>
              </a:r>
              <a:endParaRPr lang="en-US" sz="4400" dirty="0">
                <a:solidFill>
                  <a:schemeClr val="tx2"/>
                </a:solidFill>
              </a:endParaRPr>
            </a:p>
          </p:txBody>
        </p:sp>
        <p:sp>
          <p:nvSpPr>
            <p:cNvPr id="9" name="Text Box 1026">
              <a:extLst>
                <a:ext uri="{FF2B5EF4-FFF2-40B4-BE49-F238E27FC236}">
                  <a16:creationId xmlns:a16="http://schemas.microsoft.com/office/drawing/2014/main" id="{99294013-709C-384D-AEE7-5B8437626891}"/>
                </a:ext>
              </a:extLst>
            </p:cNvPr>
            <p:cNvSpPr txBox="1">
              <a:spLocks noChangeArrowheads="1"/>
            </p:cNvSpPr>
            <p:nvPr/>
          </p:nvSpPr>
          <p:spPr bwMode="auto">
            <a:xfrm>
              <a:off x="6096000" y="664618"/>
              <a:ext cx="211455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n-US" sz="3200" i="1" dirty="0" err="1">
                  <a:effectLst>
                    <a:outerShdw dist="38100" dir="2700000" algn="tl" rotWithShape="0">
                      <a:prstClr val="black"/>
                    </a:outerShdw>
                  </a:effectLst>
                </a:rPr>
                <a:t>shekhinah</a:t>
              </a:r>
              <a:endParaRPr lang="en-US" sz="3200" dirty="0">
                <a:effectLst>
                  <a:outerShdw blurRad="50800" dist="38100" dir="2700000" sx="1000" sy="1000" algn="tl" rotWithShape="0">
                    <a:prstClr val="black"/>
                  </a:outerShdw>
                </a:effectLst>
              </a:endParaRPr>
            </a:p>
          </p:txBody>
        </p:sp>
      </p:grpSp>
      <p:sp>
        <p:nvSpPr>
          <p:cNvPr id="10" name="Text Box 1026">
            <a:extLst>
              <a:ext uri="{FF2B5EF4-FFF2-40B4-BE49-F238E27FC236}">
                <a16:creationId xmlns:a16="http://schemas.microsoft.com/office/drawing/2014/main" id="{1EC0DEA9-81CD-1341-A3A4-7EC02B4726E7}"/>
              </a:ext>
            </a:extLst>
          </p:cNvPr>
          <p:cNvSpPr txBox="1">
            <a:spLocks noChangeArrowheads="1"/>
          </p:cNvSpPr>
          <p:nvPr/>
        </p:nvSpPr>
        <p:spPr bwMode="auto">
          <a:xfrm>
            <a:off x="5746695" y="4998951"/>
            <a:ext cx="3382065" cy="183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The Holy of Holies was the place/proximity of the</a:t>
            </a:r>
          </a:p>
          <a:p>
            <a:pPr marL="466725" indent="-466725">
              <a:lnSpc>
                <a:spcPct val="90000"/>
              </a:lnSpc>
              <a:spcBef>
                <a:spcPts val="0"/>
              </a:spcBef>
              <a:buNone/>
            </a:pPr>
            <a:r>
              <a:rPr lang="en-US" sz="1800" dirty="0">
                <a:effectLst>
                  <a:outerShdw dist="38100" dir="2700000" algn="tl" rotWithShape="0">
                    <a:prstClr val="black"/>
                  </a:outerShdw>
                </a:effectLst>
              </a:rPr>
              <a:t>	indwelling </a:t>
            </a:r>
          </a:p>
          <a:p>
            <a:pPr marL="466725" indent="-466725">
              <a:lnSpc>
                <a:spcPct val="90000"/>
              </a:lnSpc>
              <a:spcBef>
                <a:spcPts val="0"/>
              </a:spcBef>
              <a:buNone/>
            </a:pPr>
            <a:r>
              <a:rPr lang="en-US" sz="1800" dirty="0">
                <a:effectLst>
                  <a:outerShdw dist="38100" dir="2700000" algn="tl" rotWithShape="0">
                    <a:prstClr val="black"/>
                  </a:outerShdw>
                </a:effectLst>
              </a:rPr>
              <a:t>	manifest </a:t>
            </a:r>
          </a:p>
          <a:p>
            <a:pPr marL="466725" indent="-466725">
              <a:lnSpc>
                <a:spcPct val="90000"/>
              </a:lnSpc>
              <a:spcBef>
                <a:spcPts val="0"/>
              </a:spcBef>
              <a:buNone/>
            </a:pPr>
            <a:r>
              <a:rPr lang="en-US" sz="1800" dirty="0">
                <a:effectLst>
                  <a:outerShdw dist="38100" dir="2700000" algn="tl" rotWithShape="0">
                    <a:prstClr val="black"/>
                  </a:outerShdw>
                </a:effectLst>
              </a:rPr>
              <a:t>	incarnate </a:t>
            </a:r>
          </a:p>
          <a:p>
            <a:pPr marL="466725" indent="-466725">
              <a:lnSpc>
                <a:spcPct val="90000"/>
              </a:lnSpc>
              <a:spcBef>
                <a:spcPts val="0"/>
              </a:spcBef>
              <a:buNone/>
            </a:pPr>
            <a:r>
              <a:rPr lang="en-US" sz="1800" dirty="0">
                <a:effectLst>
                  <a:outerShdw dist="38100" dir="2700000" algn="tl" rotWithShape="0">
                    <a:prstClr val="black"/>
                  </a:outerShdw>
                </a:effectLst>
              </a:rPr>
              <a:t>	abiding </a:t>
            </a:r>
          </a:p>
          <a:p>
            <a:pPr>
              <a:lnSpc>
                <a:spcPct val="90000"/>
              </a:lnSpc>
              <a:spcBef>
                <a:spcPts val="0"/>
              </a:spcBef>
              <a:buNone/>
            </a:pPr>
            <a:r>
              <a:rPr lang="en-US" sz="1800" dirty="0">
                <a:effectLst>
                  <a:outerShdw dist="38100" dir="2700000" algn="tl" rotWithShape="0">
                    <a:prstClr val="black"/>
                  </a:outerShdw>
                </a:effectLst>
              </a:rPr>
              <a:t>presence of Yahweh!</a:t>
            </a:r>
          </a:p>
        </p:txBody>
      </p:sp>
      <p:sp>
        <p:nvSpPr>
          <p:cNvPr id="12" name="Text Box 1026">
            <a:extLst>
              <a:ext uri="{FF2B5EF4-FFF2-40B4-BE49-F238E27FC236}">
                <a16:creationId xmlns:a16="http://schemas.microsoft.com/office/drawing/2014/main" id="{4EFDEF40-FA08-DB4F-95D2-B0413EF5A142}"/>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4392524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304800" y="609600"/>
            <a:ext cx="5257800"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800" dirty="0">
                <a:effectLst>
                  <a:outerShdw dist="38100" dir="2700000" algn="tl" rotWithShape="0">
                    <a:prstClr val="black"/>
                  </a:outerShdw>
                </a:effectLst>
              </a:rPr>
              <a:t>Los líderes judíos acusaron a Jesús y a Esteban de hablar en contra del Templo. ¡Ambos fueron asesinados!</a:t>
            </a:r>
            <a:endParaRPr lang="en-US" sz="2800" dirty="0">
              <a:effectLst>
                <a:outerShdw dist="38100" dir="2700000" algn="tl" rotWithShape="0">
                  <a:prstClr val="black"/>
                </a:outerShdw>
              </a:effectLst>
            </a:endParaRPr>
          </a:p>
        </p:txBody>
      </p:sp>
      <p:pic>
        <p:nvPicPr>
          <p:cNvPr id="8" name="Picture 7">
            <a:extLst>
              <a:ext uri="{FF2B5EF4-FFF2-40B4-BE49-F238E27FC236}">
                <a16:creationId xmlns:a16="http://schemas.microsoft.com/office/drawing/2014/main" id="{E142F074-CE22-F349-82C4-85BA81642CC5}"/>
              </a:ext>
            </a:extLst>
          </p:cNvPr>
          <p:cNvPicPr>
            <a:picLocks noChangeAspect="1"/>
          </p:cNvPicPr>
          <p:nvPr/>
        </p:nvPicPr>
        <p:blipFill rotWithShape="1">
          <a:blip r:embed="rId3"/>
          <a:srcRect t="16808"/>
          <a:stretch/>
        </p:blipFill>
        <p:spPr>
          <a:xfrm>
            <a:off x="6615116" y="716294"/>
            <a:ext cx="2554284" cy="2712706"/>
          </a:xfrm>
          <a:prstGeom prst="rect">
            <a:avLst/>
          </a:prstGeom>
        </p:spPr>
      </p:pic>
      <p:sp>
        <p:nvSpPr>
          <p:cNvPr id="11" name="Text Box 1026">
            <a:extLst>
              <a:ext uri="{FF2B5EF4-FFF2-40B4-BE49-F238E27FC236}">
                <a16:creationId xmlns:a16="http://schemas.microsoft.com/office/drawing/2014/main" id="{E1A1A271-B6D7-4D4B-9B22-6BBD71E015A2}"/>
              </a:ext>
            </a:extLst>
          </p:cNvPr>
          <p:cNvSpPr txBox="1">
            <a:spLocks noChangeArrowheads="1"/>
          </p:cNvSpPr>
          <p:nvPr/>
        </p:nvSpPr>
        <p:spPr bwMode="auto">
          <a:xfrm>
            <a:off x="1" y="6017770"/>
            <a:ext cx="4876800"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The Jewish leaders accused Jesus and Stephen of speaking against the Temple. </a:t>
            </a:r>
          </a:p>
          <a:p>
            <a:pPr>
              <a:lnSpc>
                <a:spcPct val="90000"/>
              </a:lnSpc>
              <a:spcBef>
                <a:spcPts val="0"/>
              </a:spcBef>
              <a:buNone/>
            </a:pPr>
            <a:r>
              <a:rPr lang="en-US" sz="1800" dirty="0">
                <a:effectLst>
                  <a:outerShdw dist="38100" dir="2700000" algn="tl" rotWithShape="0">
                    <a:prstClr val="black"/>
                  </a:outerShdw>
                </a:effectLst>
              </a:rPr>
              <a:t>Both were killed! </a:t>
            </a:r>
          </a:p>
        </p:txBody>
      </p:sp>
      <p:sp>
        <p:nvSpPr>
          <p:cNvPr id="13" name="Text Box 1026">
            <a:extLst>
              <a:ext uri="{FF2B5EF4-FFF2-40B4-BE49-F238E27FC236}">
                <a16:creationId xmlns:a16="http://schemas.microsoft.com/office/drawing/2014/main" id="{CC27C69C-B025-C546-8B91-EA68689991A3}"/>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3918998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9" name="Text Box 1026">
            <a:extLst>
              <a:ext uri="{FF2B5EF4-FFF2-40B4-BE49-F238E27FC236}">
                <a16:creationId xmlns:a16="http://schemas.microsoft.com/office/drawing/2014/main" id="{68D9EB1E-EBF9-4141-A145-9EF8C2AAEFDC}"/>
              </a:ext>
            </a:extLst>
          </p:cNvPr>
          <p:cNvSpPr txBox="1">
            <a:spLocks noChangeArrowheads="1"/>
          </p:cNvSpPr>
          <p:nvPr/>
        </p:nvSpPr>
        <p:spPr bwMode="auto">
          <a:xfrm>
            <a:off x="304800" y="609600"/>
            <a:ext cx="6009997" cy="30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Saulo de Tarso, persiguió y mató a cualquiera que cuestionara las tradiciones del Templo. Sin embargo, después de encontrarse con el Jesús resucitado en el camino a Damasco, Pablo hace una declaración asombrosa: “Cada cristiano, individualmente y en comunidad corporativa, es el Templo de Dios.”</a:t>
            </a:r>
            <a:endParaRPr lang="en-US" sz="2400" dirty="0">
              <a:effectLst>
                <a:outerShdw dist="38100" dir="2700000" algn="tl" rotWithShape="0">
                  <a:prstClr val="black"/>
                </a:outerShdw>
              </a:effectLst>
            </a:endParaRPr>
          </a:p>
        </p:txBody>
      </p:sp>
      <p:pic>
        <p:nvPicPr>
          <p:cNvPr id="3" name="Picture 2">
            <a:extLst>
              <a:ext uri="{FF2B5EF4-FFF2-40B4-BE49-F238E27FC236}">
                <a16:creationId xmlns:a16="http://schemas.microsoft.com/office/drawing/2014/main" id="{60C65855-8938-9B4F-B613-B78977C96CBA}"/>
              </a:ext>
            </a:extLst>
          </p:cNvPr>
          <p:cNvPicPr>
            <a:picLocks noChangeAspect="1"/>
          </p:cNvPicPr>
          <p:nvPr/>
        </p:nvPicPr>
        <p:blipFill rotWithShape="1">
          <a:blip r:embed="rId3"/>
          <a:srcRect l="11093" r="24259"/>
          <a:stretch/>
        </p:blipFill>
        <p:spPr>
          <a:xfrm>
            <a:off x="6140958" y="685799"/>
            <a:ext cx="3003042" cy="3007721"/>
          </a:xfrm>
          <a:prstGeom prst="rect">
            <a:avLst/>
          </a:prstGeom>
        </p:spPr>
      </p:pic>
      <p:sp>
        <p:nvSpPr>
          <p:cNvPr id="12" name="Text Box 1026">
            <a:extLst>
              <a:ext uri="{FF2B5EF4-FFF2-40B4-BE49-F238E27FC236}">
                <a16:creationId xmlns:a16="http://schemas.microsoft.com/office/drawing/2014/main" id="{5B278B2D-E0C3-9648-99B4-A555678F3447}"/>
              </a:ext>
            </a:extLst>
          </p:cNvPr>
          <p:cNvSpPr txBox="1">
            <a:spLocks noChangeArrowheads="1"/>
          </p:cNvSpPr>
          <p:nvPr/>
        </p:nvSpPr>
        <p:spPr bwMode="auto">
          <a:xfrm>
            <a:off x="4483" y="5410200"/>
            <a:ext cx="5558118"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600" dirty="0">
                <a:effectLst>
                  <a:outerShdw dist="38100" dir="2700000" algn="tl" rotWithShape="0">
                    <a:prstClr val="black"/>
                  </a:outerShdw>
                </a:effectLst>
              </a:rPr>
              <a:t>Saul of Tarsus, persecuted and killed anyone who questioned the traditions of the Temple. Nevertheless, after meeting the resurrected Jesus on the road to Damascus, Paul makes an astounding declaration: “Each Christian, individually and together in corporate community, is the Temple of God.”</a:t>
            </a:r>
          </a:p>
        </p:txBody>
      </p:sp>
      <p:sp>
        <p:nvSpPr>
          <p:cNvPr id="13" name="Text Box 1026">
            <a:extLst>
              <a:ext uri="{FF2B5EF4-FFF2-40B4-BE49-F238E27FC236}">
                <a16:creationId xmlns:a16="http://schemas.microsoft.com/office/drawing/2014/main" id="{CC27C69C-B025-C546-8B91-EA68689991A3}"/>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408814931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319086" y="567690"/>
            <a:ext cx="5969998"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La explicación de la vida cristiana de Pablo en el templo es casi increíble en sus implicaciones de proximidad. </a:t>
            </a:r>
            <a:endParaRPr lang="en-US" sz="2400" dirty="0">
              <a:effectLst>
                <a:outerShdw dist="38100" dir="2700000" algn="tl" rotWithShape="0">
                  <a:prstClr val="black"/>
                </a:outerShdw>
              </a:effectLst>
            </a:endParaRPr>
          </a:p>
        </p:txBody>
      </p:sp>
      <p:sp>
        <p:nvSpPr>
          <p:cNvPr id="8" name="Text Box 3">
            <a:extLst>
              <a:ext uri="{FF2B5EF4-FFF2-40B4-BE49-F238E27FC236}">
                <a16:creationId xmlns:a16="http://schemas.microsoft.com/office/drawing/2014/main" id="{FD9522C4-2CCC-ED4A-8544-8E88F2FF0C31}"/>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SOLUTION</a:t>
            </a:r>
          </a:p>
        </p:txBody>
      </p:sp>
      <p:pic>
        <p:nvPicPr>
          <p:cNvPr id="10" name="Picture 9">
            <a:extLst>
              <a:ext uri="{FF2B5EF4-FFF2-40B4-BE49-F238E27FC236}">
                <a16:creationId xmlns:a16="http://schemas.microsoft.com/office/drawing/2014/main" id="{8634D144-860F-0A4F-B600-96388D720473}"/>
              </a:ext>
            </a:extLst>
          </p:cNvPr>
          <p:cNvPicPr>
            <a:picLocks noChangeAspect="1"/>
          </p:cNvPicPr>
          <p:nvPr/>
        </p:nvPicPr>
        <p:blipFill rotWithShape="1">
          <a:blip r:embed="rId3"/>
          <a:srcRect t="16808"/>
          <a:stretch/>
        </p:blipFill>
        <p:spPr>
          <a:xfrm>
            <a:off x="6324094" y="609600"/>
            <a:ext cx="2784896" cy="2957622"/>
          </a:xfrm>
          <a:prstGeom prst="rect">
            <a:avLst/>
          </a:prstGeom>
        </p:spPr>
      </p:pic>
      <p:sp>
        <p:nvSpPr>
          <p:cNvPr id="11" name="Text Box 1026">
            <a:extLst>
              <a:ext uri="{FF2B5EF4-FFF2-40B4-BE49-F238E27FC236}">
                <a16:creationId xmlns:a16="http://schemas.microsoft.com/office/drawing/2014/main" id="{38A539AA-392D-3B42-B4AF-6E9B49E37018}"/>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
        <p:nvSpPr>
          <p:cNvPr id="7" name="Text Box 1026">
            <a:extLst>
              <a:ext uri="{FF2B5EF4-FFF2-40B4-BE49-F238E27FC236}">
                <a16:creationId xmlns:a16="http://schemas.microsoft.com/office/drawing/2014/main" id="{E60909C3-6E27-1847-9CFE-AAC3081A4748}"/>
              </a:ext>
            </a:extLst>
          </p:cNvPr>
          <p:cNvSpPr txBox="1">
            <a:spLocks noChangeArrowheads="1"/>
          </p:cNvSpPr>
          <p:nvPr/>
        </p:nvSpPr>
        <p:spPr bwMode="auto">
          <a:xfrm>
            <a:off x="3505200" y="4531477"/>
            <a:ext cx="5969998"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Paul’s temple explanation of the Christian life is almost unbelievable in its proximity implications.</a:t>
            </a:r>
          </a:p>
        </p:txBody>
      </p:sp>
    </p:spTree>
    <p:extLst>
      <p:ext uri="{BB962C8B-B14F-4D97-AF65-F5344CB8AC3E}">
        <p14:creationId xmlns:p14="http://schemas.microsoft.com/office/powerpoint/2010/main" val="192898457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304800" y="609600"/>
            <a:ext cx="5791200"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“¿No saben que ustedes son templo de Dios y que el Espíritu de Dios habita en ustedes? Si alguno destruye el templo de Dios, él mismo será destruido por Dios; porque el templo de Dios es sagrado, y ustedes son ese templo.”</a:t>
            </a:r>
            <a:r>
              <a:rPr lang="en-US" sz="2400" dirty="0">
                <a:effectLst>
                  <a:outerShdw dist="38100" dir="2700000" algn="tl" rotWithShape="0">
                    <a:prstClr val="black"/>
                  </a:outerShdw>
                </a:effectLst>
              </a:rPr>
              <a:t> </a:t>
            </a:r>
          </a:p>
          <a:p>
            <a:pPr>
              <a:lnSpc>
                <a:spcPct val="90000"/>
              </a:lnSpc>
              <a:spcBef>
                <a:spcPts val="0"/>
              </a:spcBef>
              <a:buNone/>
            </a:pPr>
            <a:r>
              <a:rPr lang="en-US" sz="2400" dirty="0">
                <a:effectLst>
                  <a:outerShdw dist="38100" dir="2700000" algn="tl" rotWithShape="0">
                    <a:prstClr val="black"/>
                  </a:outerShdw>
                </a:effectLst>
              </a:rPr>
              <a:t>(1 </a:t>
            </a:r>
            <a:r>
              <a:rPr lang="es-ES" sz="2400" dirty="0">
                <a:effectLst>
                  <a:outerShdw dist="38100" dir="2700000" algn="tl" rotWithShape="0">
                    <a:prstClr val="black"/>
                  </a:outerShdw>
                </a:effectLst>
              </a:rPr>
              <a:t>Corintios </a:t>
            </a:r>
            <a:r>
              <a:rPr lang="en-US" sz="2400" dirty="0">
                <a:effectLst>
                  <a:outerShdw dist="38100" dir="2700000" algn="tl" rotWithShape="0">
                    <a:prstClr val="black"/>
                  </a:outerShdw>
                </a:effectLst>
              </a:rPr>
              <a:t>3:16-17NVI). </a:t>
            </a:r>
            <a:endParaRPr lang="es-ES" sz="2400" dirty="0">
              <a:effectLst>
                <a:outerShdw dist="38100" dir="2700000" algn="tl" rotWithShape="0">
                  <a:prstClr val="black"/>
                </a:outerShdw>
              </a:effectLst>
            </a:endParaRPr>
          </a:p>
        </p:txBody>
      </p:sp>
      <p:pic>
        <p:nvPicPr>
          <p:cNvPr id="12" name="Picture 11">
            <a:extLst>
              <a:ext uri="{FF2B5EF4-FFF2-40B4-BE49-F238E27FC236}">
                <a16:creationId xmlns:a16="http://schemas.microsoft.com/office/drawing/2014/main" id="{56778070-B1A1-9B4A-A5FB-5BBA8D1DEA6F}"/>
              </a:ext>
            </a:extLst>
          </p:cNvPr>
          <p:cNvPicPr>
            <a:picLocks noChangeAspect="1"/>
          </p:cNvPicPr>
          <p:nvPr/>
        </p:nvPicPr>
        <p:blipFill rotWithShape="1">
          <a:blip r:embed="rId3"/>
          <a:srcRect t="16808"/>
          <a:stretch/>
        </p:blipFill>
        <p:spPr>
          <a:xfrm>
            <a:off x="6324094" y="699978"/>
            <a:ext cx="2784896" cy="2957622"/>
          </a:xfrm>
          <a:prstGeom prst="rect">
            <a:avLst/>
          </a:prstGeom>
        </p:spPr>
      </p:pic>
      <p:sp>
        <p:nvSpPr>
          <p:cNvPr id="8" name="Text Box 1026">
            <a:extLst>
              <a:ext uri="{FF2B5EF4-FFF2-40B4-BE49-F238E27FC236}">
                <a16:creationId xmlns:a16="http://schemas.microsoft.com/office/drawing/2014/main" id="{018654A5-B652-5148-8A12-3A4785F196DD}"/>
              </a:ext>
            </a:extLst>
          </p:cNvPr>
          <p:cNvSpPr txBox="1">
            <a:spLocks noChangeArrowheads="1"/>
          </p:cNvSpPr>
          <p:nvPr/>
        </p:nvSpPr>
        <p:spPr bwMode="auto">
          <a:xfrm>
            <a:off x="4191000" y="5158871"/>
            <a:ext cx="4953000"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“Don’t you know that you yourselves are God’s temple and that God’s Spirit dwells in your midst? </a:t>
            </a:r>
            <a:r>
              <a:rPr lang="en-US" sz="1800" baseline="30000" dirty="0">
                <a:effectLst>
                  <a:outerShdw dist="38100" dir="2700000" algn="tl" rotWithShape="0">
                    <a:prstClr val="black"/>
                  </a:outerShdw>
                </a:effectLst>
              </a:rPr>
              <a:t>17 </a:t>
            </a:r>
            <a:r>
              <a:rPr lang="en-US" sz="1800" dirty="0">
                <a:effectLst>
                  <a:outerShdw dist="38100" dir="2700000" algn="tl" rotWithShape="0">
                    <a:prstClr val="black"/>
                  </a:outerShdw>
                </a:effectLst>
              </a:rPr>
              <a:t>If anyone destroys God’s temple, God will destroy that person; for God’s temple is sacred, and you together are that temple.”(1 Cor. 3:16-17NIV).</a:t>
            </a:r>
          </a:p>
        </p:txBody>
      </p:sp>
      <p:sp>
        <p:nvSpPr>
          <p:cNvPr id="7" name="Text Box 1026">
            <a:extLst>
              <a:ext uri="{FF2B5EF4-FFF2-40B4-BE49-F238E27FC236}">
                <a16:creationId xmlns:a16="http://schemas.microsoft.com/office/drawing/2014/main" id="{BD78F8E8-C300-1F45-BE11-DBE18BFEB217}"/>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236815867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792316FE-2611-F14B-9662-C4B08EB9D38B}"/>
              </a:ext>
            </a:extLst>
          </p:cNvPr>
          <p:cNvSpPr txBox="1">
            <a:spLocks noChangeArrowheads="1"/>
          </p:cNvSpPr>
          <p:nvPr/>
        </p:nvSpPr>
        <p:spPr bwMode="auto">
          <a:xfrm>
            <a:off x="76200" y="503985"/>
            <a:ext cx="899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SESIÓN 1: </a:t>
            </a:r>
            <a:r>
              <a:rPr lang="es-ES" b="1" dirty="0">
                <a:solidFill>
                  <a:schemeClr val="accent1"/>
                </a:solidFill>
                <a:effectLst>
                  <a:outerShdw dist="38100" dir="2700000" algn="tl" rotWithShape="0">
                    <a:prstClr val="black"/>
                  </a:outerShdw>
                </a:effectLst>
              </a:rPr>
              <a:t>LA SITUACIÓN</a:t>
            </a:r>
            <a:r>
              <a:rPr lang="es-ES" b="1" dirty="0">
                <a:solidFill>
                  <a:schemeClr val="tx2"/>
                </a:solidFill>
                <a:effectLst>
                  <a:outerShdw dist="38100" dir="2700000" algn="tl" rotWithShape="0">
                    <a:prstClr val="black"/>
                  </a:outerShdw>
                </a:effectLst>
              </a:rPr>
              <a:t>-MARTES 10:30 AM</a:t>
            </a:r>
            <a:endParaRPr lang="en-US" altLang="en-US" b="1" dirty="0">
              <a:solidFill>
                <a:schemeClr val="tx2"/>
              </a:solidFill>
              <a:effectLst>
                <a:outerShdw dist="38100" dir="2700000" algn="tl" rotWithShape="0">
                  <a:prstClr val="black"/>
                </a:outerShdw>
              </a:effectLst>
            </a:endParaRPr>
          </a:p>
        </p:txBody>
      </p:sp>
      <p:sp>
        <p:nvSpPr>
          <p:cNvPr id="5" name="Text Box 5">
            <a:extLst>
              <a:ext uri="{FF2B5EF4-FFF2-40B4-BE49-F238E27FC236}">
                <a16:creationId xmlns:a16="http://schemas.microsoft.com/office/drawing/2014/main" id="{58CB8A2D-BDB1-6340-A08B-61BF4D582765}"/>
              </a:ext>
            </a:extLst>
          </p:cNvPr>
          <p:cNvSpPr txBox="1">
            <a:spLocks noChangeArrowheads="1"/>
          </p:cNvSpPr>
          <p:nvPr/>
        </p:nvSpPr>
        <p:spPr bwMode="auto">
          <a:xfrm>
            <a:off x="76200" y="15240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cap="all" dirty="0">
                <a:solidFill>
                  <a:schemeClr val="tx2"/>
                </a:solidFill>
                <a:effectLst>
                  <a:outerShdw dist="38100" dir="2700000" algn="tl" rotWithShape="0">
                    <a:prstClr val="black"/>
                  </a:outerShdw>
                </a:effectLst>
              </a:rPr>
              <a:t>La iglesia de hoy</a:t>
            </a:r>
            <a:endParaRPr lang="en-US" altLang="en-US" sz="2800" b="1" cap="all" dirty="0">
              <a:solidFill>
                <a:schemeClr val="tx2"/>
              </a:solidFill>
              <a:effectLst>
                <a:outerShdw dist="38100" dir="2700000" algn="tl" rotWithShape="0">
                  <a:prstClr val="black"/>
                </a:outerShdw>
              </a:effectLst>
            </a:endParaRPr>
          </a:p>
        </p:txBody>
      </p:sp>
      <p:sp>
        <p:nvSpPr>
          <p:cNvPr id="7" name="Text Box 3">
            <a:extLst>
              <a:ext uri="{FF2B5EF4-FFF2-40B4-BE49-F238E27FC236}">
                <a16:creationId xmlns:a16="http://schemas.microsoft.com/office/drawing/2014/main" id="{0AD7A03E-73ED-9840-9A61-957F986FD8C7}"/>
              </a:ext>
            </a:extLst>
          </p:cNvPr>
          <p:cNvSpPr txBox="1">
            <a:spLocks noChangeArrowheads="1"/>
          </p:cNvSpPr>
          <p:nvPr/>
        </p:nvSpPr>
        <p:spPr bwMode="auto">
          <a:xfrm>
            <a:off x="76200" y="2590800"/>
            <a:ext cx="899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accent1"/>
                </a:solidFill>
                <a:effectLst>
                  <a:outerShdw dist="38100" dir="2700000" algn="tl" rotWithShape="0">
                    <a:prstClr val="black"/>
                  </a:outerShdw>
                </a:effectLst>
              </a:rPr>
              <a:t>SESIÓN 2: LA SOLUCIÓN-MIÉRCOLES 9:00 AM</a:t>
            </a:r>
            <a:endParaRPr lang="en-US" altLang="en-US" b="1" dirty="0">
              <a:solidFill>
                <a:schemeClr val="accent1"/>
              </a:solidFill>
              <a:effectLst>
                <a:outerShdw dist="38100" dir="2700000" algn="tl" rotWithShape="0">
                  <a:prstClr val="black"/>
                </a:outerShdw>
              </a:effectLst>
            </a:endParaRPr>
          </a:p>
        </p:txBody>
      </p:sp>
      <p:sp>
        <p:nvSpPr>
          <p:cNvPr id="8" name="Text Box 3">
            <a:extLst>
              <a:ext uri="{FF2B5EF4-FFF2-40B4-BE49-F238E27FC236}">
                <a16:creationId xmlns:a16="http://schemas.microsoft.com/office/drawing/2014/main" id="{9A07FB57-C49B-C341-93E4-19EE6089FF06}"/>
              </a:ext>
            </a:extLst>
          </p:cNvPr>
          <p:cNvSpPr txBox="1">
            <a:spLocks noChangeArrowheads="1"/>
          </p:cNvSpPr>
          <p:nvPr/>
        </p:nvSpPr>
        <p:spPr bwMode="auto">
          <a:xfrm>
            <a:off x="152400" y="4725230"/>
            <a:ext cx="883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SESIÓN 3: </a:t>
            </a:r>
            <a:r>
              <a:rPr lang="es-ES" b="1" dirty="0">
                <a:solidFill>
                  <a:schemeClr val="accent1"/>
                </a:solidFill>
                <a:effectLst>
                  <a:outerShdw dist="38100" dir="2700000" algn="tl" rotWithShape="0">
                    <a:prstClr val="black"/>
                  </a:outerShdw>
                </a:effectLst>
              </a:rPr>
              <a:t>LA ESTRATEGIA </a:t>
            </a:r>
            <a:r>
              <a:rPr lang="es-ES" b="1" dirty="0">
                <a:solidFill>
                  <a:schemeClr val="tx2"/>
                </a:solidFill>
                <a:effectLst>
                  <a:outerShdw dist="38100" dir="2700000" algn="tl" rotWithShape="0">
                    <a:prstClr val="black"/>
                  </a:outerShdw>
                </a:effectLst>
              </a:rPr>
              <a:t>- JUEVES 9:00 AM</a:t>
            </a:r>
            <a:endParaRPr lang="en-US" altLang="en-US" b="1" dirty="0">
              <a:solidFill>
                <a:schemeClr val="tx2"/>
              </a:solidFill>
              <a:effectLst>
                <a:outerShdw dist="38100" dir="2700000" algn="tl" rotWithShape="0">
                  <a:prstClr val="black"/>
                </a:outerShdw>
              </a:effectLst>
            </a:endParaRPr>
          </a:p>
        </p:txBody>
      </p:sp>
      <p:sp>
        <p:nvSpPr>
          <p:cNvPr id="6" name="Text Box 3">
            <a:extLst>
              <a:ext uri="{FF2B5EF4-FFF2-40B4-BE49-F238E27FC236}">
                <a16:creationId xmlns:a16="http://schemas.microsoft.com/office/drawing/2014/main" id="{5C37550B-2B4C-5C44-AD8D-1B3D89F7DB5A}"/>
              </a:ext>
            </a:extLst>
          </p:cNvPr>
          <p:cNvSpPr txBox="1">
            <a:spLocks noChangeArrowheads="1"/>
          </p:cNvSpPr>
          <p:nvPr/>
        </p:nvSpPr>
        <p:spPr bwMode="auto">
          <a:xfrm>
            <a:off x="762000" y="868740"/>
            <a:ext cx="7620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¡La Iglesia está en una batalla con el espíritu mortal del anticristo y no puede ganar solo con ladrillo y mortero, música y adoración, enseñanza y programas y edificios y presupuestos!</a:t>
            </a:r>
            <a:endParaRPr lang="en-US" altLang="en-US" b="1" dirty="0">
              <a:solidFill>
                <a:schemeClr val="tx2"/>
              </a:solidFill>
              <a:effectLst>
                <a:outerShdw dist="38100" dir="2700000" algn="tl" rotWithShape="0">
                  <a:prstClr val="black"/>
                </a:outerShdw>
              </a:effectLst>
            </a:endParaRPr>
          </a:p>
        </p:txBody>
      </p:sp>
      <p:sp>
        <p:nvSpPr>
          <p:cNvPr id="9" name="Text Box 3">
            <a:extLst>
              <a:ext uri="{FF2B5EF4-FFF2-40B4-BE49-F238E27FC236}">
                <a16:creationId xmlns:a16="http://schemas.microsoft.com/office/drawing/2014/main" id="{1C6639FB-CF85-EA46-B7CF-86D1D6CCE3D9}"/>
              </a:ext>
            </a:extLst>
          </p:cNvPr>
          <p:cNvSpPr txBox="1">
            <a:spLocks noChangeArrowheads="1"/>
          </p:cNvSpPr>
          <p:nvPr/>
        </p:nvSpPr>
        <p:spPr bwMode="auto">
          <a:xfrm>
            <a:off x="1295400" y="2996541"/>
            <a:ext cx="6553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accent1"/>
                </a:solidFill>
                <a:effectLst>
                  <a:outerShdw dist="38100" dir="2700000" algn="tl" rotWithShape="0">
                    <a:prstClr val="black"/>
                  </a:outerShdw>
                </a:effectLst>
              </a:rPr>
              <a:t>Haga que la presencia (proximidad) de Dios en la Trinidad sea la misión de la Iglesia en cada cristiano, y en la comunidad de grupos grandes y pequeños.</a:t>
            </a:r>
            <a:endParaRPr lang="en-US" altLang="en-US" b="1" dirty="0">
              <a:solidFill>
                <a:schemeClr val="accent1"/>
              </a:solidFill>
              <a:effectLst>
                <a:outerShdw dist="38100" dir="2700000" algn="tl" rotWithShape="0">
                  <a:prstClr val="black"/>
                </a:outerShdw>
              </a:effectLst>
            </a:endParaRPr>
          </a:p>
        </p:txBody>
      </p:sp>
      <p:sp>
        <p:nvSpPr>
          <p:cNvPr id="10" name="Text Box 3">
            <a:extLst>
              <a:ext uri="{FF2B5EF4-FFF2-40B4-BE49-F238E27FC236}">
                <a16:creationId xmlns:a16="http://schemas.microsoft.com/office/drawing/2014/main" id="{53312CF6-3652-A64C-95A1-7074A84B85A6}"/>
              </a:ext>
            </a:extLst>
          </p:cNvPr>
          <p:cNvSpPr txBox="1">
            <a:spLocks noChangeArrowheads="1"/>
          </p:cNvSpPr>
          <p:nvPr/>
        </p:nvSpPr>
        <p:spPr bwMode="auto">
          <a:xfrm>
            <a:off x="685800" y="5106230"/>
            <a:ext cx="7772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Prepare a cada cristiano para que permanezca personalmente en la presencia de Dios, y para que viva en la presencia de Dios en tríadas orgánicas, células comunitarias y redes de supervisión.</a:t>
            </a:r>
            <a:endParaRPr lang="en-US" altLang="en-US" b="1" dirty="0">
              <a:solidFill>
                <a:schemeClr val="tx2"/>
              </a:solidFill>
              <a:effectLst>
                <a:outerShdw dist="38100" dir="2700000" algn="tl" rotWithShape="0">
                  <a:prstClr val="black"/>
                </a:outerShdw>
              </a:effectLst>
            </a:endParaRPr>
          </a:p>
        </p:txBody>
      </p:sp>
    </p:spTree>
    <p:extLst>
      <p:ext uri="{BB962C8B-B14F-4D97-AF65-F5344CB8AC3E}">
        <p14:creationId xmlns:p14="http://schemas.microsoft.com/office/powerpoint/2010/main" val="13929764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9" name="Text Box 1026">
            <a:extLst>
              <a:ext uri="{FF2B5EF4-FFF2-40B4-BE49-F238E27FC236}">
                <a16:creationId xmlns:a16="http://schemas.microsoft.com/office/drawing/2014/main" id="{FF66F12C-A4F5-4845-BBC1-5BB92B178075}"/>
              </a:ext>
            </a:extLst>
          </p:cNvPr>
          <p:cNvSpPr txBox="1">
            <a:spLocks noChangeArrowheads="1"/>
          </p:cNvSpPr>
          <p:nvPr/>
        </p:nvSpPr>
        <p:spPr bwMode="auto">
          <a:xfrm>
            <a:off x="304800" y="598944"/>
            <a:ext cx="6019294"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“¿Acaso no saben que su cuerpo es templo del Espíritu Santo, quien está en ustedes y al que han recibido de parte de Dios? Ustedes no son sus propios dueños; </a:t>
            </a:r>
            <a:r>
              <a:rPr lang="es-ES" sz="2400" baseline="30000" dirty="0">
                <a:effectLst>
                  <a:outerShdw dist="38100" dir="2700000" algn="tl" rotWithShape="0">
                    <a:prstClr val="black"/>
                  </a:outerShdw>
                </a:effectLst>
              </a:rPr>
              <a:t>20 </a:t>
            </a:r>
            <a:r>
              <a:rPr lang="es-ES" sz="2400" dirty="0">
                <a:effectLst>
                  <a:outerShdw dist="38100" dir="2700000" algn="tl" rotWithShape="0">
                    <a:prstClr val="black"/>
                  </a:outerShdw>
                </a:effectLst>
              </a:rPr>
              <a:t>fueron comprados por un precio. Por tanto, honren con su cuerpo a Dios.” </a:t>
            </a:r>
          </a:p>
          <a:p>
            <a:pPr>
              <a:lnSpc>
                <a:spcPct val="90000"/>
              </a:lnSpc>
              <a:spcBef>
                <a:spcPts val="0"/>
              </a:spcBef>
              <a:buNone/>
            </a:pPr>
            <a:r>
              <a:rPr lang="es-ES" sz="2400" dirty="0">
                <a:effectLst>
                  <a:outerShdw dist="38100" dir="2700000" algn="tl" rotWithShape="0">
                    <a:prstClr val="black"/>
                  </a:outerShdw>
                </a:effectLst>
              </a:rPr>
              <a:t>1 Corintios 6:19-20</a:t>
            </a:r>
            <a:r>
              <a:rPr lang="en-US" sz="2400" baseline="30000" dirty="0">
                <a:effectLst>
                  <a:outerShdw dist="38100" dir="2700000" algn="tl" rotWithShape="0">
                    <a:prstClr val="black"/>
                  </a:outerShdw>
                </a:effectLst>
              </a:rPr>
              <a:t> </a:t>
            </a:r>
            <a:endParaRPr lang="es-ES" sz="2400" dirty="0">
              <a:effectLst>
                <a:outerShdw dist="38100" dir="2700000" algn="tl" rotWithShape="0">
                  <a:prstClr val="black"/>
                </a:outerShdw>
              </a:effectLst>
            </a:endParaRPr>
          </a:p>
        </p:txBody>
      </p:sp>
      <p:pic>
        <p:nvPicPr>
          <p:cNvPr id="12" name="Picture 11">
            <a:extLst>
              <a:ext uri="{FF2B5EF4-FFF2-40B4-BE49-F238E27FC236}">
                <a16:creationId xmlns:a16="http://schemas.microsoft.com/office/drawing/2014/main" id="{56778070-B1A1-9B4A-A5FB-5BBA8D1DEA6F}"/>
              </a:ext>
            </a:extLst>
          </p:cNvPr>
          <p:cNvPicPr>
            <a:picLocks noChangeAspect="1"/>
          </p:cNvPicPr>
          <p:nvPr/>
        </p:nvPicPr>
        <p:blipFill rotWithShape="1">
          <a:blip r:embed="rId3"/>
          <a:srcRect t="16808"/>
          <a:stretch/>
        </p:blipFill>
        <p:spPr>
          <a:xfrm>
            <a:off x="6324094" y="699978"/>
            <a:ext cx="2784896" cy="2957622"/>
          </a:xfrm>
          <a:prstGeom prst="rect">
            <a:avLst/>
          </a:prstGeom>
        </p:spPr>
      </p:pic>
      <p:sp>
        <p:nvSpPr>
          <p:cNvPr id="13" name="Text Box 1026">
            <a:extLst>
              <a:ext uri="{FF2B5EF4-FFF2-40B4-BE49-F238E27FC236}">
                <a16:creationId xmlns:a16="http://schemas.microsoft.com/office/drawing/2014/main" id="{F04C14FF-37F1-3A40-91CA-0836E500D815}"/>
              </a:ext>
            </a:extLst>
          </p:cNvPr>
          <p:cNvSpPr txBox="1">
            <a:spLocks noChangeArrowheads="1"/>
          </p:cNvSpPr>
          <p:nvPr/>
        </p:nvSpPr>
        <p:spPr bwMode="auto">
          <a:xfrm>
            <a:off x="4800600" y="5020574"/>
            <a:ext cx="4282990" cy="183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”Do you not know that your bodies are temples of the Holy Spirit, who is in you, whom you have received from God? You are not your own; “Your body is the </a:t>
            </a:r>
            <a:r>
              <a:rPr lang="en-US" sz="1800" dirty="0">
                <a:solidFill>
                  <a:schemeClr val="accent1"/>
                </a:solidFill>
                <a:effectLst>
                  <a:outerShdw dist="38100" dir="2700000" algn="tl" rotWithShape="0">
                    <a:prstClr val="black"/>
                  </a:outerShdw>
                </a:effectLst>
              </a:rPr>
              <a:t>temple</a:t>
            </a:r>
            <a:r>
              <a:rPr lang="en-US" sz="1800" dirty="0">
                <a:effectLst>
                  <a:outerShdw dist="38100" dir="2700000" algn="tl" rotWithShape="0">
                    <a:prstClr val="black"/>
                  </a:outerShdw>
                </a:effectLst>
              </a:rPr>
              <a:t> of the Holy Spirit who is in you” </a:t>
            </a:r>
          </a:p>
          <a:p>
            <a:pPr>
              <a:lnSpc>
                <a:spcPct val="90000"/>
              </a:lnSpc>
              <a:spcBef>
                <a:spcPts val="0"/>
              </a:spcBef>
              <a:buNone/>
            </a:pPr>
            <a:r>
              <a:rPr lang="en-US" sz="1800" dirty="0">
                <a:effectLst>
                  <a:outerShdw dist="38100" dir="2700000" algn="tl" rotWithShape="0">
                    <a:prstClr val="black"/>
                  </a:outerShdw>
                </a:effectLst>
              </a:rPr>
              <a:t>(1 Cor. 6:19-20).</a:t>
            </a:r>
          </a:p>
        </p:txBody>
      </p:sp>
      <p:sp>
        <p:nvSpPr>
          <p:cNvPr id="6" name="Text Box 1026">
            <a:extLst>
              <a:ext uri="{FF2B5EF4-FFF2-40B4-BE49-F238E27FC236}">
                <a16:creationId xmlns:a16="http://schemas.microsoft.com/office/drawing/2014/main" id="{4501BD27-F2E2-A94B-9653-04799348F7BB}"/>
              </a:ext>
            </a:extLst>
          </p:cNvPr>
          <p:cNvSpPr txBox="1">
            <a:spLocks noChangeArrowheads="1"/>
          </p:cNvSpPr>
          <p:nvPr/>
        </p:nvSpPr>
        <p:spPr bwMode="auto">
          <a:xfrm>
            <a:off x="0" y="1625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147452171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0" name="Text Box 1026">
            <a:extLst>
              <a:ext uri="{FF2B5EF4-FFF2-40B4-BE49-F238E27FC236}">
                <a16:creationId xmlns:a16="http://schemas.microsoft.com/office/drawing/2014/main" id="{02F6A04D-CBAB-EF4F-A560-C8F5910BBEE6}"/>
              </a:ext>
            </a:extLst>
          </p:cNvPr>
          <p:cNvSpPr txBox="1">
            <a:spLocks noChangeArrowheads="1"/>
          </p:cNvSpPr>
          <p:nvPr/>
        </p:nvSpPr>
        <p:spPr bwMode="auto">
          <a:xfrm>
            <a:off x="303384" y="598944"/>
            <a:ext cx="5792573"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“¿En qué concuerdan el templo de Dios y los ídolos? Porque </a:t>
            </a:r>
            <a:r>
              <a:rPr lang="es-ES" sz="2400" dirty="0">
                <a:solidFill>
                  <a:schemeClr val="accent1"/>
                </a:solidFill>
                <a:effectLst>
                  <a:outerShdw dist="38100" dir="2700000" algn="tl" rotWithShape="0">
                    <a:prstClr val="black"/>
                  </a:outerShdw>
                </a:effectLst>
              </a:rPr>
              <a:t>nosotros somos templo del Dios viviente</a:t>
            </a:r>
            <a:r>
              <a:rPr lang="es-ES" sz="2400" dirty="0">
                <a:effectLst>
                  <a:outerShdw dist="38100" dir="2700000" algn="tl" rotWithShape="0">
                    <a:prstClr val="black"/>
                  </a:outerShdw>
                </a:effectLst>
              </a:rPr>
              <a:t>. Como él ha dicho: «Viviré con ellos y caminaré entre ellos. Yo seré su Dios, y ellos serán mi pueblo». Por tanto, el Señor añade:” </a:t>
            </a:r>
          </a:p>
          <a:p>
            <a:pPr>
              <a:lnSpc>
                <a:spcPct val="90000"/>
              </a:lnSpc>
              <a:spcBef>
                <a:spcPts val="0"/>
              </a:spcBef>
              <a:buNone/>
            </a:pPr>
            <a:r>
              <a:rPr lang="es-ES" sz="2400" dirty="0">
                <a:effectLst>
                  <a:outerShdw dist="38100" dir="2700000" algn="tl" rotWithShape="0">
                    <a:prstClr val="black"/>
                  </a:outerShdw>
                </a:effectLst>
              </a:rPr>
              <a:t>2 Corintios 6:16</a:t>
            </a:r>
          </a:p>
        </p:txBody>
      </p:sp>
      <p:pic>
        <p:nvPicPr>
          <p:cNvPr id="12" name="Picture 11">
            <a:extLst>
              <a:ext uri="{FF2B5EF4-FFF2-40B4-BE49-F238E27FC236}">
                <a16:creationId xmlns:a16="http://schemas.microsoft.com/office/drawing/2014/main" id="{56778070-B1A1-9B4A-A5FB-5BBA8D1DEA6F}"/>
              </a:ext>
            </a:extLst>
          </p:cNvPr>
          <p:cNvPicPr>
            <a:picLocks noChangeAspect="1"/>
          </p:cNvPicPr>
          <p:nvPr/>
        </p:nvPicPr>
        <p:blipFill rotWithShape="1">
          <a:blip r:embed="rId3"/>
          <a:srcRect t="16808"/>
          <a:stretch/>
        </p:blipFill>
        <p:spPr>
          <a:xfrm>
            <a:off x="6324094" y="699978"/>
            <a:ext cx="2784896" cy="2957622"/>
          </a:xfrm>
          <a:prstGeom prst="rect">
            <a:avLst/>
          </a:prstGeom>
        </p:spPr>
      </p:pic>
      <p:sp>
        <p:nvSpPr>
          <p:cNvPr id="14" name="Text Box 1026">
            <a:extLst>
              <a:ext uri="{FF2B5EF4-FFF2-40B4-BE49-F238E27FC236}">
                <a16:creationId xmlns:a16="http://schemas.microsoft.com/office/drawing/2014/main" id="{09FC885A-057B-3C47-845A-E4C3C1DE558E}"/>
              </a:ext>
            </a:extLst>
          </p:cNvPr>
          <p:cNvSpPr txBox="1">
            <a:spLocks noChangeArrowheads="1"/>
          </p:cNvSpPr>
          <p:nvPr/>
        </p:nvSpPr>
        <p:spPr bwMode="auto">
          <a:xfrm>
            <a:off x="4800600" y="4990010"/>
            <a:ext cx="4343400" cy="183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“What agreement is there between the </a:t>
            </a:r>
            <a:r>
              <a:rPr lang="en-US" sz="1800" dirty="0">
                <a:solidFill>
                  <a:schemeClr val="accent1"/>
                </a:solidFill>
                <a:effectLst>
                  <a:outerShdw dist="38100" dir="2700000" algn="tl" rotWithShape="0">
                    <a:prstClr val="black"/>
                  </a:outerShdw>
                </a:effectLst>
              </a:rPr>
              <a:t>temple</a:t>
            </a:r>
            <a:r>
              <a:rPr lang="en-US" sz="1800" dirty="0">
                <a:effectLst>
                  <a:outerShdw dist="38100" dir="2700000" algn="tl" rotWithShape="0">
                    <a:prstClr val="black"/>
                  </a:outerShdw>
                </a:effectLst>
              </a:rPr>
              <a:t> of God and idols? For we are the temple of the living God. As God has said: ’I will live with them and walk among them, and I will be their God, and they will be my people’” (2 Cor. 6:16 NIV).</a:t>
            </a:r>
          </a:p>
        </p:txBody>
      </p:sp>
      <p:sp>
        <p:nvSpPr>
          <p:cNvPr id="6" name="Text Box 1026">
            <a:extLst>
              <a:ext uri="{FF2B5EF4-FFF2-40B4-BE49-F238E27FC236}">
                <a16:creationId xmlns:a16="http://schemas.microsoft.com/office/drawing/2014/main" id="{F452AB6C-A171-974E-8C05-F1D7EA680B1F}"/>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152669723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304800" y="609600"/>
            <a:ext cx="5638800"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Jesús es el templo. </a:t>
            </a:r>
          </a:p>
          <a:p>
            <a:pPr>
              <a:lnSpc>
                <a:spcPct val="90000"/>
              </a:lnSpc>
              <a:spcBef>
                <a:spcPts val="0"/>
              </a:spcBef>
              <a:buNone/>
            </a:pPr>
            <a:r>
              <a:rPr lang="es-ES" sz="2400" dirty="0">
                <a:effectLst>
                  <a:outerShdw dist="38100" dir="2700000" algn="tl" rotWithShape="0">
                    <a:prstClr val="black"/>
                  </a:outerShdw>
                </a:effectLst>
              </a:rPr>
              <a:t>La iglesia es el templo. </a:t>
            </a:r>
          </a:p>
          <a:p>
            <a:pPr>
              <a:lnSpc>
                <a:spcPct val="90000"/>
              </a:lnSpc>
              <a:spcBef>
                <a:spcPts val="0"/>
              </a:spcBef>
              <a:buNone/>
            </a:pPr>
            <a:r>
              <a:rPr lang="es-ES" sz="2400" dirty="0">
                <a:effectLst>
                  <a:outerShdw dist="38100" dir="2700000" algn="tl" rotWithShape="0">
                    <a:prstClr val="black"/>
                  </a:outerShdw>
                </a:effectLst>
              </a:rPr>
              <a:t>Una tríada o célula es el templo. Cada cristiano es el templo. </a:t>
            </a:r>
          </a:p>
        </p:txBody>
      </p:sp>
      <p:sp>
        <p:nvSpPr>
          <p:cNvPr id="8" name="Text Box 3">
            <a:extLst>
              <a:ext uri="{FF2B5EF4-FFF2-40B4-BE49-F238E27FC236}">
                <a16:creationId xmlns:a16="http://schemas.microsoft.com/office/drawing/2014/main" id="{101709B0-C74D-F146-8CBC-E6FEE01F58BA}"/>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SOLUTION</a:t>
            </a:r>
          </a:p>
        </p:txBody>
      </p:sp>
      <p:sp>
        <p:nvSpPr>
          <p:cNvPr id="7" name="Text Box 1026">
            <a:extLst>
              <a:ext uri="{FF2B5EF4-FFF2-40B4-BE49-F238E27FC236}">
                <a16:creationId xmlns:a16="http://schemas.microsoft.com/office/drawing/2014/main" id="{72E59EEC-3C4B-C141-B7AA-CF7D98D7FA61}"/>
              </a:ext>
            </a:extLst>
          </p:cNvPr>
          <p:cNvSpPr txBox="1">
            <a:spLocks noChangeArrowheads="1"/>
          </p:cNvSpPr>
          <p:nvPr/>
        </p:nvSpPr>
        <p:spPr bwMode="auto">
          <a:xfrm>
            <a:off x="4343400" y="5156174"/>
            <a:ext cx="5410200" cy="150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Jesus IS the temple.</a:t>
            </a:r>
          </a:p>
          <a:p>
            <a:pPr>
              <a:lnSpc>
                <a:spcPct val="90000"/>
              </a:lnSpc>
              <a:spcBef>
                <a:spcPts val="0"/>
              </a:spcBef>
              <a:buNone/>
            </a:pPr>
            <a:r>
              <a:rPr lang="en-US" sz="1800" dirty="0">
                <a:effectLst>
                  <a:outerShdw dist="38100" dir="2700000" algn="tl" rotWithShape="0">
                    <a:prstClr val="black"/>
                  </a:outerShdw>
                </a:effectLst>
              </a:rPr>
              <a:t>The Church IS the temple.</a:t>
            </a:r>
          </a:p>
          <a:p>
            <a:pPr>
              <a:lnSpc>
                <a:spcPct val="90000"/>
              </a:lnSpc>
              <a:spcBef>
                <a:spcPts val="0"/>
              </a:spcBef>
              <a:buNone/>
            </a:pPr>
            <a:r>
              <a:rPr lang="en-US" sz="1800" dirty="0">
                <a:effectLst>
                  <a:outerShdw dist="38100" dir="2700000" algn="tl" rotWithShape="0">
                    <a:prstClr val="black"/>
                  </a:outerShdw>
                </a:effectLst>
              </a:rPr>
              <a:t>A triad or cell IS the temple.</a:t>
            </a:r>
          </a:p>
          <a:p>
            <a:pPr>
              <a:lnSpc>
                <a:spcPct val="90000"/>
              </a:lnSpc>
              <a:spcBef>
                <a:spcPts val="0"/>
              </a:spcBef>
              <a:buNone/>
            </a:pPr>
            <a:r>
              <a:rPr lang="en-US" sz="1800" dirty="0">
                <a:effectLst>
                  <a:outerShdw dist="38100" dir="2700000" algn="tl" rotWithShape="0">
                    <a:prstClr val="black"/>
                  </a:outerShdw>
                </a:effectLst>
              </a:rPr>
              <a:t>Each Christian IS the temple.</a:t>
            </a:r>
          </a:p>
          <a:p>
            <a:pPr>
              <a:lnSpc>
                <a:spcPct val="90000"/>
              </a:lnSpc>
              <a:spcBef>
                <a:spcPts val="0"/>
              </a:spcBef>
              <a:buNone/>
            </a:pPr>
            <a:endParaRPr lang="en-US" sz="1200" dirty="0">
              <a:effectLst>
                <a:outerShdw dist="38100" dir="2700000" algn="tl" rotWithShape="0">
                  <a:prstClr val="black"/>
                </a:outerShdw>
              </a:effectLst>
            </a:endParaRPr>
          </a:p>
          <a:p>
            <a:pPr>
              <a:lnSpc>
                <a:spcPct val="90000"/>
              </a:lnSpc>
              <a:spcBef>
                <a:spcPts val="0"/>
              </a:spcBef>
              <a:buNone/>
            </a:pPr>
            <a:r>
              <a:rPr lang="en-US" sz="1800" dirty="0">
                <a:effectLst>
                  <a:outerShdw dist="38100" dir="2700000" algn="tl" rotWithShape="0">
                    <a:prstClr val="black"/>
                  </a:outerShdw>
                </a:effectLst>
              </a:rPr>
              <a:t>How can all of these statements be true?</a:t>
            </a:r>
          </a:p>
        </p:txBody>
      </p:sp>
      <p:sp>
        <p:nvSpPr>
          <p:cNvPr id="11" name="Text Box 1026">
            <a:extLst>
              <a:ext uri="{FF2B5EF4-FFF2-40B4-BE49-F238E27FC236}">
                <a16:creationId xmlns:a16="http://schemas.microsoft.com/office/drawing/2014/main" id="{47910AA0-EA5E-3C48-99DC-C98ABF0E32CB}"/>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pic>
        <p:nvPicPr>
          <p:cNvPr id="12" name="Picture 11">
            <a:extLst>
              <a:ext uri="{FF2B5EF4-FFF2-40B4-BE49-F238E27FC236}">
                <a16:creationId xmlns:a16="http://schemas.microsoft.com/office/drawing/2014/main" id="{EAD61A96-69EB-F64D-8010-104E0C6ED094}"/>
              </a:ext>
            </a:extLst>
          </p:cNvPr>
          <p:cNvPicPr>
            <a:picLocks noChangeAspect="1"/>
          </p:cNvPicPr>
          <p:nvPr/>
        </p:nvPicPr>
        <p:blipFill rotWithShape="1">
          <a:blip r:embed="rId3"/>
          <a:srcRect t="16808"/>
          <a:stretch/>
        </p:blipFill>
        <p:spPr>
          <a:xfrm>
            <a:off x="6324094" y="699978"/>
            <a:ext cx="2784896" cy="2957622"/>
          </a:xfrm>
          <a:prstGeom prst="rect">
            <a:avLst/>
          </a:prstGeom>
        </p:spPr>
      </p:pic>
      <p:sp>
        <p:nvSpPr>
          <p:cNvPr id="9" name="Text Box 1026">
            <a:extLst>
              <a:ext uri="{FF2B5EF4-FFF2-40B4-BE49-F238E27FC236}">
                <a16:creationId xmlns:a16="http://schemas.microsoft.com/office/drawing/2014/main" id="{5C507DC6-B1FE-144C-B498-292AF3853D08}"/>
              </a:ext>
            </a:extLst>
          </p:cNvPr>
          <p:cNvSpPr txBox="1">
            <a:spLocks noChangeArrowheads="1"/>
          </p:cNvSpPr>
          <p:nvPr/>
        </p:nvSpPr>
        <p:spPr bwMode="auto">
          <a:xfrm>
            <a:off x="304800" y="2197748"/>
            <a:ext cx="49913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¿Cómo pueden ser verdaderas todas estas afirmaciones?</a:t>
            </a:r>
            <a:endParaRPr lang="en-US" sz="2400" dirty="0">
              <a:effectLst>
                <a:outerShdw dist="38100" dir="2700000" algn="tl" rotWithShape="0">
                  <a:prstClr val="black"/>
                </a:outerShdw>
              </a:effectLst>
            </a:endParaRPr>
          </a:p>
        </p:txBody>
      </p:sp>
    </p:spTree>
    <p:extLst>
      <p:ext uri="{BB962C8B-B14F-4D97-AF65-F5344CB8AC3E}">
        <p14:creationId xmlns:p14="http://schemas.microsoft.com/office/powerpoint/2010/main" val="420936818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5" name="Text Box 1026">
            <a:extLst>
              <a:ext uri="{FF2B5EF4-FFF2-40B4-BE49-F238E27FC236}">
                <a16:creationId xmlns:a16="http://schemas.microsoft.com/office/drawing/2014/main" id="{C354E4D2-A3A4-654C-9536-A9666C474FF8}"/>
              </a:ext>
            </a:extLst>
          </p:cNvPr>
          <p:cNvSpPr txBox="1">
            <a:spLocks noChangeArrowheads="1"/>
          </p:cNvSpPr>
          <p:nvPr/>
        </p:nvSpPr>
        <p:spPr bwMode="auto">
          <a:xfrm>
            <a:off x="317321" y="601278"/>
            <a:ext cx="4254679"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Tal como fue diseñado por Dios, el templo no es un concepto estructural u organizativo. </a:t>
            </a:r>
          </a:p>
          <a:p>
            <a:pPr>
              <a:lnSpc>
                <a:spcPct val="90000"/>
              </a:lnSpc>
              <a:spcBef>
                <a:spcPts val="0"/>
              </a:spcBef>
              <a:buNone/>
            </a:pPr>
            <a:r>
              <a:rPr lang="es-ES" sz="2400" dirty="0">
                <a:effectLst>
                  <a:outerShdw dist="38100" dir="2700000" algn="tl" rotWithShape="0">
                    <a:prstClr val="black"/>
                  </a:outerShdw>
                </a:effectLst>
              </a:rPr>
              <a:t>El templo es un concepto de proximidad y presencia. El templo es la presencia permanente de Dios.</a:t>
            </a:r>
            <a:endParaRPr lang="en-US" sz="2400" dirty="0">
              <a:effectLst>
                <a:outerShdw dist="38100" dir="2700000" algn="tl" rotWithShape="0">
                  <a:prstClr val="black"/>
                </a:outerShdw>
              </a:effectLst>
            </a:endParaRPr>
          </a:p>
        </p:txBody>
      </p:sp>
      <p:sp>
        <p:nvSpPr>
          <p:cNvPr id="8" name="Text Box 3">
            <a:extLst>
              <a:ext uri="{FF2B5EF4-FFF2-40B4-BE49-F238E27FC236}">
                <a16:creationId xmlns:a16="http://schemas.microsoft.com/office/drawing/2014/main" id="{101709B0-C74D-F146-8CBC-E6FEE01F58BA}"/>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SOLUTION</a:t>
            </a:r>
          </a:p>
        </p:txBody>
      </p:sp>
      <p:pic>
        <p:nvPicPr>
          <p:cNvPr id="11" name="Picture 10">
            <a:extLst>
              <a:ext uri="{FF2B5EF4-FFF2-40B4-BE49-F238E27FC236}">
                <a16:creationId xmlns:a16="http://schemas.microsoft.com/office/drawing/2014/main" id="{14367F7B-2DB3-8247-B226-6459251A5C2B}"/>
              </a:ext>
            </a:extLst>
          </p:cNvPr>
          <p:cNvPicPr>
            <a:picLocks noChangeAspect="1"/>
          </p:cNvPicPr>
          <p:nvPr/>
        </p:nvPicPr>
        <p:blipFill rotWithShape="1">
          <a:blip r:embed="rId3"/>
          <a:srcRect l="3098" r="2380"/>
          <a:stretch/>
        </p:blipFill>
        <p:spPr>
          <a:xfrm>
            <a:off x="4479701" y="635358"/>
            <a:ext cx="4648200" cy="2443351"/>
          </a:xfrm>
          <a:prstGeom prst="rect">
            <a:avLst/>
          </a:prstGeom>
        </p:spPr>
      </p:pic>
      <p:sp>
        <p:nvSpPr>
          <p:cNvPr id="7" name="Text Box 1026">
            <a:extLst>
              <a:ext uri="{FF2B5EF4-FFF2-40B4-BE49-F238E27FC236}">
                <a16:creationId xmlns:a16="http://schemas.microsoft.com/office/drawing/2014/main" id="{CFED46F3-1F81-ED4B-9116-EF67C0CD7032}"/>
              </a:ext>
            </a:extLst>
          </p:cNvPr>
          <p:cNvSpPr txBox="1">
            <a:spLocks noChangeArrowheads="1"/>
          </p:cNvSpPr>
          <p:nvPr/>
        </p:nvSpPr>
        <p:spPr bwMode="auto">
          <a:xfrm>
            <a:off x="4572000" y="5156174"/>
            <a:ext cx="4586381"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As designed by God, the temple is not a structural or organizational concept. </a:t>
            </a:r>
          </a:p>
          <a:p>
            <a:pPr>
              <a:lnSpc>
                <a:spcPct val="90000"/>
              </a:lnSpc>
              <a:spcBef>
                <a:spcPts val="0"/>
              </a:spcBef>
              <a:buNone/>
            </a:pPr>
            <a:r>
              <a:rPr lang="en-US" sz="1800" dirty="0">
                <a:effectLst>
                  <a:outerShdw dist="38100" dir="2700000" algn="tl" rotWithShape="0">
                    <a:prstClr val="black"/>
                  </a:outerShdw>
                </a:effectLst>
              </a:rPr>
              <a:t>The temple is a proximity and presence concept. </a:t>
            </a:r>
          </a:p>
          <a:p>
            <a:pPr>
              <a:lnSpc>
                <a:spcPct val="90000"/>
              </a:lnSpc>
              <a:spcBef>
                <a:spcPts val="0"/>
              </a:spcBef>
              <a:buNone/>
            </a:pPr>
            <a:r>
              <a:rPr lang="en-US" sz="1800" dirty="0">
                <a:effectLst>
                  <a:outerShdw dist="38100" dir="2700000" algn="tl" rotWithShape="0">
                    <a:prstClr val="black"/>
                  </a:outerShdw>
                </a:effectLst>
              </a:rPr>
              <a:t>The temple is the indwelling presence of God. </a:t>
            </a:r>
          </a:p>
        </p:txBody>
      </p:sp>
      <p:sp>
        <p:nvSpPr>
          <p:cNvPr id="10" name="Text Box 1026">
            <a:extLst>
              <a:ext uri="{FF2B5EF4-FFF2-40B4-BE49-F238E27FC236}">
                <a16:creationId xmlns:a16="http://schemas.microsoft.com/office/drawing/2014/main" id="{5C40C3AD-B7D2-DA44-81C4-A87F84BBD66B}"/>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144001781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304800" y="622280"/>
            <a:ext cx="87630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¡Es la presencia de Dios en un lugar (cualquier lugar), no el lugar que es importante!</a:t>
            </a:r>
            <a:endParaRPr lang="en-US" sz="2400" dirty="0">
              <a:effectLst>
                <a:outerShdw dist="38100" dir="2700000" algn="tl" rotWithShape="0">
                  <a:prstClr val="black"/>
                </a:outerShdw>
              </a:effectLst>
            </a:endParaRPr>
          </a:p>
          <a:p>
            <a:pPr>
              <a:lnSpc>
                <a:spcPct val="90000"/>
              </a:lnSpc>
              <a:spcBef>
                <a:spcPts val="0"/>
              </a:spcBef>
              <a:buNone/>
            </a:pPr>
            <a:endParaRPr lang="en-US" sz="2400" dirty="0">
              <a:effectLst>
                <a:outerShdw dist="38100" dir="2700000" algn="tl" rotWithShape="0">
                  <a:prstClr val="black"/>
                </a:outerShdw>
              </a:effectLst>
            </a:endParaRPr>
          </a:p>
          <a:p>
            <a:pPr>
              <a:lnSpc>
                <a:spcPct val="90000"/>
              </a:lnSpc>
              <a:spcBef>
                <a:spcPts val="0"/>
              </a:spcBef>
              <a:buNone/>
            </a:pPr>
            <a:r>
              <a:rPr lang="es-ES" sz="2400" dirty="0">
                <a:effectLst>
                  <a:outerShdw dist="38100" dir="2700000" algn="tl" rotWithShape="0">
                    <a:prstClr val="black"/>
                  </a:outerShdw>
                </a:effectLst>
              </a:rPr>
              <a:t>“A estos Dios se propuso dar a conocer cuál es la gloriosa riqueza de este misterio entre las naciones, que es </a:t>
            </a:r>
            <a:r>
              <a:rPr lang="es-ES" sz="2400" dirty="0">
                <a:solidFill>
                  <a:schemeClr val="accent1"/>
                </a:solidFill>
                <a:effectLst>
                  <a:outerShdw dist="38100" dir="2700000" algn="tl" rotWithShape="0">
                    <a:prstClr val="black"/>
                  </a:outerShdw>
                </a:effectLst>
              </a:rPr>
              <a:t>Cristo en ustedes</a:t>
            </a:r>
            <a:r>
              <a:rPr lang="es-ES" sz="2400" dirty="0">
                <a:effectLst>
                  <a:outerShdw dist="38100" dir="2700000" algn="tl" rotWithShape="0">
                    <a:prstClr val="black"/>
                  </a:outerShdw>
                </a:effectLst>
              </a:rPr>
              <a:t>, la esperanza de gloria.”</a:t>
            </a:r>
          </a:p>
          <a:p>
            <a:pPr>
              <a:lnSpc>
                <a:spcPct val="90000"/>
              </a:lnSpc>
              <a:spcBef>
                <a:spcPts val="0"/>
              </a:spcBef>
              <a:buNone/>
            </a:pPr>
            <a:r>
              <a:rPr lang="en-US" sz="2400" dirty="0" err="1">
                <a:effectLst>
                  <a:outerShdw dist="38100" dir="2700000" algn="tl" rotWithShape="0">
                    <a:prstClr val="black"/>
                  </a:outerShdw>
                </a:effectLst>
              </a:rPr>
              <a:t>Colosenses</a:t>
            </a:r>
            <a:r>
              <a:rPr lang="en-US" sz="2400" dirty="0">
                <a:effectLst>
                  <a:outerShdw dist="38100" dir="2700000" algn="tl" rotWithShape="0">
                    <a:prstClr val="black"/>
                  </a:outerShdw>
                </a:effectLst>
              </a:rPr>
              <a:t> 1:27</a:t>
            </a:r>
          </a:p>
          <a:p>
            <a:pPr>
              <a:lnSpc>
                <a:spcPct val="90000"/>
              </a:lnSpc>
              <a:spcBef>
                <a:spcPts val="0"/>
              </a:spcBef>
              <a:buNone/>
            </a:pPr>
            <a:endParaRPr lang="en-US" sz="2400" dirty="0">
              <a:effectLst>
                <a:outerShdw dist="38100" dir="2700000" algn="tl" rotWithShape="0">
                  <a:prstClr val="black"/>
                </a:outerShdw>
              </a:effectLst>
            </a:endParaRPr>
          </a:p>
          <a:p>
            <a:pPr>
              <a:lnSpc>
                <a:spcPct val="90000"/>
              </a:lnSpc>
              <a:spcBef>
                <a:spcPts val="0"/>
              </a:spcBef>
              <a:buNone/>
            </a:pPr>
            <a:r>
              <a:rPr lang="es-ES" sz="2400" dirty="0">
                <a:effectLst>
                  <a:outerShdw dist="38100" dir="2700000" algn="tl" rotWithShape="0">
                    <a:prstClr val="black"/>
                  </a:outerShdw>
                </a:effectLst>
              </a:rPr>
              <a:t>“Porque donde dos o tres se reúnen en mi nombre, allí estoy </a:t>
            </a:r>
            <a:r>
              <a:rPr lang="es-ES" sz="2400" dirty="0">
                <a:solidFill>
                  <a:schemeClr val="accent1"/>
                </a:solidFill>
                <a:effectLst>
                  <a:outerShdw dist="38100" dir="2700000" algn="tl" rotWithShape="0">
                    <a:prstClr val="black"/>
                  </a:outerShdw>
                </a:effectLst>
              </a:rPr>
              <a:t>yo en medio de ellos</a:t>
            </a:r>
            <a:r>
              <a:rPr lang="es-ES" sz="2400" dirty="0">
                <a:effectLst>
                  <a:outerShdw dist="38100" dir="2700000" algn="tl" rotWithShape="0">
                    <a:prstClr val="black"/>
                  </a:outerShdw>
                </a:effectLst>
              </a:rPr>
              <a:t>”. </a:t>
            </a:r>
            <a:r>
              <a:rPr lang="en-US" sz="2400" dirty="0">
                <a:effectLst>
                  <a:outerShdw dist="38100" dir="2700000" algn="tl" rotWithShape="0">
                    <a:prstClr val="black"/>
                  </a:outerShdw>
                </a:effectLst>
              </a:rPr>
              <a:t>Mateo 18:20</a:t>
            </a:r>
          </a:p>
        </p:txBody>
      </p:sp>
      <p:sp>
        <p:nvSpPr>
          <p:cNvPr id="5" name="Text Box 3">
            <a:extLst>
              <a:ext uri="{FF2B5EF4-FFF2-40B4-BE49-F238E27FC236}">
                <a16:creationId xmlns:a16="http://schemas.microsoft.com/office/drawing/2014/main" id="{15654210-EC4A-FD49-8356-E73518AD6165}"/>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SOLUTION</a:t>
            </a:r>
          </a:p>
        </p:txBody>
      </p:sp>
      <p:sp>
        <p:nvSpPr>
          <p:cNvPr id="7" name="Text Box 1026">
            <a:extLst>
              <a:ext uri="{FF2B5EF4-FFF2-40B4-BE49-F238E27FC236}">
                <a16:creationId xmlns:a16="http://schemas.microsoft.com/office/drawing/2014/main" id="{D1690CDE-4A4E-E644-AD46-DFE6E80F8D37}"/>
              </a:ext>
            </a:extLst>
          </p:cNvPr>
          <p:cNvSpPr txBox="1">
            <a:spLocks noChangeArrowheads="1"/>
          </p:cNvSpPr>
          <p:nvPr/>
        </p:nvSpPr>
        <p:spPr bwMode="auto">
          <a:xfrm>
            <a:off x="3856674" y="4250282"/>
            <a:ext cx="518160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It’s the presence of God in a place (any place), not the place that is important!</a:t>
            </a:r>
          </a:p>
          <a:p>
            <a:pPr>
              <a:lnSpc>
                <a:spcPct val="90000"/>
              </a:lnSpc>
              <a:spcBef>
                <a:spcPts val="0"/>
              </a:spcBef>
              <a:buNone/>
            </a:pPr>
            <a:endParaRPr lang="en-US" sz="1800" dirty="0">
              <a:effectLst>
                <a:outerShdw dist="38100" dir="2700000" algn="tl" rotWithShape="0">
                  <a:prstClr val="black"/>
                </a:outerShdw>
              </a:effectLst>
            </a:endParaRPr>
          </a:p>
          <a:p>
            <a:pPr>
              <a:lnSpc>
                <a:spcPct val="90000"/>
              </a:lnSpc>
              <a:spcBef>
                <a:spcPts val="0"/>
              </a:spcBef>
              <a:buNone/>
            </a:pPr>
            <a:r>
              <a:rPr lang="en-US" sz="1800" dirty="0">
                <a:effectLst>
                  <a:outerShdw dist="38100" dir="2700000" algn="tl" rotWithShape="0">
                    <a:prstClr val="black"/>
                  </a:outerShdw>
                </a:effectLst>
              </a:rPr>
              <a:t>“To them God has chosen to make known among the Gentiles the glorious riches of this mystery, which is </a:t>
            </a:r>
            <a:r>
              <a:rPr lang="en-US" sz="1800" dirty="0">
                <a:solidFill>
                  <a:schemeClr val="accent1"/>
                </a:solidFill>
                <a:effectLst>
                  <a:outerShdw dist="38100" dir="2700000" algn="tl" rotWithShape="0">
                    <a:prstClr val="black"/>
                  </a:outerShdw>
                </a:effectLst>
              </a:rPr>
              <a:t>Christ in you</a:t>
            </a:r>
            <a:r>
              <a:rPr lang="en-US" sz="1800" dirty="0">
                <a:effectLst>
                  <a:outerShdw dist="38100" dir="2700000" algn="tl" rotWithShape="0">
                    <a:prstClr val="black"/>
                  </a:outerShdw>
                </a:effectLst>
              </a:rPr>
              <a:t>, the hope of glory.” Colossians 1:27</a:t>
            </a:r>
          </a:p>
          <a:p>
            <a:pPr>
              <a:lnSpc>
                <a:spcPct val="90000"/>
              </a:lnSpc>
              <a:spcBef>
                <a:spcPts val="0"/>
              </a:spcBef>
              <a:buNone/>
            </a:pPr>
            <a:endParaRPr lang="en-US" sz="1800" dirty="0">
              <a:effectLst>
                <a:outerShdw dist="38100" dir="2700000" algn="tl" rotWithShape="0">
                  <a:prstClr val="black"/>
                </a:outerShdw>
              </a:effectLst>
            </a:endParaRPr>
          </a:p>
          <a:p>
            <a:pPr>
              <a:lnSpc>
                <a:spcPct val="90000"/>
              </a:lnSpc>
              <a:spcBef>
                <a:spcPts val="0"/>
              </a:spcBef>
              <a:buNone/>
            </a:pPr>
            <a:r>
              <a:rPr lang="en-US" sz="1800" dirty="0">
                <a:effectLst>
                  <a:outerShdw dist="38100" dir="2700000" algn="tl" rotWithShape="0">
                    <a:prstClr val="black"/>
                  </a:outerShdw>
                </a:effectLst>
              </a:rPr>
              <a:t>“For where two or three gather in my name, there am I with them.” Matthew 18:20</a:t>
            </a:r>
          </a:p>
        </p:txBody>
      </p:sp>
      <p:sp>
        <p:nvSpPr>
          <p:cNvPr id="9" name="Text Box 1026">
            <a:extLst>
              <a:ext uri="{FF2B5EF4-FFF2-40B4-BE49-F238E27FC236}">
                <a16:creationId xmlns:a16="http://schemas.microsoft.com/office/drawing/2014/main" id="{2A645655-CE4E-734C-9DA0-32042D11E9A6}"/>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121867133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pic>
        <p:nvPicPr>
          <p:cNvPr id="13" name="Picture 12">
            <a:extLst>
              <a:ext uri="{FF2B5EF4-FFF2-40B4-BE49-F238E27FC236}">
                <a16:creationId xmlns:a16="http://schemas.microsoft.com/office/drawing/2014/main" id="{35488A80-7404-0C47-AAA0-E7ECC4D16480}"/>
              </a:ext>
            </a:extLst>
          </p:cNvPr>
          <p:cNvPicPr>
            <a:picLocks noChangeAspect="1"/>
          </p:cNvPicPr>
          <p:nvPr/>
        </p:nvPicPr>
        <p:blipFill rotWithShape="1">
          <a:blip r:embed="rId3"/>
          <a:srcRect r="25912" b="18561"/>
          <a:stretch/>
        </p:blipFill>
        <p:spPr>
          <a:xfrm>
            <a:off x="5562600" y="630555"/>
            <a:ext cx="3524178" cy="2169359"/>
          </a:xfrm>
          <a:prstGeom prst="rect">
            <a:avLst/>
          </a:prstGeom>
        </p:spPr>
      </p:pic>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304800" y="656475"/>
            <a:ext cx="5257800" cy="208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¿Dónde estaba Dios en la Iglesia primitiva y dónde está Él hoy? Según Pablo, </a:t>
            </a:r>
          </a:p>
          <a:p>
            <a:pPr>
              <a:lnSpc>
                <a:spcPct val="90000"/>
              </a:lnSpc>
              <a:spcBef>
                <a:spcPts val="0"/>
              </a:spcBef>
              <a:buNone/>
            </a:pPr>
            <a:r>
              <a:rPr lang="es-ES" sz="2400" dirty="0">
                <a:effectLst>
                  <a:outerShdw dist="38100" dir="2700000" algn="tl" rotWithShape="0">
                    <a:prstClr val="black"/>
                  </a:outerShdw>
                </a:effectLst>
              </a:rPr>
              <a:t>Dios ha hecho de cada cristiano un templo (tabernáculo móvil) en el que reside.</a:t>
            </a:r>
            <a:endParaRPr lang="en-US" sz="2400" dirty="0">
              <a:effectLst>
                <a:outerShdw dist="38100" dir="2700000" algn="tl" rotWithShape="0">
                  <a:prstClr val="black"/>
                </a:outerShdw>
              </a:effectLst>
            </a:endParaRPr>
          </a:p>
        </p:txBody>
      </p:sp>
      <p:sp>
        <p:nvSpPr>
          <p:cNvPr id="18" name="Text Box 1026">
            <a:extLst>
              <a:ext uri="{FF2B5EF4-FFF2-40B4-BE49-F238E27FC236}">
                <a16:creationId xmlns:a16="http://schemas.microsoft.com/office/drawing/2014/main" id="{4BF70F3E-A491-A049-BFD9-042C7B45E887}"/>
              </a:ext>
            </a:extLst>
          </p:cNvPr>
          <p:cNvSpPr txBox="1">
            <a:spLocks noChangeArrowheads="1"/>
          </p:cNvSpPr>
          <p:nvPr/>
        </p:nvSpPr>
        <p:spPr bwMode="auto">
          <a:xfrm>
            <a:off x="5181600" y="2770059"/>
            <a:ext cx="3962400"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s-ES" sz="2400" dirty="0">
                <a:effectLst>
                  <a:outerShdw dist="38100" dir="2700000" algn="tl" rotWithShape="0">
                    <a:prstClr val="black"/>
                  </a:outerShdw>
                </a:effectLst>
              </a:rPr>
              <a:t>Por lo tanto, ¡cada lugar que toque el pie de un cristiano es la proximidad/lugar de Dios!</a:t>
            </a:r>
            <a:endParaRPr lang="en-US" sz="1100" dirty="0">
              <a:effectLst>
                <a:outerShdw dist="38100" dir="2700000" algn="tl" rotWithShape="0">
                  <a:prstClr val="black"/>
                </a:outerShdw>
              </a:effectLst>
            </a:endParaRPr>
          </a:p>
        </p:txBody>
      </p:sp>
      <p:sp>
        <p:nvSpPr>
          <p:cNvPr id="8" name="Text Box 1026">
            <a:extLst>
              <a:ext uri="{FF2B5EF4-FFF2-40B4-BE49-F238E27FC236}">
                <a16:creationId xmlns:a16="http://schemas.microsoft.com/office/drawing/2014/main" id="{CA36FF09-B916-674A-AFC5-F3935B7FC032}"/>
              </a:ext>
            </a:extLst>
          </p:cNvPr>
          <p:cNvSpPr txBox="1">
            <a:spLocks noChangeArrowheads="1"/>
          </p:cNvSpPr>
          <p:nvPr/>
        </p:nvSpPr>
        <p:spPr bwMode="auto">
          <a:xfrm>
            <a:off x="304800" y="5366007"/>
            <a:ext cx="525780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600" dirty="0">
                <a:effectLst>
                  <a:outerShdw dist="38100" dir="2700000" algn="tl" rotWithShape="0">
                    <a:prstClr val="black"/>
                  </a:outerShdw>
                </a:effectLst>
              </a:rPr>
              <a:t>Where was God in the Early Church and where is He today? </a:t>
            </a:r>
          </a:p>
          <a:p>
            <a:pPr>
              <a:lnSpc>
                <a:spcPct val="90000"/>
              </a:lnSpc>
              <a:spcBef>
                <a:spcPts val="0"/>
              </a:spcBef>
              <a:buNone/>
            </a:pPr>
            <a:r>
              <a:rPr lang="en-US" sz="1600" dirty="0">
                <a:effectLst>
                  <a:outerShdw dist="38100" dir="2700000" algn="tl" rotWithShape="0">
                    <a:prstClr val="black"/>
                  </a:outerShdw>
                </a:effectLst>
              </a:rPr>
              <a:t>According to Paul, God has made every Christian a temple (mobile tabernacle) that He indwells.</a:t>
            </a:r>
          </a:p>
        </p:txBody>
      </p:sp>
      <p:sp>
        <p:nvSpPr>
          <p:cNvPr id="9" name="Text Box 1026">
            <a:extLst>
              <a:ext uri="{FF2B5EF4-FFF2-40B4-BE49-F238E27FC236}">
                <a16:creationId xmlns:a16="http://schemas.microsoft.com/office/drawing/2014/main" id="{17C0B508-E4AF-E24F-93CA-51BF9DE559E9}"/>
              </a:ext>
            </a:extLst>
          </p:cNvPr>
          <p:cNvSpPr txBox="1">
            <a:spLocks noChangeArrowheads="1"/>
          </p:cNvSpPr>
          <p:nvPr/>
        </p:nvSpPr>
        <p:spPr bwMode="auto">
          <a:xfrm>
            <a:off x="5726502" y="6063506"/>
            <a:ext cx="3524178"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n-US" sz="1600" dirty="0">
                <a:effectLst>
                  <a:outerShdw dist="38100" dir="2700000" algn="tl" rotWithShape="0">
                    <a:prstClr val="black"/>
                  </a:outerShdw>
                </a:effectLst>
              </a:rPr>
              <a:t>Therefore, every place the foot of a Christian touches is God’s proximity/place. </a:t>
            </a:r>
            <a:endParaRPr lang="en-US" sz="900" dirty="0">
              <a:effectLst>
                <a:outerShdw dist="38100" dir="2700000" algn="tl" rotWithShape="0">
                  <a:prstClr val="black"/>
                </a:outerShdw>
              </a:effectLst>
            </a:endParaRPr>
          </a:p>
        </p:txBody>
      </p:sp>
      <p:sp>
        <p:nvSpPr>
          <p:cNvPr id="10" name="Text Box 1026">
            <a:extLst>
              <a:ext uri="{FF2B5EF4-FFF2-40B4-BE49-F238E27FC236}">
                <a16:creationId xmlns:a16="http://schemas.microsoft.com/office/drawing/2014/main" id="{32138037-CC91-B04C-9F27-AF9B3A3E4446}"/>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31209463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250" autoRev="1" fill="hold">
                                          <p:stCondLst>
                                            <p:cond delay="0"/>
                                          </p:stCondLst>
                                        </p:cTn>
                                        <p:tgtEl>
                                          <p:spTgt spid="18"/>
                                        </p:tgtEl>
                                        <p:attrNameLst>
                                          <p:attrName>ppt_w</p:attrName>
                                        </p:attrNameLst>
                                      </p:cBhvr>
                                    </p:anim>
                                    <p:anim by="(#ppt_w*0.50)" calcmode="lin" valueType="num">
                                      <p:cBhvr>
                                        <p:cTn id="8" dur="250" decel="50000" autoRev="1" fill="hold">
                                          <p:stCondLst>
                                            <p:cond delay="0"/>
                                          </p:stCondLst>
                                        </p:cTn>
                                        <p:tgtEl>
                                          <p:spTgt spid="18"/>
                                        </p:tgtEl>
                                        <p:attrNameLst>
                                          <p:attrName>ppt_x</p:attrName>
                                        </p:attrNameLst>
                                      </p:cBhvr>
                                    </p:anim>
                                    <p:anim from="(-#ppt_h/2)" to="(#ppt_y)" calcmode="lin" valueType="num">
                                      <p:cBhvr>
                                        <p:cTn id="9" dur="500" fill="hold">
                                          <p:stCondLst>
                                            <p:cond delay="0"/>
                                          </p:stCondLst>
                                        </p:cTn>
                                        <p:tgtEl>
                                          <p:spTgt spid="18"/>
                                        </p:tgtEl>
                                        <p:attrNameLst>
                                          <p:attrName>ppt_y</p:attrName>
                                        </p:attrNameLst>
                                      </p:cBhvr>
                                    </p:anim>
                                    <p:animRot by="21600000">
                                      <p:cBhvr>
                                        <p:cTn id="10" dur="500"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304800" y="628876"/>
            <a:ext cx="5014842" cy="241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La presencia de Dios en sus expresiones trinitarias en un cristiano individual y en las expresiones grupales de la Iglesia, es el factor principal en la expansión exponencial que vemos en el Nuevo Testamento.</a:t>
            </a:r>
            <a:endParaRPr lang="en-US" sz="2400" dirty="0">
              <a:effectLst>
                <a:outerShdw dist="38100" dir="2700000" algn="tl" rotWithShape="0">
                  <a:prstClr val="black"/>
                </a:outerShdw>
              </a:effectLst>
            </a:endParaRPr>
          </a:p>
        </p:txBody>
      </p:sp>
      <p:sp>
        <p:nvSpPr>
          <p:cNvPr id="9" name="Text Box 1026">
            <a:extLst>
              <a:ext uri="{FF2B5EF4-FFF2-40B4-BE49-F238E27FC236}">
                <a16:creationId xmlns:a16="http://schemas.microsoft.com/office/drawing/2014/main" id="{11A63A38-9755-DE46-89FF-6A31F68F6F22}"/>
              </a:ext>
            </a:extLst>
          </p:cNvPr>
          <p:cNvSpPr txBox="1">
            <a:spLocks noChangeArrowheads="1"/>
          </p:cNvSpPr>
          <p:nvPr/>
        </p:nvSpPr>
        <p:spPr bwMode="auto">
          <a:xfrm>
            <a:off x="820574" y="3124200"/>
            <a:ext cx="382435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s-ES" sz="2800" dirty="0">
                <a:solidFill>
                  <a:schemeClr val="accent1"/>
                </a:solidFill>
                <a:effectLst>
                  <a:outerShdw dist="38100" dir="2700000" algn="tl" rotWithShape="0">
                    <a:prstClr val="black"/>
                  </a:outerShdw>
                </a:effectLst>
              </a:rPr>
              <a:t>Esto debería influir en cómo vemos nuestra misión…</a:t>
            </a:r>
            <a:endParaRPr lang="en-US" sz="2800" dirty="0">
              <a:solidFill>
                <a:schemeClr val="accent1"/>
              </a:solidFill>
              <a:effectLst>
                <a:outerShdw dist="38100" dir="2700000" algn="tl" rotWithShape="0">
                  <a:prstClr val="black"/>
                </a:outerShdw>
              </a:effectLst>
            </a:endParaRPr>
          </a:p>
          <a:p>
            <a:pPr>
              <a:buNone/>
            </a:pPr>
            <a:endParaRPr lang="en-US" sz="700" dirty="0">
              <a:effectLst>
                <a:outerShdw dist="38100" dir="2700000" algn="tl" rotWithShape="0">
                  <a:prstClr val="black"/>
                </a:outerShdw>
              </a:effectLst>
            </a:endParaRPr>
          </a:p>
        </p:txBody>
      </p:sp>
      <p:sp>
        <p:nvSpPr>
          <p:cNvPr id="10" name="Text Box 1026">
            <a:extLst>
              <a:ext uri="{FF2B5EF4-FFF2-40B4-BE49-F238E27FC236}">
                <a16:creationId xmlns:a16="http://schemas.microsoft.com/office/drawing/2014/main" id="{32760012-8D70-9E45-8A62-97B491A88B50}"/>
              </a:ext>
            </a:extLst>
          </p:cNvPr>
          <p:cNvSpPr txBox="1">
            <a:spLocks noChangeArrowheads="1"/>
          </p:cNvSpPr>
          <p:nvPr/>
        </p:nvSpPr>
        <p:spPr bwMode="auto">
          <a:xfrm>
            <a:off x="2988695" y="5712997"/>
            <a:ext cx="6155305"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The presence of God in His Trinitarian expressions in an individual Christian and in the group expressions of the Church, is the primary factor in the exponential expansion we see in the New Testament.</a:t>
            </a:r>
          </a:p>
        </p:txBody>
      </p:sp>
      <p:sp>
        <p:nvSpPr>
          <p:cNvPr id="15" name="Text Box 1026">
            <a:extLst>
              <a:ext uri="{FF2B5EF4-FFF2-40B4-BE49-F238E27FC236}">
                <a16:creationId xmlns:a16="http://schemas.microsoft.com/office/drawing/2014/main" id="{2EE7DB91-EA38-1745-8EAB-EDC4A85A06F0}"/>
              </a:ext>
            </a:extLst>
          </p:cNvPr>
          <p:cNvSpPr txBox="1">
            <a:spLocks noChangeArrowheads="1"/>
          </p:cNvSpPr>
          <p:nvPr/>
        </p:nvSpPr>
        <p:spPr bwMode="auto">
          <a:xfrm>
            <a:off x="-1" y="5950238"/>
            <a:ext cx="2590801" cy="895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n-US" sz="1800" dirty="0">
                <a:solidFill>
                  <a:schemeClr val="accent1"/>
                </a:solidFill>
                <a:effectLst>
                  <a:outerShdw dist="38100" dir="2700000" algn="tl" rotWithShape="0">
                    <a:prstClr val="black"/>
                  </a:outerShdw>
                </a:effectLst>
              </a:rPr>
              <a:t>This ought to influence how we see our mission</a:t>
            </a:r>
            <a:r>
              <a:rPr lang="en-US" sz="1600" dirty="0">
                <a:solidFill>
                  <a:schemeClr val="accent1"/>
                </a:solidFill>
                <a:effectLst>
                  <a:outerShdw dist="38100" dir="2700000" algn="tl" rotWithShape="0">
                    <a:prstClr val="black"/>
                  </a:outerShdw>
                </a:effectLst>
              </a:rPr>
              <a:t>.</a:t>
            </a:r>
          </a:p>
          <a:p>
            <a:pPr>
              <a:buNone/>
            </a:pPr>
            <a:endParaRPr lang="en-US" sz="300" dirty="0">
              <a:effectLst>
                <a:outerShdw dist="38100" dir="2700000" algn="tl" rotWithShape="0">
                  <a:prstClr val="black"/>
                </a:outerShdw>
              </a:effectLst>
            </a:endParaRPr>
          </a:p>
        </p:txBody>
      </p:sp>
      <p:sp>
        <p:nvSpPr>
          <p:cNvPr id="14" name="Text Box 1026">
            <a:extLst>
              <a:ext uri="{FF2B5EF4-FFF2-40B4-BE49-F238E27FC236}">
                <a16:creationId xmlns:a16="http://schemas.microsoft.com/office/drawing/2014/main" id="{22D8C78B-8C0B-984A-8660-C73EABEE9A10}"/>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pic>
        <p:nvPicPr>
          <p:cNvPr id="13" name="Picture 3">
            <a:extLst>
              <a:ext uri="{FF2B5EF4-FFF2-40B4-BE49-F238E27FC236}">
                <a16:creationId xmlns:a16="http://schemas.microsoft.com/office/drawing/2014/main" id="{584E2DC0-387F-7343-9F60-626D75DCA3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7828"/>
          <a:stretch>
            <a:fillRect/>
          </a:stretch>
        </p:blipFill>
        <p:spPr bwMode="auto">
          <a:xfrm>
            <a:off x="5319642" y="737514"/>
            <a:ext cx="3824358" cy="341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200C0BEC-4C10-8B45-BB92-4EBD73913C2D}"/>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714" b="96000" l="48611" r="84028">
                        <a14:foregroundMark x1="51389" y1="96000" x2="51389" y2="96000"/>
                        <a14:foregroundMark x1="76736" y1="21143" x2="76736" y2="21143"/>
                        <a14:backgroundMark x1="75347" y1="91429" x2="75347" y2="91429"/>
                        <a14:backgroundMark x1="76042" y1="53714" x2="76042" y2="53714"/>
                        <a14:backgroundMark x1="75694" y1="52000" x2="75694" y2="52000"/>
                        <a14:backgroundMark x1="75694" y1="52000" x2="75694" y2="52000"/>
                        <a14:backgroundMark x1="69097" y1="58286" x2="69097" y2="58286"/>
                        <a14:backgroundMark x1="80903" y1="32000" x2="80903" y2="32000"/>
                        <a14:backgroundMark x1="80556" y1="28000" x2="80556" y2="28000"/>
                        <a14:backgroundMark x1="78819" y1="28571" x2="78819" y2="28571"/>
                        <a14:backgroundMark x1="71181" y1="24571" x2="71181" y2="24571"/>
                        <a14:backgroundMark x1="71181" y1="19429" x2="71181" y2="19429"/>
                      </a14:backgroundRemoval>
                    </a14:imgEffect>
                  </a14:imgLayer>
                </a14:imgProps>
              </a:ext>
            </a:extLst>
          </a:blip>
          <a:srcRect l="44170" r="11292"/>
          <a:stretch/>
        </p:blipFill>
        <p:spPr>
          <a:xfrm flipH="1">
            <a:off x="6403176" y="680288"/>
            <a:ext cx="2588424" cy="3486226"/>
          </a:xfrm>
          <a:prstGeom prst="rect">
            <a:avLst/>
          </a:prstGeom>
        </p:spPr>
      </p:pic>
    </p:spTree>
    <p:extLst>
      <p:ext uri="{BB962C8B-B14F-4D97-AF65-F5344CB8AC3E}">
        <p14:creationId xmlns:p14="http://schemas.microsoft.com/office/powerpoint/2010/main" val="27823077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8" name="Text Box 1026">
            <a:extLst>
              <a:ext uri="{FF2B5EF4-FFF2-40B4-BE49-F238E27FC236}">
                <a16:creationId xmlns:a16="http://schemas.microsoft.com/office/drawing/2014/main" id="{7B4A15FD-E923-E846-978A-5772D2384681}"/>
              </a:ext>
            </a:extLst>
          </p:cNvPr>
          <p:cNvSpPr txBox="1">
            <a:spLocks noChangeArrowheads="1"/>
          </p:cNvSpPr>
          <p:nvPr/>
        </p:nvSpPr>
        <p:spPr bwMode="auto">
          <a:xfrm>
            <a:off x="310703" y="656475"/>
            <a:ext cx="5175697" cy="208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Nuestra </a:t>
            </a:r>
            <a:r>
              <a:rPr lang="es-ES" sz="2400" dirty="0">
                <a:solidFill>
                  <a:schemeClr val="accent1"/>
                </a:solidFill>
                <a:effectLst>
                  <a:outerShdw dist="38100" dir="2700000" algn="tl" rotWithShape="0">
                    <a:prstClr val="black"/>
                  </a:outerShdw>
                </a:effectLst>
              </a:rPr>
              <a:t>primera prioridad </a:t>
            </a:r>
            <a:r>
              <a:rPr lang="es-ES" sz="2400" dirty="0">
                <a:effectLst>
                  <a:outerShdw dist="38100" dir="2700000" algn="tl" rotWithShape="0">
                    <a:prstClr val="black"/>
                  </a:outerShdw>
                </a:effectLst>
              </a:rPr>
              <a:t>no es preparar a un cristiano para que regrese al edificio de la iglesia para encontrarse con Dios. Sino para ir al mundo con la presencia manifiesta de Dios.</a:t>
            </a:r>
            <a:endParaRPr lang="en-US" sz="700" dirty="0">
              <a:effectLst>
                <a:outerShdw dist="38100" dir="2700000" algn="tl" rotWithShape="0">
                  <a:prstClr val="black"/>
                </a:outerShdw>
              </a:effectLst>
            </a:endParaRPr>
          </a:p>
        </p:txBody>
      </p:sp>
      <p:pic>
        <p:nvPicPr>
          <p:cNvPr id="11" name="Picture 3">
            <a:extLst>
              <a:ext uri="{FF2B5EF4-FFF2-40B4-BE49-F238E27FC236}">
                <a16:creationId xmlns:a16="http://schemas.microsoft.com/office/drawing/2014/main" id="{A1B61EA9-CD3C-5842-8EDD-884C5501C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7828"/>
          <a:stretch>
            <a:fillRect/>
          </a:stretch>
        </p:blipFill>
        <p:spPr bwMode="auto">
          <a:xfrm>
            <a:off x="5319642" y="737514"/>
            <a:ext cx="3824358" cy="341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61C951EF-E3B3-684E-B989-E15B01331C0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714" b="96000" l="48611" r="84028">
                        <a14:foregroundMark x1="51389" y1="96000" x2="51389" y2="96000"/>
                        <a14:foregroundMark x1="76736" y1="21143" x2="76736" y2="21143"/>
                        <a14:backgroundMark x1="75347" y1="91429" x2="75347" y2="91429"/>
                        <a14:backgroundMark x1="76042" y1="53714" x2="76042" y2="53714"/>
                        <a14:backgroundMark x1="75694" y1="52000" x2="75694" y2="52000"/>
                        <a14:backgroundMark x1="75694" y1="52000" x2="75694" y2="52000"/>
                        <a14:backgroundMark x1="69097" y1="58286" x2="69097" y2="58286"/>
                        <a14:backgroundMark x1="80903" y1="32000" x2="80903" y2="32000"/>
                        <a14:backgroundMark x1="80556" y1="28000" x2="80556" y2="28000"/>
                        <a14:backgroundMark x1="78819" y1="28571" x2="78819" y2="28571"/>
                        <a14:backgroundMark x1="71181" y1="24571" x2="71181" y2="24571"/>
                        <a14:backgroundMark x1="71181" y1="19429" x2="71181" y2="19429"/>
                      </a14:backgroundRemoval>
                    </a14:imgEffect>
                  </a14:imgLayer>
                </a14:imgProps>
              </a:ext>
            </a:extLst>
          </a:blip>
          <a:srcRect l="44170" r="11292"/>
          <a:stretch/>
        </p:blipFill>
        <p:spPr>
          <a:xfrm flipH="1">
            <a:off x="6403176" y="680288"/>
            <a:ext cx="2588424" cy="3486226"/>
          </a:xfrm>
          <a:prstGeom prst="rect">
            <a:avLst/>
          </a:prstGeom>
        </p:spPr>
      </p:pic>
      <p:sp>
        <p:nvSpPr>
          <p:cNvPr id="13" name="Text Box 1026">
            <a:extLst>
              <a:ext uri="{FF2B5EF4-FFF2-40B4-BE49-F238E27FC236}">
                <a16:creationId xmlns:a16="http://schemas.microsoft.com/office/drawing/2014/main" id="{B3E23A3E-C0A1-8242-A203-99BA31A66D54}"/>
              </a:ext>
            </a:extLst>
          </p:cNvPr>
          <p:cNvSpPr txBox="1">
            <a:spLocks noChangeArrowheads="1"/>
          </p:cNvSpPr>
          <p:nvPr/>
        </p:nvSpPr>
        <p:spPr bwMode="auto">
          <a:xfrm>
            <a:off x="4267200" y="5729971"/>
            <a:ext cx="5007553"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Our first priority is not to prepare a Christian to come back to the church building to meet God, but to go into the world with the manifest presence of God.</a:t>
            </a:r>
          </a:p>
          <a:p>
            <a:pPr>
              <a:lnSpc>
                <a:spcPct val="90000"/>
              </a:lnSpc>
              <a:spcBef>
                <a:spcPts val="0"/>
              </a:spcBef>
              <a:buNone/>
            </a:pPr>
            <a:endParaRPr lang="en-US" sz="300" dirty="0">
              <a:effectLst>
                <a:outerShdw dist="38100" dir="2700000" algn="tl" rotWithShape="0">
                  <a:prstClr val="black"/>
                </a:outerShdw>
              </a:effectLst>
            </a:endParaRPr>
          </a:p>
        </p:txBody>
      </p:sp>
      <p:sp>
        <p:nvSpPr>
          <p:cNvPr id="14" name="Text Box 1026">
            <a:extLst>
              <a:ext uri="{FF2B5EF4-FFF2-40B4-BE49-F238E27FC236}">
                <a16:creationId xmlns:a16="http://schemas.microsoft.com/office/drawing/2014/main" id="{22D8C78B-8C0B-984A-8660-C73EABEE9A10}"/>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250932908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85DF2D20-E05F-A94F-B4C8-1132583F9E2E}"/>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a:solidFill>
                  <a:schemeClr val="accent1"/>
                </a:solidFill>
                <a:effectLst>
                  <a:outerShdw dist="38100" dir="2700000" algn="tl" rotWithShape="0">
                    <a:prstClr val="black"/>
                  </a:outerShdw>
                </a:effectLst>
              </a:rPr>
              <a:t>SOLUTION</a:t>
            </a:r>
          </a:p>
        </p:txBody>
      </p:sp>
      <p:pic>
        <p:nvPicPr>
          <p:cNvPr id="2" name="Picture 1">
            <a:extLst>
              <a:ext uri="{FF2B5EF4-FFF2-40B4-BE49-F238E27FC236}">
                <a16:creationId xmlns:a16="http://schemas.microsoft.com/office/drawing/2014/main" id="{6666DEDF-29B1-F94D-BE11-064F3ACDF464}"/>
              </a:ext>
            </a:extLst>
          </p:cNvPr>
          <p:cNvPicPr>
            <a:picLocks noChangeAspect="1"/>
          </p:cNvPicPr>
          <p:nvPr/>
        </p:nvPicPr>
        <p:blipFill>
          <a:blip r:embed="rId3"/>
          <a:stretch>
            <a:fillRect/>
          </a:stretch>
        </p:blipFill>
        <p:spPr>
          <a:xfrm>
            <a:off x="3357392" y="3276600"/>
            <a:ext cx="2652626" cy="3154037"/>
          </a:xfrm>
          <a:prstGeom prst="rect">
            <a:avLst/>
          </a:prstGeom>
        </p:spPr>
      </p:pic>
      <p:pic>
        <p:nvPicPr>
          <p:cNvPr id="6" name="Picture 5">
            <a:extLst>
              <a:ext uri="{FF2B5EF4-FFF2-40B4-BE49-F238E27FC236}">
                <a16:creationId xmlns:a16="http://schemas.microsoft.com/office/drawing/2014/main" id="{01792D9E-C9F0-0949-981C-EF5B15861CF7}"/>
              </a:ext>
            </a:extLst>
          </p:cNvPr>
          <p:cNvPicPr>
            <a:picLocks noChangeAspect="1"/>
          </p:cNvPicPr>
          <p:nvPr/>
        </p:nvPicPr>
        <p:blipFill rotWithShape="1">
          <a:blip r:embed="rId4"/>
          <a:srcRect l="37934" t="14514" r="25527"/>
          <a:stretch/>
        </p:blipFill>
        <p:spPr>
          <a:xfrm>
            <a:off x="6542830" y="0"/>
            <a:ext cx="2193046" cy="3157419"/>
          </a:xfrm>
          <a:prstGeom prst="rect">
            <a:avLst/>
          </a:prstGeom>
        </p:spPr>
      </p:pic>
      <p:pic>
        <p:nvPicPr>
          <p:cNvPr id="8" name="Picture 7">
            <a:extLst>
              <a:ext uri="{FF2B5EF4-FFF2-40B4-BE49-F238E27FC236}">
                <a16:creationId xmlns:a16="http://schemas.microsoft.com/office/drawing/2014/main" id="{F7AAC39B-E5DA-7342-8D80-8CD7B4A52B1F}"/>
              </a:ext>
            </a:extLst>
          </p:cNvPr>
          <p:cNvPicPr>
            <a:picLocks noChangeAspect="1"/>
          </p:cNvPicPr>
          <p:nvPr/>
        </p:nvPicPr>
        <p:blipFill rotWithShape="1">
          <a:blip r:embed="rId5"/>
          <a:srcRect l="27895" r="29866"/>
          <a:stretch/>
        </p:blipFill>
        <p:spPr>
          <a:xfrm>
            <a:off x="408124" y="0"/>
            <a:ext cx="2438106" cy="2886125"/>
          </a:xfrm>
          <a:prstGeom prst="rect">
            <a:avLst/>
          </a:prstGeom>
        </p:spPr>
      </p:pic>
      <p:pic>
        <p:nvPicPr>
          <p:cNvPr id="9" name="Picture 8">
            <a:extLst>
              <a:ext uri="{FF2B5EF4-FFF2-40B4-BE49-F238E27FC236}">
                <a16:creationId xmlns:a16="http://schemas.microsoft.com/office/drawing/2014/main" id="{0A8AFD53-FF97-8C49-A812-5054A4978929}"/>
              </a:ext>
            </a:extLst>
          </p:cNvPr>
          <p:cNvPicPr>
            <a:picLocks noChangeAspect="1"/>
          </p:cNvPicPr>
          <p:nvPr/>
        </p:nvPicPr>
        <p:blipFill rotWithShape="1">
          <a:blip r:embed="rId6"/>
          <a:srcRect l="8761" t="1396" r="9430" b="37220"/>
          <a:stretch/>
        </p:blipFill>
        <p:spPr>
          <a:xfrm>
            <a:off x="3357391" y="0"/>
            <a:ext cx="2648637" cy="3148532"/>
          </a:xfrm>
          <a:prstGeom prst="rect">
            <a:avLst/>
          </a:prstGeom>
        </p:spPr>
      </p:pic>
    </p:spTree>
    <p:extLst>
      <p:ext uri="{BB962C8B-B14F-4D97-AF65-F5344CB8AC3E}">
        <p14:creationId xmlns:p14="http://schemas.microsoft.com/office/powerpoint/2010/main" val="9678501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8" name="Text Box 3">
            <a:extLst>
              <a:ext uri="{FF2B5EF4-FFF2-40B4-BE49-F238E27FC236}">
                <a16:creationId xmlns:a16="http://schemas.microsoft.com/office/drawing/2014/main" id="{DA15DAD9-4754-2A42-8DF7-E07132B09EE2}"/>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SITUATION</a:t>
            </a:r>
          </a:p>
        </p:txBody>
      </p:sp>
      <p:sp>
        <p:nvSpPr>
          <p:cNvPr id="9" name="Text Box 1026">
            <a:extLst>
              <a:ext uri="{FF2B5EF4-FFF2-40B4-BE49-F238E27FC236}">
                <a16:creationId xmlns:a16="http://schemas.microsoft.com/office/drawing/2014/main" id="{7ACE593A-00FF-CB4D-9A75-7976A635F10F}"/>
              </a:ext>
            </a:extLst>
          </p:cNvPr>
          <p:cNvSpPr txBox="1">
            <a:spLocks noChangeArrowheads="1"/>
          </p:cNvSpPr>
          <p:nvPr/>
        </p:nvSpPr>
        <p:spPr bwMode="auto">
          <a:xfrm>
            <a:off x="304800" y="566632"/>
            <a:ext cx="688326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spcBef>
                <a:spcPts val="0"/>
              </a:spcBef>
              <a:buNone/>
            </a:pPr>
            <a:r>
              <a:rPr lang="es-ES" sz="2400" dirty="0">
                <a:effectLst>
                  <a:outerShdw dist="38100" dir="2700000" algn="tl" rotWithShape="0">
                    <a:prstClr val="black"/>
                  </a:outerShdw>
                </a:effectLst>
              </a:rPr>
              <a:t>2 Corintios 4:6-7  (NVI)</a:t>
            </a:r>
          </a:p>
          <a:p>
            <a:pPr>
              <a:spcBef>
                <a:spcPts val="0"/>
              </a:spcBef>
              <a:buNone/>
            </a:pPr>
            <a:r>
              <a:rPr lang="es-ES" sz="2400" baseline="30000" dirty="0">
                <a:effectLst>
                  <a:outerShdw dist="38100" dir="2700000" algn="tl" rotWithShape="0">
                    <a:prstClr val="black"/>
                  </a:outerShdw>
                </a:effectLst>
              </a:rPr>
              <a:t>“</a:t>
            </a:r>
            <a:r>
              <a:rPr lang="es-ES" sz="2400" dirty="0">
                <a:effectLst>
                  <a:outerShdw dist="38100" dir="2700000" algn="tl" rotWithShape="0">
                    <a:prstClr val="black"/>
                  </a:outerShdw>
                </a:effectLst>
              </a:rPr>
              <a:t>Porque Dios, que ordenó que la luz resplandeciera en las tinieblas,</a:t>
            </a:r>
            <a:r>
              <a:rPr lang="es-ES" sz="2400" baseline="30000" dirty="0">
                <a:effectLst>
                  <a:outerShdw dist="38100" dir="2700000" algn="tl" rotWithShape="0">
                    <a:prstClr val="black"/>
                  </a:outerShdw>
                </a:effectLst>
              </a:rPr>
              <a:t> </a:t>
            </a:r>
            <a:r>
              <a:rPr lang="es-ES" sz="2400" dirty="0">
                <a:effectLst>
                  <a:outerShdw dist="38100" dir="2700000" algn="tl" rotWithShape="0">
                    <a:prstClr val="black"/>
                  </a:outerShdw>
                </a:effectLst>
              </a:rPr>
              <a:t>hizo brillar su luz en nuestro corazón para que conociéramos la gloria de Dios que resplandece en el rostro de Cristo.</a:t>
            </a:r>
          </a:p>
          <a:p>
            <a:pPr>
              <a:spcBef>
                <a:spcPts val="0"/>
              </a:spcBef>
              <a:buNone/>
            </a:pPr>
            <a:r>
              <a:rPr lang="es-ES" sz="2400" baseline="30000" dirty="0">
                <a:effectLst>
                  <a:outerShdw dist="38100" dir="2700000" algn="tl" rotWithShape="0">
                    <a:prstClr val="black"/>
                  </a:outerShdw>
                </a:effectLst>
              </a:rPr>
              <a:t>7 </a:t>
            </a:r>
            <a:r>
              <a:rPr lang="es-ES" sz="2400" dirty="0">
                <a:effectLst>
                  <a:outerShdw dist="38100" dir="2700000" algn="tl" rotWithShape="0">
                    <a:prstClr val="black"/>
                  </a:outerShdw>
                </a:effectLst>
              </a:rPr>
              <a:t>Pero tenemos este tesoro en vasijas de barro para que se vea que tan sublime poder viene de Dios y no de nosotros.”</a:t>
            </a:r>
          </a:p>
        </p:txBody>
      </p:sp>
      <p:pic>
        <p:nvPicPr>
          <p:cNvPr id="4" name="Picture 3">
            <a:extLst>
              <a:ext uri="{FF2B5EF4-FFF2-40B4-BE49-F238E27FC236}">
                <a16:creationId xmlns:a16="http://schemas.microsoft.com/office/drawing/2014/main" id="{D7369658-32C7-EA41-8763-AF333C6E15D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000" b="90000" l="9524" r="89881">
                        <a14:foregroundMark x1="36310" y1="65667" x2="36310" y2="65667"/>
                        <a14:foregroundMark x1="27976" y1="71667" x2="27976" y2="71667"/>
                        <a14:foregroundMark x1="39881" y1="65667" x2="39881" y2="65667"/>
                        <a14:foregroundMark x1="37500" y1="82333" x2="37500" y2="82333"/>
                        <a14:foregroundMark x1="33333" y1="83667" x2="33333" y2="83667"/>
                        <a14:foregroundMark x1="39881" y1="84333" x2="39881" y2="84333"/>
                        <a14:foregroundMark x1="61310" y1="84333" x2="61310" y2="84333"/>
                        <a14:foregroundMark x1="28571" y1="10333" x2="28571" y2="10333"/>
                        <a14:foregroundMark x1="21429" y1="10333" x2="21429" y2="10333"/>
                        <a14:foregroundMark x1="75595" y1="8333" x2="75595" y2="8333"/>
                        <a14:foregroundMark x1="59524" y1="5667" x2="59524" y2="5667"/>
                        <a14:foregroundMark x1="52381" y1="4333" x2="52381" y2="4333"/>
                        <a14:foregroundMark x1="45833" y1="3000" x2="45833" y2="3000"/>
                        <a14:foregroundMark x1="82143" y1="5667" x2="82143" y2="5667"/>
                        <a14:foregroundMark x1="86310" y1="7333" x2="86310" y2="7333"/>
                        <a14:foregroundMark x1="86310" y1="4667" x2="86310" y2="4667"/>
                        <a14:foregroundMark x1="89881" y1="5333" x2="89881" y2="5333"/>
                        <a14:foregroundMark x1="89881" y1="10000" x2="89881" y2="10000"/>
                        <a14:foregroundMark x1="80952" y1="19667" x2="80952" y2="19667"/>
                        <a14:foregroundMark x1="80952" y1="20667" x2="80952" y2="20667"/>
                        <a14:foregroundMark x1="75595" y1="24333" x2="75595" y2="24333"/>
                        <a14:foregroundMark x1="79762" y1="22667" x2="79762" y2="22667"/>
                        <a14:foregroundMark x1="72619" y1="26333" x2="72619" y2="26333"/>
                        <a14:foregroundMark x1="82738" y1="20000" x2="82738" y2="20000"/>
                        <a14:foregroundMark x1="85714" y1="20000" x2="85714" y2="20000"/>
                        <a14:foregroundMark x1="85714" y1="18000" x2="85714" y2="18000"/>
                        <a14:foregroundMark x1="26786" y1="23000" x2="26786" y2="23000"/>
                        <a14:foregroundMark x1="25595" y1="22000" x2="25595" y2="22000"/>
                        <a14:foregroundMark x1="25000" y1="20667" x2="25000" y2="20667"/>
                        <a14:foregroundMark x1="20238" y1="18667" x2="20238" y2="18667"/>
                        <a14:foregroundMark x1="18452" y1="17000" x2="18452" y2="17000"/>
                        <a14:foregroundMark x1="16667" y1="15000" x2="16667" y2="15000"/>
                        <a14:foregroundMark x1="15476" y1="12333" x2="15476" y2="12333"/>
                        <a14:foregroundMark x1="15476" y1="10333" x2="15476" y2="10333"/>
                        <a14:foregroundMark x1="14286" y1="7667" x2="14286" y2="7667"/>
                        <a14:foregroundMark x1="15476" y1="70333" x2="15476" y2="70333"/>
                        <a14:backgroundMark x1="14881" y1="70333" x2="14881" y2="70333"/>
                        <a14:backgroundMark x1="14286" y1="69000" x2="14286" y2="69000"/>
                        <a14:backgroundMark x1="13690" y1="68000" x2="13690" y2="68000"/>
                        <a14:backgroundMark x1="14286" y1="67667" x2="14286" y2="67667"/>
                        <a14:backgroundMark x1="71429" y1="2667" x2="71429" y2="2667"/>
                        <a14:backgroundMark x1="71429" y1="4333" x2="71429" y2="4333"/>
                        <a14:backgroundMark x1="85714" y1="3333" x2="85714" y2="3333"/>
                        <a14:backgroundMark x1="55952" y1="3333" x2="55952" y2="3333"/>
                        <a14:backgroundMark x1="44048" y1="3333" x2="44048" y2="3333"/>
                        <a14:backgroundMark x1="44643" y1="4000" x2="44643" y2="4000"/>
                        <a14:backgroundMark x1="23214" y1="3000" x2="23214" y2="3000"/>
                        <a14:backgroundMark x1="25000" y1="5333" x2="25000" y2="5333"/>
                        <a14:backgroundMark x1="50000" y1="3333" x2="50000" y2="3333"/>
                        <a14:backgroundMark x1="85714" y1="7667" x2="85714" y2="7667"/>
                        <a14:backgroundMark x1="86905" y1="7000" x2="86905" y2="7000"/>
                        <a14:backgroundMark x1="84524" y1="6333" x2="84524" y2="6333"/>
                        <a14:backgroundMark x1="50000" y1="5333" x2="50000" y2="5333"/>
                        <a14:backgroundMark x1="85714" y1="73333" x2="85714" y2="73333"/>
                        <a14:backgroundMark x1="79762" y1="73333" x2="79762" y2="73333"/>
                        <a14:backgroundMark x1="75000" y1="77333" x2="75000" y2="77333"/>
                        <a14:backgroundMark x1="75595" y1="81333" x2="75595" y2="81333"/>
                        <a14:backgroundMark x1="71429" y1="81333" x2="71429" y2="81333"/>
                        <a14:backgroundMark x1="75595" y1="77333" x2="75595" y2="77333"/>
                        <a14:backgroundMark x1="74405" y1="77667" x2="74405" y2="77667"/>
                        <a14:backgroundMark x1="80357" y1="73667" x2="80357" y2="73667"/>
                        <a14:backgroundMark x1="80357" y1="72667" x2="80357" y2="72667"/>
                        <a14:backgroundMark x1="75595" y1="77000" x2="75595" y2="77000"/>
                      </a14:backgroundRemoval>
                    </a14:imgEffect>
                  </a14:imgLayer>
                </a14:imgProps>
              </a:ext>
            </a:extLst>
          </a:blip>
          <a:srcRect l="6347" t="4147" r="5290" b="14017"/>
          <a:stretch/>
        </p:blipFill>
        <p:spPr>
          <a:xfrm>
            <a:off x="7155268" y="188266"/>
            <a:ext cx="1981200" cy="3276600"/>
          </a:xfrm>
          <a:prstGeom prst="rect">
            <a:avLst/>
          </a:prstGeom>
        </p:spPr>
      </p:pic>
      <p:sp>
        <p:nvSpPr>
          <p:cNvPr id="6" name="Text Box 1026">
            <a:extLst>
              <a:ext uri="{FF2B5EF4-FFF2-40B4-BE49-F238E27FC236}">
                <a16:creationId xmlns:a16="http://schemas.microsoft.com/office/drawing/2014/main" id="{FB9E7374-D1B4-B540-830B-72EE8838AB7A}"/>
              </a:ext>
            </a:extLst>
          </p:cNvPr>
          <p:cNvSpPr txBox="1">
            <a:spLocks noChangeArrowheads="1"/>
          </p:cNvSpPr>
          <p:nvPr/>
        </p:nvSpPr>
        <p:spPr bwMode="auto">
          <a:xfrm>
            <a:off x="2181722" y="5081607"/>
            <a:ext cx="6883266"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latin typeface="+mn-lt"/>
              </a:rPr>
              <a:t>“For God, who said, “Let light shine out of darkness,”</a:t>
            </a:r>
            <a:r>
              <a:rPr lang="en-US" sz="1800" baseline="30000" dirty="0">
                <a:effectLst>
                  <a:outerShdw dist="38100" dir="2700000" algn="tl" rotWithShape="0">
                    <a:prstClr val="black"/>
                  </a:outerShdw>
                </a:effectLst>
                <a:latin typeface="+mn-lt"/>
              </a:rPr>
              <a:t> </a:t>
            </a:r>
            <a:r>
              <a:rPr lang="en-US" sz="1800" dirty="0">
                <a:effectLst>
                  <a:outerShdw dist="38100" dir="2700000" algn="tl" rotWithShape="0">
                    <a:prstClr val="black"/>
                  </a:outerShdw>
                </a:effectLst>
                <a:latin typeface="+mn-lt"/>
              </a:rPr>
              <a:t>made his light shine in our hearts to give us the light of the knowledge of God’s glory displayed in the face of Christ. But we have this treasure in jars of clay to show that this all-surpassing power is from God and not from us.” </a:t>
            </a:r>
          </a:p>
          <a:p>
            <a:pPr>
              <a:lnSpc>
                <a:spcPct val="90000"/>
              </a:lnSpc>
              <a:spcBef>
                <a:spcPts val="0"/>
              </a:spcBef>
              <a:buNone/>
            </a:pPr>
            <a:r>
              <a:rPr lang="en-US" sz="1800" dirty="0">
                <a:effectLst>
                  <a:outerShdw dist="38100" dir="2700000" algn="tl" rotWithShape="0">
                    <a:prstClr val="black"/>
                  </a:outerShdw>
                </a:effectLst>
                <a:latin typeface="+mn-lt"/>
              </a:rPr>
              <a:t>2 Corinthians  4:6-7</a:t>
            </a:r>
          </a:p>
        </p:txBody>
      </p:sp>
      <p:sp>
        <p:nvSpPr>
          <p:cNvPr id="7" name="Text Box 1026">
            <a:extLst>
              <a:ext uri="{FF2B5EF4-FFF2-40B4-BE49-F238E27FC236}">
                <a16:creationId xmlns:a16="http://schemas.microsoft.com/office/drawing/2014/main" id="{6D9B061C-6455-D841-A0FF-BAE6973A734C}"/>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Tree>
    <p:extLst>
      <p:ext uri="{BB962C8B-B14F-4D97-AF65-F5344CB8AC3E}">
        <p14:creationId xmlns:p14="http://schemas.microsoft.com/office/powerpoint/2010/main" val="72952466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7" name="Text Box 1026">
            <a:extLst>
              <a:ext uri="{FF2B5EF4-FFF2-40B4-BE49-F238E27FC236}">
                <a16:creationId xmlns:a16="http://schemas.microsoft.com/office/drawing/2014/main" id="{694F5C30-074B-B043-BA9B-44A74F9AA7E7}"/>
              </a:ext>
            </a:extLst>
          </p:cNvPr>
          <p:cNvSpPr txBox="1">
            <a:spLocks noChangeArrowheads="1"/>
          </p:cNvSpPr>
          <p:nvPr/>
        </p:nvSpPr>
        <p:spPr bwMode="auto">
          <a:xfrm>
            <a:off x="769143" y="86380"/>
            <a:ext cx="76057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PROXIMIDAD</a:t>
            </a:r>
            <a:endParaRPr lang="en-US" altLang="en-US" sz="2800" dirty="0">
              <a:effectLst>
                <a:outerShdw dist="38100" dir="2700000" algn="tl" rotWithShape="0">
                  <a:prstClr val="black"/>
                </a:outerShdw>
              </a:effectLst>
            </a:endParaRPr>
          </a:p>
        </p:txBody>
      </p:sp>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304800" y="533400"/>
            <a:ext cx="8748714"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La iglesia de hoy tiene un problema de proximidad que resulta en un dilema de entrega. </a:t>
            </a:r>
          </a:p>
          <a:p>
            <a:pPr>
              <a:lnSpc>
                <a:spcPct val="90000"/>
              </a:lnSpc>
              <a:spcBef>
                <a:spcPts val="0"/>
              </a:spcBef>
              <a:buNone/>
            </a:pPr>
            <a:r>
              <a:rPr lang="es-ES" sz="2400" dirty="0">
                <a:effectLst>
                  <a:outerShdw dist="38100" dir="2700000" algn="tl" rotWithShape="0">
                    <a:prstClr val="black"/>
                  </a:outerShdw>
                </a:effectLst>
              </a:rPr>
              <a:t>La pregunta de proximidad es:</a:t>
            </a:r>
            <a:endParaRPr lang="en-US" sz="2400" dirty="0">
              <a:effectLst>
                <a:outerShdw dist="38100" dir="2700000" algn="tl" rotWithShape="0">
                  <a:prstClr val="black"/>
                </a:outerShdw>
              </a:effectLst>
            </a:endParaRPr>
          </a:p>
        </p:txBody>
      </p:sp>
      <p:sp>
        <p:nvSpPr>
          <p:cNvPr id="10" name="Text Box 1026">
            <a:extLst>
              <a:ext uri="{FF2B5EF4-FFF2-40B4-BE49-F238E27FC236}">
                <a16:creationId xmlns:a16="http://schemas.microsoft.com/office/drawing/2014/main" id="{5117E9B8-5EF8-524C-86E1-3D590CFAE1BC}"/>
              </a:ext>
            </a:extLst>
          </p:cNvPr>
          <p:cNvSpPr txBox="1">
            <a:spLocks noChangeArrowheads="1"/>
          </p:cNvSpPr>
          <p:nvPr/>
        </p:nvSpPr>
        <p:spPr bwMode="auto">
          <a:xfrm>
            <a:off x="76200" y="1653469"/>
            <a:ext cx="8963028"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s-ES" sz="2800" dirty="0">
                <a:effectLst>
                  <a:outerShdw dist="38100" dir="2700000" algn="tl" rotWithShape="0">
                    <a:prstClr val="black"/>
                  </a:outerShdw>
                </a:effectLst>
              </a:rPr>
              <a:t>¿DONDE ESTA DIOS?</a:t>
            </a:r>
            <a:endParaRPr lang="en-US" sz="2800" dirty="0">
              <a:effectLst>
                <a:outerShdw dist="38100" dir="2700000" algn="tl" rotWithShape="0">
                  <a:prstClr val="black"/>
                </a:outerShdw>
              </a:effectLst>
            </a:endParaRPr>
          </a:p>
        </p:txBody>
      </p:sp>
      <p:pic>
        <p:nvPicPr>
          <p:cNvPr id="12" name="Picture 11">
            <a:extLst>
              <a:ext uri="{FF2B5EF4-FFF2-40B4-BE49-F238E27FC236}">
                <a16:creationId xmlns:a16="http://schemas.microsoft.com/office/drawing/2014/main" id="{7AC8F06C-2BBB-B841-9C2B-18BB12096CF2}"/>
              </a:ext>
            </a:extLst>
          </p:cNvPr>
          <p:cNvPicPr>
            <a:picLocks noChangeAspect="1"/>
          </p:cNvPicPr>
          <p:nvPr/>
        </p:nvPicPr>
        <p:blipFill rotWithShape="1">
          <a:blip r:embed="rId3"/>
          <a:srcRect l="44170" r="11292"/>
          <a:stretch/>
        </p:blipFill>
        <p:spPr>
          <a:xfrm>
            <a:off x="6416634" y="2061056"/>
            <a:ext cx="2651166" cy="3653943"/>
          </a:xfrm>
          <a:prstGeom prst="rect">
            <a:avLst/>
          </a:prstGeom>
        </p:spPr>
      </p:pic>
      <p:pic>
        <p:nvPicPr>
          <p:cNvPr id="13" name="Picture 54">
            <a:extLst>
              <a:ext uri="{FF2B5EF4-FFF2-40B4-BE49-F238E27FC236}">
                <a16:creationId xmlns:a16="http://schemas.microsoft.com/office/drawing/2014/main" id="{FBC88AC1-B5D9-4A44-A9E3-ED5BE411D5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057401"/>
            <a:ext cx="3567941" cy="3016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026">
            <a:extLst>
              <a:ext uri="{FF2B5EF4-FFF2-40B4-BE49-F238E27FC236}">
                <a16:creationId xmlns:a16="http://schemas.microsoft.com/office/drawing/2014/main" id="{9CF61B8C-4060-654F-86BC-B5EB2314265F}"/>
              </a:ext>
            </a:extLst>
          </p:cNvPr>
          <p:cNvSpPr txBox="1">
            <a:spLocks noChangeArrowheads="1"/>
          </p:cNvSpPr>
          <p:nvPr/>
        </p:nvSpPr>
        <p:spPr bwMode="auto">
          <a:xfrm>
            <a:off x="0" y="5519172"/>
            <a:ext cx="3567941"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The church today has a proximity problem that results in a delivery dilemma. </a:t>
            </a:r>
          </a:p>
          <a:p>
            <a:pPr>
              <a:lnSpc>
                <a:spcPct val="90000"/>
              </a:lnSpc>
              <a:spcBef>
                <a:spcPts val="0"/>
              </a:spcBef>
              <a:buNone/>
            </a:pPr>
            <a:r>
              <a:rPr lang="en-US" sz="1800" dirty="0">
                <a:effectLst>
                  <a:outerShdw dist="38100" dir="2700000" algn="tl" rotWithShape="0">
                    <a:prstClr val="black"/>
                  </a:outerShdw>
                </a:effectLst>
              </a:rPr>
              <a:t>The proximity question is: </a:t>
            </a:r>
          </a:p>
        </p:txBody>
      </p:sp>
      <p:sp>
        <p:nvSpPr>
          <p:cNvPr id="11" name="Text Box 1026">
            <a:extLst>
              <a:ext uri="{FF2B5EF4-FFF2-40B4-BE49-F238E27FC236}">
                <a16:creationId xmlns:a16="http://schemas.microsoft.com/office/drawing/2014/main" id="{A47D6A5B-37F3-E24C-B96B-F178ED27B79A}"/>
              </a:ext>
            </a:extLst>
          </p:cNvPr>
          <p:cNvSpPr txBox="1">
            <a:spLocks noChangeArrowheads="1"/>
          </p:cNvSpPr>
          <p:nvPr/>
        </p:nvSpPr>
        <p:spPr bwMode="auto">
          <a:xfrm>
            <a:off x="3015343" y="2347316"/>
            <a:ext cx="384265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400" dirty="0">
                <a:effectLst>
                  <a:outerShdw dist="38100" dir="2700000" algn="tl" rotWithShape="0">
                    <a:prstClr val="black"/>
                  </a:outerShdw>
                </a:effectLst>
              </a:rPr>
              <a:t>LA PROXIMIDAD TIENE TRES DIMENSIONES!</a:t>
            </a:r>
            <a:endParaRPr lang="en-US" altLang="en-US" sz="2400" dirty="0">
              <a:effectLst>
                <a:outerShdw dist="38100" dir="2700000" algn="tl" rotWithShape="0">
                  <a:prstClr val="black"/>
                </a:outerShdw>
              </a:effectLst>
            </a:endParaRPr>
          </a:p>
        </p:txBody>
      </p:sp>
      <p:sp>
        <p:nvSpPr>
          <p:cNvPr id="14" name="Text Box 1026">
            <a:extLst>
              <a:ext uri="{FF2B5EF4-FFF2-40B4-BE49-F238E27FC236}">
                <a16:creationId xmlns:a16="http://schemas.microsoft.com/office/drawing/2014/main" id="{E0E95AF0-B46A-4841-B0D9-87274C7EB037}"/>
              </a:ext>
            </a:extLst>
          </p:cNvPr>
          <p:cNvSpPr txBox="1">
            <a:spLocks noChangeArrowheads="1"/>
          </p:cNvSpPr>
          <p:nvPr/>
        </p:nvSpPr>
        <p:spPr bwMode="auto">
          <a:xfrm>
            <a:off x="3733800" y="5608361"/>
            <a:ext cx="2418793" cy="128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n-US" sz="1800" dirty="0">
                <a:effectLst>
                  <a:outerShdw dist="38100" dir="2700000" algn="tl" rotWithShape="0">
                    <a:prstClr val="black"/>
                  </a:outerShdw>
                </a:effectLst>
              </a:rPr>
              <a:t>WHERE IS GOD?</a:t>
            </a:r>
          </a:p>
          <a:p>
            <a:pPr algn="ctr">
              <a:lnSpc>
                <a:spcPct val="90000"/>
              </a:lnSpc>
              <a:spcBef>
                <a:spcPts val="0"/>
              </a:spcBef>
              <a:buNone/>
            </a:pPr>
            <a:endParaRPr lang="en-US" sz="1100" dirty="0">
              <a:effectLst>
                <a:outerShdw dist="38100" dir="2700000" algn="tl" rotWithShape="0">
                  <a:prstClr val="black"/>
                </a:outerShdw>
              </a:effectLst>
            </a:endParaRPr>
          </a:p>
          <a:p>
            <a:pPr algn="ctr">
              <a:lnSpc>
                <a:spcPct val="90000"/>
              </a:lnSpc>
              <a:spcBef>
                <a:spcPts val="0"/>
              </a:spcBef>
              <a:buNone/>
            </a:pPr>
            <a:r>
              <a:rPr lang="en-US" sz="1800" dirty="0">
                <a:effectLst>
                  <a:outerShdw dist="38100" dir="2700000" algn="tl" rotWithShape="0">
                    <a:prstClr val="black"/>
                  </a:outerShdw>
                </a:effectLst>
              </a:rPr>
              <a:t>PROXIMITY </a:t>
            </a:r>
          </a:p>
          <a:p>
            <a:pPr algn="ctr">
              <a:lnSpc>
                <a:spcPct val="90000"/>
              </a:lnSpc>
              <a:spcBef>
                <a:spcPts val="0"/>
              </a:spcBef>
              <a:buNone/>
            </a:pPr>
            <a:r>
              <a:rPr lang="en-US" sz="1800" dirty="0">
                <a:effectLst>
                  <a:outerShdw dist="38100" dir="2700000" algn="tl" rotWithShape="0">
                    <a:prstClr val="black"/>
                  </a:outerShdw>
                </a:effectLst>
              </a:rPr>
              <a:t>HAS THREE DIMENSIONS!</a:t>
            </a:r>
            <a:r>
              <a:rPr lang="es-ES" sz="1800" dirty="0">
                <a:effectLst>
                  <a:outerShdw dist="38100" dir="2700000" algn="tl" rotWithShape="0">
                    <a:prstClr val="black"/>
                  </a:outerShdw>
                </a:effectLst>
              </a:rPr>
              <a:t> </a:t>
            </a:r>
            <a:endParaRPr lang="en-US" sz="1800" dirty="0">
              <a:effectLst>
                <a:outerShdw dist="38100" dir="2700000" algn="tl" rotWithShape="0">
                  <a:prstClr val="black"/>
                </a:outerShdw>
              </a:effectLst>
            </a:endParaRPr>
          </a:p>
        </p:txBody>
      </p:sp>
    </p:spTree>
    <p:extLst>
      <p:ext uri="{BB962C8B-B14F-4D97-AF65-F5344CB8AC3E}">
        <p14:creationId xmlns:p14="http://schemas.microsoft.com/office/powerpoint/2010/main" val="38709908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set>
                                      <p:cBhvr>
                                        <p:cTn id="7" dur="227" fill="hold">
                                          <p:stCondLst>
                                            <p:cond delay="0"/>
                                          </p:stCondLst>
                                        </p:cTn>
                                        <p:tgtEl>
                                          <p:spTgt spid="10"/>
                                        </p:tgtEl>
                                        <p:attrNameLst>
                                          <p:attrName>style.rotation</p:attrName>
                                        </p:attrNameLst>
                                      </p:cBhvr>
                                      <p:to>
                                        <p:strVal val="-45.0"/>
                                      </p:to>
                                    </p:set>
                                    <p:anim calcmode="lin" valueType="num">
                                      <p:cBhvr>
                                        <p:cTn id="8" dur="227" fill="hold">
                                          <p:stCondLst>
                                            <p:cond delay="227"/>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9F4C9B8C-270B-7042-A63B-C444F354F37B}"/>
              </a:ext>
            </a:extLst>
          </p:cNvPr>
          <p:cNvSpPr txBox="1">
            <a:spLocks noChangeArrowheads="1"/>
          </p:cNvSpPr>
          <p:nvPr/>
        </p:nvSpPr>
        <p:spPr bwMode="auto">
          <a:xfrm>
            <a:off x="304800" y="228600"/>
            <a:ext cx="8839200" cy="4413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REVELACIÓN </a:t>
            </a:r>
          </a:p>
          <a:p>
            <a:pPr>
              <a:lnSpc>
                <a:spcPct val="90000"/>
              </a:lnSpc>
              <a:spcBef>
                <a:spcPts val="0"/>
              </a:spcBef>
              <a:buNone/>
            </a:pPr>
            <a:r>
              <a:rPr lang="es-ES" sz="2400" dirty="0">
                <a:effectLst>
                  <a:outerShdw dist="38100" dir="2700000" algn="tl" rotWithShape="0">
                    <a:prstClr val="black"/>
                  </a:outerShdw>
                </a:effectLst>
              </a:rPr>
              <a:t>La presencia de Dios es un acto de su revelación. </a:t>
            </a:r>
          </a:p>
          <a:p>
            <a:pPr>
              <a:lnSpc>
                <a:spcPct val="90000"/>
              </a:lnSpc>
              <a:spcBef>
                <a:spcPts val="0"/>
              </a:spcBef>
              <a:buNone/>
            </a:pPr>
            <a:r>
              <a:rPr lang="es-ES" sz="2400" dirty="0">
                <a:effectLst>
                  <a:outerShdw dist="38100" dir="2700000" algn="tl" rotWithShape="0">
                    <a:prstClr val="black"/>
                  </a:outerShdw>
                </a:effectLst>
              </a:rPr>
              <a:t>No evocamos la presencia de Dios. </a:t>
            </a:r>
          </a:p>
          <a:p>
            <a:pPr>
              <a:lnSpc>
                <a:spcPct val="90000"/>
              </a:lnSpc>
              <a:spcBef>
                <a:spcPts val="0"/>
              </a:spcBef>
              <a:buNone/>
            </a:pPr>
            <a:r>
              <a:rPr lang="es-ES" sz="2400" dirty="0">
                <a:effectLst>
                  <a:outerShdw dist="38100" dir="2700000" algn="tl" rotWithShape="0">
                    <a:prstClr val="black"/>
                  </a:outerShdw>
                </a:effectLst>
              </a:rPr>
              <a:t>No tenemos algún tipo de técnica mental de la Nueva Era para experimentar a Dios. </a:t>
            </a:r>
          </a:p>
          <a:p>
            <a:pPr>
              <a:lnSpc>
                <a:spcPct val="90000"/>
              </a:lnSpc>
              <a:spcBef>
                <a:spcPts val="0"/>
              </a:spcBef>
              <a:buNone/>
            </a:pPr>
            <a:r>
              <a:rPr lang="es-ES" sz="2400" dirty="0">
                <a:effectLst>
                  <a:outerShdw dist="38100" dir="2700000" algn="tl" rotWithShape="0">
                    <a:prstClr val="black"/>
                  </a:outerShdw>
                </a:effectLst>
              </a:rPr>
              <a:t>No tenemos que ponernos en una determinada posición de yoga o usar un canto especial para experimentar a Dios. </a:t>
            </a:r>
          </a:p>
          <a:p>
            <a:pPr>
              <a:lnSpc>
                <a:spcPct val="90000"/>
              </a:lnSpc>
              <a:spcBef>
                <a:spcPts val="0"/>
              </a:spcBef>
              <a:buNone/>
            </a:pPr>
            <a:r>
              <a:rPr lang="es-ES" sz="2400" dirty="0">
                <a:effectLst>
                  <a:outerShdw dist="38100" dir="2700000" algn="tl" rotWithShape="0">
                    <a:prstClr val="black"/>
                  </a:outerShdw>
                </a:effectLst>
              </a:rPr>
              <a:t>No tenemos que estar en un determinado edificio o lugar. </a:t>
            </a:r>
          </a:p>
          <a:p>
            <a:pPr>
              <a:lnSpc>
                <a:spcPct val="90000"/>
              </a:lnSpc>
              <a:spcBef>
                <a:spcPts val="0"/>
              </a:spcBef>
              <a:buNone/>
            </a:pPr>
            <a:r>
              <a:rPr lang="es-ES" sz="2400" dirty="0">
                <a:effectLst>
                  <a:outerShdw dist="38100" dir="2700000" algn="tl" rotWithShape="0">
                    <a:prstClr val="black"/>
                  </a:outerShdw>
                </a:effectLst>
              </a:rPr>
              <a:t>No tenemos que entrar en el espacio de una persona espiritual y obtener el desbordamiento de la presencia de Dios. </a:t>
            </a:r>
          </a:p>
          <a:p>
            <a:pPr>
              <a:lnSpc>
                <a:spcPct val="90000"/>
              </a:lnSpc>
              <a:spcBef>
                <a:spcPts val="0"/>
              </a:spcBef>
              <a:buNone/>
            </a:pPr>
            <a:r>
              <a:rPr lang="es-ES" sz="2400" dirty="0">
                <a:effectLst>
                  <a:outerShdw dist="38100" dir="2700000" algn="tl" rotWithShape="0">
                    <a:prstClr val="black"/>
                  </a:outerShdw>
                </a:effectLst>
              </a:rPr>
              <a:t>Dios se nos revela a nosotros mismos tal como se ha estado revelando a sí mismo en las historias de la Biblia.</a:t>
            </a:r>
            <a:endParaRPr lang="en-US" sz="2400" dirty="0">
              <a:effectLst>
                <a:outerShdw dist="38100" dir="2700000" algn="tl" rotWithShape="0">
                  <a:prstClr val="black"/>
                </a:outerShdw>
              </a:effectLst>
            </a:endParaRPr>
          </a:p>
        </p:txBody>
      </p:sp>
      <p:sp>
        <p:nvSpPr>
          <p:cNvPr id="6" name="Text Box 1026">
            <a:extLst>
              <a:ext uri="{FF2B5EF4-FFF2-40B4-BE49-F238E27FC236}">
                <a16:creationId xmlns:a16="http://schemas.microsoft.com/office/drawing/2014/main" id="{CBCD7CF1-BE5E-A346-B4A1-87AC5A359B74}"/>
              </a:ext>
            </a:extLst>
          </p:cNvPr>
          <p:cNvSpPr txBox="1">
            <a:spLocks noChangeArrowheads="1"/>
          </p:cNvSpPr>
          <p:nvPr/>
        </p:nvSpPr>
        <p:spPr bwMode="auto">
          <a:xfrm>
            <a:off x="0" y="4992874"/>
            <a:ext cx="8382000"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600" dirty="0">
                <a:effectLst>
                  <a:outerShdw dist="38100" dir="2700000" algn="tl" rotWithShape="0">
                    <a:prstClr val="black"/>
                  </a:outerShdw>
                </a:effectLst>
              </a:rPr>
              <a:t>REVELATION: God’s presence is an act of His revelation.</a:t>
            </a:r>
          </a:p>
          <a:p>
            <a:pPr>
              <a:lnSpc>
                <a:spcPct val="90000"/>
              </a:lnSpc>
              <a:spcBef>
                <a:spcPts val="0"/>
              </a:spcBef>
              <a:buNone/>
            </a:pPr>
            <a:r>
              <a:rPr lang="en-US" sz="1600" dirty="0">
                <a:effectLst>
                  <a:outerShdw dist="38100" dir="2700000" algn="tl" rotWithShape="0">
                    <a:prstClr val="black"/>
                  </a:outerShdw>
                </a:effectLst>
              </a:rPr>
              <a:t>We don’t conjure up God’s presence.</a:t>
            </a:r>
          </a:p>
          <a:p>
            <a:pPr>
              <a:lnSpc>
                <a:spcPct val="90000"/>
              </a:lnSpc>
              <a:spcBef>
                <a:spcPts val="0"/>
              </a:spcBef>
              <a:buNone/>
            </a:pPr>
            <a:r>
              <a:rPr lang="en-US" sz="1600" dirty="0">
                <a:effectLst>
                  <a:outerShdw dist="38100" dir="2700000" algn="tl" rotWithShape="0">
                    <a:prstClr val="black"/>
                  </a:outerShdw>
                </a:effectLst>
              </a:rPr>
              <a:t>We don’t have some kind of mind thought new age technique to experience God.</a:t>
            </a:r>
          </a:p>
          <a:p>
            <a:pPr>
              <a:lnSpc>
                <a:spcPct val="90000"/>
              </a:lnSpc>
              <a:spcBef>
                <a:spcPts val="0"/>
              </a:spcBef>
              <a:buNone/>
            </a:pPr>
            <a:r>
              <a:rPr lang="en-US" sz="1600" dirty="0">
                <a:effectLst>
                  <a:outerShdw dist="38100" dir="2700000" algn="tl" rotWithShape="0">
                    <a:prstClr val="black"/>
                  </a:outerShdw>
                </a:effectLst>
              </a:rPr>
              <a:t>We don’t have to get in a certain yoga position or use a special chant. </a:t>
            </a:r>
          </a:p>
          <a:p>
            <a:pPr>
              <a:lnSpc>
                <a:spcPct val="90000"/>
              </a:lnSpc>
              <a:spcBef>
                <a:spcPts val="0"/>
              </a:spcBef>
              <a:buNone/>
            </a:pPr>
            <a:r>
              <a:rPr lang="en-US" sz="1600" dirty="0">
                <a:effectLst>
                  <a:outerShdw dist="38100" dir="2700000" algn="tl" rotWithShape="0">
                    <a:prstClr val="black"/>
                  </a:outerShdw>
                </a:effectLst>
              </a:rPr>
              <a:t>We don’t have to be in a certain building or place. We don’t have to get into a spiritual person’s space and get the overflow of God’s presence.</a:t>
            </a:r>
          </a:p>
          <a:p>
            <a:pPr>
              <a:lnSpc>
                <a:spcPct val="90000"/>
              </a:lnSpc>
              <a:spcBef>
                <a:spcPts val="0"/>
              </a:spcBef>
              <a:buNone/>
            </a:pPr>
            <a:r>
              <a:rPr lang="en-US" sz="1600" dirty="0">
                <a:effectLst>
                  <a:outerShdw dist="38100" dir="2700000" algn="tl" rotWithShape="0">
                    <a:prstClr val="black"/>
                  </a:outerShdw>
                </a:effectLst>
              </a:rPr>
              <a:t>God reveals Himself to us just like He has been revealing Himself in the stories of the Bible</a:t>
            </a:r>
            <a:r>
              <a:rPr lang="en-US" sz="1400" dirty="0">
                <a:effectLst>
                  <a:outerShdw dist="38100" dir="2700000" algn="tl" rotWithShape="0">
                    <a:prstClr val="black"/>
                  </a:outerShdw>
                </a:effectLst>
              </a:rPr>
              <a:t>.</a:t>
            </a:r>
          </a:p>
        </p:txBody>
      </p:sp>
    </p:spTree>
    <p:extLst>
      <p:ext uri="{BB962C8B-B14F-4D97-AF65-F5344CB8AC3E}">
        <p14:creationId xmlns:p14="http://schemas.microsoft.com/office/powerpoint/2010/main" val="374562349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 name="Text Box 1026">
            <a:extLst>
              <a:ext uri="{FF2B5EF4-FFF2-40B4-BE49-F238E27FC236}">
                <a16:creationId xmlns:a16="http://schemas.microsoft.com/office/drawing/2014/main" id="{1B8B0F3C-DA3A-714E-965C-EB98407A5DD3}"/>
              </a:ext>
            </a:extLst>
          </p:cNvPr>
          <p:cNvSpPr txBox="1">
            <a:spLocks noChangeArrowheads="1"/>
          </p:cNvSpPr>
          <p:nvPr/>
        </p:nvSpPr>
        <p:spPr bwMode="auto">
          <a:xfrm>
            <a:off x="123825" y="5105400"/>
            <a:ext cx="4419600"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We seek God.</a:t>
            </a:r>
          </a:p>
          <a:p>
            <a:pPr>
              <a:lnSpc>
                <a:spcPct val="90000"/>
              </a:lnSpc>
              <a:spcBef>
                <a:spcPts val="0"/>
              </a:spcBef>
              <a:buNone/>
            </a:pPr>
            <a:r>
              <a:rPr lang="en-US" sz="1800" dirty="0">
                <a:effectLst>
                  <a:outerShdw dist="38100" dir="2700000" algn="tl" rotWithShape="0">
                    <a:prstClr val="black"/>
                  </a:outerShdw>
                </a:effectLst>
              </a:rPr>
              <a:t>We turn our eyes to Jesus.</a:t>
            </a:r>
          </a:p>
          <a:p>
            <a:pPr>
              <a:lnSpc>
                <a:spcPct val="90000"/>
              </a:lnSpc>
              <a:spcBef>
                <a:spcPts val="0"/>
              </a:spcBef>
              <a:buNone/>
            </a:pPr>
            <a:r>
              <a:rPr lang="en-US" sz="1800" dirty="0">
                <a:effectLst>
                  <a:outerShdw dist="38100" dir="2700000" algn="tl" rotWithShape="0">
                    <a:prstClr val="black"/>
                  </a:outerShdw>
                </a:effectLst>
              </a:rPr>
              <a:t>We fix our eyes on Him.</a:t>
            </a:r>
          </a:p>
          <a:p>
            <a:pPr>
              <a:lnSpc>
                <a:spcPct val="90000"/>
              </a:lnSpc>
              <a:spcBef>
                <a:spcPts val="0"/>
              </a:spcBef>
              <a:buNone/>
            </a:pPr>
            <a:r>
              <a:rPr lang="en-US" sz="1800" dirty="0">
                <a:effectLst>
                  <a:outerShdw dist="38100" dir="2700000" algn="tl" rotWithShape="0">
                    <a:prstClr val="black"/>
                  </a:outerShdw>
                </a:effectLst>
              </a:rPr>
              <a:t>We are intentionally aware of Him.</a:t>
            </a:r>
          </a:p>
          <a:p>
            <a:pPr>
              <a:lnSpc>
                <a:spcPct val="90000"/>
              </a:lnSpc>
              <a:spcBef>
                <a:spcPts val="0"/>
              </a:spcBef>
              <a:buNone/>
            </a:pPr>
            <a:r>
              <a:rPr lang="en-US" sz="1800" dirty="0">
                <a:effectLst>
                  <a:outerShdw dist="38100" dir="2700000" algn="tl" rotWithShape="0">
                    <a:prstClr val="black"/>
                  </a:outerShdw>
                </a:effectLst>
              </a:rPr>
              <a:t>We open our eyes to Him.</a:t>
            </a:r>
          </a:p>
          <a:p>
            <a:pPr>
              <a:lnSpc>
                <a:spcPct val="90000"/>
              </a:lnSpc>
              <a:spcBef>
                <a:spcPts val="0"/>
              </a:spcBef>
              <a:buNone/>
            </a:pPr>
            <a:r>
              <a:rPr lang="en-US" sz="1800" dirty="0">
                <a:effectLst>
                  <a:outerShdw dist="38100" dir="2700000" algn="tl" rotWithShape="0">
                    <a:prstClr val="black"/>
                  </a:outerShdw>
                </a:effectLst>
              </a:rPr>
              <a:t>We practice His presence.</a:t>
            </a:r>
          </a:p>
        </p:txBody>
      </p:sp>
      <p:sp>
        <p:nvSpPr>
          <p:cNvPr id="6" name="Text Box 1026">
            <a:extLst>
              <a:ext uri="{FF2B5EF4-FFF2-40B4-BE49-F238E27FC236}">
                <a16:creationId xmlns:a16="http://schemas.microsoft.com/office/drawing/2014/main" id="{35D4C5C4-6899-E44F-B471-D291EE88912E}"/>
              </a:ext>
            </a:extLst>
          </p:cNvPr>
          <p:cNvSpPr txBox="1">
            <a:spLocks noChangeArrowheads="1"/>
          </p:cNvSpPr>
          <p:nvPr/>
        </p:nvSpPr>
        <p:spPr bwMode="auto">
          <a:xfrm>
            <a:off x="223837" y="356341"/>
            <a:ext cx="5095805" cy="241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Buscamos a Dios. </a:t>
            </a:r>
          </a:p>
          <a:p>
            <a:pPr>
              <a:lnSpc>
                <a:spcPct val="90000"/>
              </a:lnSpc>
              <a:spcBef>
                <a:spcPts val="0"/>
              </a:spcBef>
              <a:buNone/>
            </a:pPr>
            <a:r>
              <a:rPr lang="es-ES" sz="2400" dirty="0">
                <a:effectLst>
                  <a:outerShdw dist="38100" dir="2700000" algn="tl" rotWithShape="0">
                    <a:prstClr val="black"/>
                  </a:outerShdw>
                </a:effectLst>
              </a:rPr>
              <a:t>Volvemos nuestros ojos a Jesús. </a:t>
            </a:r>
          </a:p>
          <a:p>
            <a:pPr>
              <a:lnSpc>
                <a:spcPct val="90000"/>
              </a:lnSpc>
              <a:spcBef>
                <a:spcPts val="0"/>
              </a:spcBef>
              <a:buNone/>
            </a:pPr>
            <a:r>
              <a:rPr lang="es-ES" sz="2400" dirty="0">
                <a:effectLst>
                  <a:outerShdw dist="38100" dir="2700000" algn="tl" rotWithShape="0">
                    <a:prstClr val="black"/>
                  </a:outerShdw>
                </a:effectLst>
              </a:rPr>
              <a:t>Fijamos nuestros ojos en él. </a:t>
            </a:r>
          </a:p>
          <a:p>
            <a:pPr>
              <a:lnSpc>
                <a:spcPct val="90000"/>
              </a:lnSpc>
              <a:spcBef>
                <a:spcPts val="0"/>
              </a:spcBef>
              <a:buNone/>
            </a:pPr>
            <a:r>
              <a:rPr lang="es-ES" sz="2400" dirty="0">
                <a:effectLst>
                  <a:outerShdw dist="38100" dir="2700000" algn="tl" rotWithShape="0">
                    <a:prstClr val="black"/>
                  </a:outerShdw>
                </a:effectLst>
              </a:rPr>
              <a:t>Somos intencionalmente conscientes de él. </a:t>
            </a:r>
          </a:p>
          <a:p>
            <a:pPr>
              <a:lnSpc>
                <a:spcPct val="90000"/>
              </a:lnSpc>
              <a:spcBef>
                <a:spcPts val="0"/>
              </a:spcBef>
              <a:buNone/>
            </a:pPr>
            <a:r>
              <a:rPr lang="es-ES" sz="2400" dirty="0">
                <a:effectLst>
                  <a:outerShdw dist="38100" dir="2700000" algn="tl" rotWithShape="0">
                    <a:prstClr val="black"/>
                  </a:outerShdw>
                </a:effectLst>
              </a:rPr>
              <a:t>Le abrimos los ojos. </a:t>
            </a:r>
          </a:p>
          <a:p>
            <a:pPr>
              <a:lnSpc>
                <a:spcPct val="90000"/>
              </a:lnSpc>
              <a:spcBef>
                <a:spcPts val="0"/>
              </a:spcBef>
              <a:buNone/>
            </a:pPr>
            <a:r>
              <a:rPr lang="es-ES" sz="2400" dirty="0">
                <a:effectLst>
                  <a:outerShdw dist="38100" dir="2700000" algn="tl" rotWithShape="0">
                    <a:prstClr val="black"/>
                  </a:outerShdw>
                </a:effectLst>
              </a:rPr>
              <a:t>Practicamos su presencia.</a:t>
            </a:r>
            <a:endParaRPr lang="en-US" sz="2400" dirty="0">
              <a:effectLst>
                <a:outerShdw dist="38100" dir="2700000" algn="tl" rotWithShape="0">
                  <a:prstClr val="black"/>
                </a:outerShdw>
              </a:effectLst>
            </a:endParaRPr>
          </a:p>
        </p:txBody>
      </p:sp>
      <p:pic>
        <p:nvPicPr>
          <p:cNvPr id="7" name="Picture 3">
            <a:extLst>
              <a:ext uri="{FF2B5EF4-FFF2-40B4-BE49-F238E27FC236}">
                <a16:creationId xmlns:a16="http://schemas.microsoft.com/office/drawing/2014/main" id="{159CC236-4BE5-954D-BA39-09470A3636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7828"/>
          <a:stretch>
            <a:fillRect/>
          </a:stretch>
        </p:blipFill>
        <p:spPr bwMode="auto">
          <a:xfrm>
            <a:off x="5319642" y="57226"/>
            <a:ext cx="3824358" cy="341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205F3E82-2E4A-EC45-970A-44A3630B83F1}"/>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714" b="96000" l="48611" r="84028">
                        <a14:foregroundMark x1="51389" y1="96000" x2="51389" y2="96000"/>
                        <a14:foregroundMark x1="76736" y1="21143" x2="76736" y2="21143"/>
                        <a14:backgroundMark x1="75347" y1="91429" x2="75347" y2="91429"/>
                        <a14:backgroundMark x1="76042" y1="53714" x2="76042" y2="53714"/>
                        <a14:backgroundMark x1="75694" y1="52000" x2="75694" y2="52000"/>
                        <a14:backgroundMark x1="75694" y1="52000" x2="75694" y2="52000"/>
                        <a14:backgroundMark x1="69097" y1="58286" x2="69097" y2="58286"/>
                        <a14:backgroundMark x1="80903" y1="32000" x2="80903" y2="32000"/>
                        <a14:backgroundMark x1="80556" y1="28000" x2="80556" y2="28000"/>
                        <a14:backgroundMark x1="78819" y1="28571" x2="78819" y2="28571"/>
                        <a14:backgroundMark x1="71181" y1="24571" x2="71181" y2="24571"/>
                        <a14:backgroundMark x1="71181" y1="19429" x2="71181" y2="19429"/>
                      </a14:backgroundRemoval>
                    </a14:imgEffect>
                  </a14:imgLayer>
                </a14:imgProps>
              </a:ext>
            </a:extLst>
          </a:blip>
          <a:srcRect l="44170" r="11292"/>
          <a:stretch/>
        </p:blipFill>
        <p:spPr>
          <a:xfrm flipH="1">
            <a:off x="6403176" y="0"/>
            <a:ext cx="2588424" cy="3486226"/>
          </a:xfrm>
          <a:prstGeom prst="rect">
            <a:avLst/>
          </a:prstGeom>
        </p:spPr>
      </p:pic>
    </p:spTree>
    <p:extLst>
      <p:ext uri="{BB962C8B-B14F-4D97-AF65-F5344CB8AC3E}">
        <p14:creationId xmlns:p14="http://schemas.microsoft.com/office/powerpoint/2010/main" val="250803214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0DC1B-FEBB-AB4D-95F7-1716721C4D14}"/>
              </a:ext>
            </a:extLst>
          </p:cNvPr>
          <p:cNvSpPr txBox="1"/>
          <p:nvPr/>
        </p:nvSpPr>
        <p:spPr>
          <a:xfrm>
            <a:off x="304800" y="622280"/>
            <a:ext cx="7086600" cy="3416320"/>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La presencia de Dios es nuestra herramienta de poder. Una herramienta eléctrica tiene una fuente de alimentación y un mecanismo adicional (motor eléctrico, motor de combustión o aire comprimido) que no sea la potencia únicamente manual de una herramienta manual. </a:t>
            </a:r>
          </a:p>
          <a:p>
            <a:pPr>
              <a:lnSpc>
                <a:spcPct val="90000"/>
              </a:lnSpc>
            </a:pPr>
            <a:r>
              <a:rPr lang="es-ES" b="1" dirty="0">
                <a:solidFill>
                  <a:schemeClr val="tx2"/>
                </a:solidFill>
                <a:effectLst>
                  <a:outerShdw dist="38100" dir="2700000" algn="tl" rotWithShape="0">
                    <a:prstClr val="black"/>
                  </a:outerShdw>
                </a:effectLst>
              </a:rPr>
              <a:t>Una herramienta manual se puede enchufar en una herramienta eléctrica y, por lo tanto, se vuelve mucho más efectiva.</a:t>
            </a:r>
            <a:endParaRPr lang="en-US" b="1" dirty="0">
              <a:solidFill>
                <a:schemeClr val="tx2"/>
              </a:solidFill>
              <a:effectLst>
                <a:outerShdw dist="38100" dir="2700000" algn="tl" rotWithShape="0">
                  <a:prstClr val="black"/>
                </a:outerShdw>
              </a:effectLst>
            </a:endParaRPr>
          </a:p>
        </p:txBody>
      </p:sp>
      <p:pic>
        <p:nvPicPr>
          <p:cNvPr id="8" name="Picture 7">
            <a:extLst>
              <a:ext uri="{FF2B5EF4-FFF2-40B4-BE49-F238E27FC236}">
                <a16:creationId xmlns:a16="http://schemas.microsoft.com/office/drawing/2014/main" id="{E42EAD61-DFAA-054C-A61B-ADD51499D9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6015" y="468746"/>
            <a:ext cx="253798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6CB2960-D461-C344-9967-068E81A86877}"/>
              </a:ext>
            </a:extLst>
          </p:cNvPr>
          <p:cNvSpPr txBox="1"/>
          <p:nvPr/>
        </p:nvSpPr>
        <p:spPr>
          <a:xfrm>
            <a:off x="4191000" y="5138273"/>
            <a:ext cx="4987636" cy="1643527"/>
          </a:xfrm>
          <a:prstGeom prst="rect">
            <a:avLst/>
          </a:prstGeom>
          <a:noFill/>
        </p:spPr>
        <p:txBody>
          <a:bodyPr wrap="square" rtlCol="0">
            <a:spAutoFit/>
          </a:bodyPr>
          <a:lstStyle/>
          <a:p>
            <a:pPr>
              <a:lnSpc>
                <a:spcPct val="90000"/>
              </a:lnSpc>
            </a:pPr>
            <a:r>
              <a:rPr lang="en-US" sz="1600" b="1" dirty="0">
                <a:solidFill>
                  <a:schemeClr val="tx2"/>
                </a:solidFill>
                <a:effectLst>
                  <a:outerShdw dist="38100" dir="2700000" algn="tl" rotWithShape="0">
                    <a:prstClr val="black"/>
                  </a:outerShdw>
                </a:effectLst>
              </a:rPr>
              <a:t>God’s presence is our power tool.</a:t>
            </a:r>
          </a:p>
          <a:p>
            <a:pPr>
              <a:lnSpc>
                <a:spcPct val="90000"/>
              </a:lnSpc>
            </a:pPr>
            <a:r>
              <a:rPr lang="en-US" sz="1600" b="1" dirty="0">
                <a:solidFill>
                  <a:schemeClr val="tx2"/>
                </a:solidFill>
                <a:effectLst>
                  <a:outerShdw dist="38100" dir="2700000" algn="tl" rotWithShape="0">
                    <a:prstClr val="black"/>
                  </a:outerShdw>
                </a:effectLst>
              </a:rPr>
              <a:t>A power tool has an additional power source and mechanism (electric motor, combustion engine or compressed air) other than the solely manual power of a hand tool. </a:t>
            </a:r>
          </a:p>
          <a:p>
            <a:pPr>
              <a:lnSpc>
                <a:spcPct val="90000"/>
              </a:lnSpc>
            </a:pPr>
            <a:r>
              <a:rPr lang="en-US" sz="1600" b="1" dirty="0">
                <a:solidFill>
                  <a:schemeClr val="tx2"/>
                </a:solidFill>
                <a:effectLst>
                  <a:outerShdw dist="38100" dir="2700000" algn="tl" rotWithShape="0">
                    <a:prstClr val="black"/>
                  </a:outerShdw>
                </a:effectLst>
              </a:rPr>
              <a:t>A hand tool can be plugged into a power tool, and thereby becomes far more effective. </a:t>
            </a:r>
          </a:p>
        </p:txBody>
      </p:sp>
      <p:sp>
        <p:nvSpPr>
          <p:cNvPr id="11" name="Text Box 1026">
            <a:extLst>
              <a:ext uri="{FF2B5EF4-FFF2-40B4-BE49-F238E27FC236}">
                <a16:creationId xmlns:a16="http://schemas.microsoft.com/office/drawing/2014/main" id="{46A04580-9BCC-CD48-852A-7A3D450873D3}"/>
              </a:ext>
            </a:extLst>
          </p:cNvPr>
          <p:cNvSpPr txBox="1">
            <a:spLocks noChangeArrowheads="1"/>
          </p:cNvSpPr>
          <p:nvPr/>
        </p:nvSpPr>
        <p:spPr bwMode="auto">
          <a:xfrm>
            <a:off x="7620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2800" dirty="0">
                <a:effectLst>
                  <a:outerShdw dist="38100" dir="2700000" algn="tl" rotWithShape="0">
                    <a:prstClr val="black"/>
                  </a:outerShdw>
                </a:effectLst>
              </a:rPr>
              <a:t>LA PROXIMIDAD DE DIOS</a:t>
            </a:r>
          </a:p>
        </p:txBody>
      </p:sp>
    </p:spTree>
    <p:extLst>
      <p:ext uri="{BB962C8B-B14F-4D97-AF65-F5344CB8AC3E}">
        <p14:creationId xmlns:p14="http://schemas.microsoft.com/office/powerpoint/2010/main" val="2000449361"/>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E8A4169-385A-A84F-9D3A-8F592D43A9CE}"/>
              </a:ext>
            </a:extLst>
          </p:cNvPr>
          <p:cNvSpPr txBox="1"/>
          <p:nvPr/>
        </p:nvSpPr>
        <p:spPr>
          <a:xfrm>
            <a:off x="304800" y="622280"/>
            <a:ext cx="6301215" cy="1754326"/>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Dios provee una herramienta de poder a cada cristiano: Su presencia es su herramienta de poder que puede usarse con todas las demás herramientas espirituales. </a:t>
            </a:r>
            <a:endParaRPr lang="en-US" b="1" dirty="0">
              <a:solidFill>
                <a:schemeClr val="tx2"/>
              </a:solidFill>
              <a:effectLst>
                <a:outerShdw dist="38100" dir="2700000" algn="tl" rotWithShape="0">
                  <a:prstClr val="black"/>
                </a:outerShdw>
              </a:effectLst>
            </a:endParaRPr>
          </a:p>
        </p:txBody>
      </p:sp>
      <p:pic>
        <p:nvPicPr>
          <p:cNvPr id="8" name="Picture 7">
            <a:extLst>
              <a:ext uri="{FF2B5EF4-FFF2-40B4-BE49-F238E27FC236}">
                <a16:creationId xmlns:a16="http://schemas.microsoft.com/office/drawing/2014/main" id="{E42EAD61-DFAA-054C-A61B-ADD51499D9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6015" y="468746"/>
            <a:ext cx="253798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DD911EB4-5413-9447-BE19-0972D472E2D9}"/>
              </a:ext>
            </a:extLst>
          </p:cNvPr>
          <p:cNvSpPr txBox="1"/>
          <p:nvPr/>
        </p:nvSpPr>
        <p:spPr>
          <a:xfrm>
            <a:off x="0" y="4944374"/>
            <a:ext cx="2667000" cy="1837426"/>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God provides a power tool to every Christian: </a:t>
            </a:r>
          </a:p>
          <a:p>
            <a:pPr>
              <a:lnSpc>
                <a:spcPct val="90000"/>
              </a:lnSpc>
            </a:pPr>
            <a:r>
              <a:rPr lang="en-US" sz="1800" b="1" dirty="0">
                <a:solidFill>
                  <a:schemeClr val="tx2"/>
                </a:solidFill>
                <a:effectLst>
                  <a:outerShdw dist="38100" dir="2700000" algn="tl" rotWithShape="0">
                    <a:prstClr val="black"/>
                  </a:outerShdw>
                </a:effectLst>
              </a:rPr>
              <a:t>His presence is His power tool that can be used with all other spiritual tools.</a:t>
            </a:r>
          </a:p>
        </p:txBody>
      </p:sp>
      <p:sp>
        <p:nvSpPr>
          <p:cNvPr id="10" name="Text Box 1026">
            <a:extLst>
              <a:ext uri="{FF2B5EF4-FFF2-40B4-BE49-F238E27FC236}">
                <a16:creationId xmlns:a16="http://schemas.microsoft.com/office/drawing/2014/main" id="{CE4049A4-E98E-3548-B1CE-B679F4DDA29D}"/>
              </a:ext>
            </a:extLst>
          </p:cNvPr>
          <p:cNvSpPr txBox="1">
            <a:spLocks noChangeArrowheads="1"/>
          </p:cNvSpPr>
          <p:nvPr/>
        </p:nvSpPr>
        <p:spPr bwMode="auto">
          <a:xfrm>
            <a:off x="0" y="86380"/>
            <a:ext cx="905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DE DIOS</a:t>
            </a:r>
            <a:endParaRPr lang="en-US" altLang="en-US" sz="2800" dirty="0">
              <a:effectLst>
                <a:outerShdw dist="38100" dir="2700000" algn="tl" rotWithShape="0">
                  <a:prstClr val="black"/>
                </a:outerShdw>
              </a:effectLst>
            </a:endParaRPr>
          </a:p>
        </p:txBody>
      </p:sp>
      <p:sp>
        <p:nvSpPr>
          <p:cNvPr id="7" name="TextBox 6">
            <a:extLst>
              <a:ext uri="{FF2B5EF4-FFF2-40B4-BE49-F238E27FC236}">
                <a16:creationId xmlns:a16="http://schemas.microsoft.com/office/drawing/2014/main" id="{EF2FE0CD-99D3-F34C-ADEF-A4A27501784F}"/>
              </a:ext>
            </a:extLst>
          </p:cNvPr>
          <p:cNvSpPr txBox="1"/>
          <p:nvPr/>
        </p:nvSpPr>
        <p:spPr>
          <a:xfrm>
            <a:off x="4876800" y="2376606"/>
            <a:ext cx="2719815" cy="1754326"/>
          </a:xfrm>
          <a:prstGeom prst="rect">
            <a:avLst/>
          </a:prstGeom>
          <a:noFill/>
        </p:spPr>
        <p:txBody>
          <a:bodyPr wrap="square" rtlCol="0">
            <a:spAutoFit/>
          </a:bodyPr>
          <a:lstStyle/>
          <a:p>
            <a:pPr>
              <a:lnSpc>
                <a:spcPct val="90000"/>
              </a:lnSpc>
            </a:pPr>
            <a:r>
              <a:rPr lang="es-ES" b="1" dirty="0">
                <a:solidFill>
                  <a:schemeClr val="accent1"/>
                </a:solidFill>
                <a:effectLst>
                  <a:outerShdw dist="38100" dir="2700000" algn="tl" rotWithShape="0">
                    <a:prstClr val="black"/>
                  </a:outerShdw>
                </a:effectLst>
              </a:rPr>
              <a:t>Las regulaciones </a:t>
            </a:r>
          </a:p>
          <a:p>
            <a:pPr>
              <a:lnSpc>
                <a:spcPct val="90000"/>
              </a:lnSpc>
            </a:pPr>
            <a:r>
              <a:rPr lang="es-ES" b="1" dirty="0">
                <a:solidFill>
                  <a:schemeClr val="accent1"/>
                </a:solidFill>
                <a:effectLst>
                  <a:outerShdw dist="38100" dir="2700000" algn="tl" rotWithShape="0">
                    <a:prstClr val="black"/>
                  </a:outerShdw>
                </a:effectLst>
              </a:rPr>
              <a:t>Requisito </a:t>
            </a:r>
          </a:p>
          <a:p>
            <a:pPr>
              <a:lnSpc>
                <a:spcPct val="90000"/>
              </a:lnSpc>
            </a:pPr>
            <a:r>
              <a:rPr lang="es-ES" b="1" dirty="0">
                <a:solidFill>
                  <a:schemeClr val="accent1"/>
                </a:solidFill>
                <a:effectLst>
                  <a:outerShdw dist="38100" dir="2700000" algn="tl" rotWithShape="0">
                    <a:prstClr val="black"/>
                  </a:outerShdw>
                </a:effectLst>
              </a:rPr>
              <a:t>Deber </a:t>
            </a:r>
          </a:p>
          <a:p>
            <a:pPr>
              <a:lnSpc>
                <a:spcPct val="90000"/>
              </a:lnSpc>
            </a:pPr>
            <a:r>
              <a:rPr lang="es-ES" b="1" dirty="0">
                <a:solidFill>
                  <a:schemeClr val="accent1"/>
                </a:solidFill>
                <a:effectLst>
                  <a:outerShdw dist="38100" dir="2700000" algn="tl" rotWithShape="0">
                    <a:prstClr val="black"/>
                  </a:outerShdw>
                </a:effectLst>
              </a:rPr>
              <a:t>Rutina </a:t>
            </a:r>
          </a:p>
          <a:p>
            <a:pPr>
              <a:lnSpc>
                <a:spcPct val="90000"/>
              </a:lnSpc>
            </a:pPr>
            <a:r>
              <a:rPr lang="es-ES" b="1" dirty="0">
                <a:solidFill>
                  <a:schemeClr val="accent1"/>
                </a:solidFill>
                <a:effectLst>
                  <a:outerShdw dist="38100" dir="2700000" algn="tl" rotWithShape="0">
                    <a:prstClr val="black"/>
                  </a:outerShdw>
                </a:effectLst>
              </a:rPr>
              <a:t>Hábito</a:t>
            </a:r>
            <a:endParaRPr lang="en-US" b="1" dirty="0">
              <a:solidFill>
                <a:schemeClr val="accent1"/>
              </a:solidFill>
              <a:effectLst>
                <a:outerShdw dist="38100" dir="2700000" algn="tl" rotWithShape="0">
                  <a:prstClr val="black"/>
                </a:outerShdw>
              </a:effectLst>
            </a:endParaRPr>
          </a:p>
        </p:txBody>
      </p:sp>
      <p:sp>
        <p:nvSpPr>
          <p:cNvPr id="11" name="TextBox 10">
            <a:extLst>
              <a:ext uri="{FF2B5EF4-FFF2-40B4-BE49-F238E27FC236}">
                <a16:creationId xmlns:a16="http://schemas.microsoft.com/office/drawing/2014/main" id="{475C6B6F-0A74-204C-91C1-978410851B2B}"/>
              </a:ext>
            </a:extLst>
          </p:cNvPr>
          <p:cNvSpPr txBox="1"/>
          <p:nvPr/>
        </p:nvSpPr>
        <p:spPr>
          <a:xfrm>
            <a:off x="5509785" y="4944374"/>
            <a:ext cx="3634215" cy="1837426"/>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WITHOUT GOD’S PRESENCE ALL WE DO BECOMES: </a:t>
            </a:r>
          </a:p>
          <a:p>
            <a:pPr>
              <a:lnSpc>
                <a:spcPct val="90000"/>
              </a:lnSpc>
            </a:pPr>
            <a:r>
              <a:rPr lang="en-US" sz="1800" b="1" dirty="0">
                <a:solidFill>
                  <a:schemeClr val="tx2"/>
                </a:solidFill>
                <a:effectLst>
                  <a:outerShdw dist="38100" dir="2700000" algn="tl" rotWithShape="0">
                    <a:prstClr val="black"/>
                  </a:outerShdw>
                </a:effectLst>
              </a:rPr>
              <a:t>Regulations</a:t>
            </a:r>
          </a:p>
          <a:p>
            <a:pPr>
              <a:lnSpc>
                <a:spcPct val="90000"/>
              </a:lnSpc>
            </a:pPr>
            <a:r>
              <a:rPr lang="en-US" sz="1800" b="1" dirty="0">
                <a:solidFill>
                  <a:schemeClr val="tx2"/>
                </a:solidFill>
                <a:effectLst>
                  <a:outerShdw dist="38100" dir="2700000" algn="tl" rotWithShape="0">
                    <a:prstClr val="black"/>
                  </a:outerShdw>
                </a:effectLst>
              </a:rPr>
              <a:t>Requirement</a:t>
            </a:r>
          </a:p>
          <a:p>
            <a:pPr>
              <a:lnSpc>
                <a:spcPct val="90000"/>
              </a:lnSpc>
            </a:pPr>
            <a:r>
              <a:rPr lang="en-US" sz="1800" b="1" dirty="0">
                <a:solidFill>
                  <a:schemeClr val="tx2"/>
                </a:solidFill>
                <a:effectLst>
                  <a:outerShdw dist="38100" dir="2700000" algn="tl" rotWithShape="0">
                    <a:prstClr val="black"/>
                  </a:outerShdw>
                </a:effectLst>
              </a:rPr>
              <a:t>Duty</a:t>
            </a:r>
          </a:p>
          <a:p>
            <a:pPr>
              <a:lnSpc>
                <a:spcPct val="90000"/>
              </a:lnSpc>
            </a:pPr>
            <a:r>
              <a:rPr lang="en-US" sz="1800" b="1" dirty="0">
                <a:solidFill>
                  <a:schemeClr val="tx2"/>
                </a:solidFill>
                <a:effectLst>
                  <a:outerShdw dist="38100" dir="2700000" algn="tl" rotWithShape="0">
                    <a:prstClr val="black"/>
                  </a:outerShdw>
                </a:effectLst>
              </a:rPr>
              <a:t>Routine</a:t>
            </a:r>
          </a:p>
          <a:p>
            <a:pPr>
              <a:lnSpc>
                <a:spcPct val="90000"/>
              </a:lnSpc>
            </a:pPr>
            <a:r>
              <a:rPr lang="en-US" sz="1800" b="1" dirty="0">
                <a:solidFill>
                  <a:schemeClr val="tx2"/>
                </a:solidFill>
                <a:effectLst>
                  <a:outerShdw dist="38100" dir="2700000" algn="tl" rotWithShape="0">
                    <a:prstClr val="black"/>
                  </a:outerShdw>
                </a:effectLst>
              </a:rPr>
              <a:t>Habit</a:t>
            </a:r>
          </a:p>
        </p:txBody>
      </p:sp>
    </p:spTree>
    <p:extLst>
      <p:ext uri="{BB962C8B-B14F-4D97-AF65-F5344CB8AC3E}">
        <p14:creationId xmlns:p14="http://schemas.microsoft.com/office/powerpoint/2010/main" val="35876873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0DC1B-FEBB-AB4D-95F7-1716721C4D14}"/>
              </a:ext>
            </a:extLst>
          </p:cNvPr>
          <p:cNvSpPr txBox="1"/>
          <p:nvPr/>
        </p:nvSpPr>
        <p:spPr>
          <a:xfrm>
            <a:off x="304800" y="162001"/>
            <a:ext cx="7924800" cy="424732"/>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Pedro explica este fenómeno en 2 Pedro 1: 3-4:</a:t>
            </a:r>
            <a:endParaRPr lang="en-US" b="1" dirty="0">
              <a:solidFill>
                <a:schemeClr val="tx2"/>
              </a:solidFill>
              <a:effectLst>
                <a:outerShdw dist="38100" dir="2700000" algn="tl" rotWithShape="0">
                  <a:prstClr val="black"/>
                </a:outerShdw>
              </a:effectLst>
            </a:endParaRPr>
          </a:p>
        </p:txBody>
      </p:sp>
      <p:sp>
        <p:nvSpPr>
          <p:cNvPr id="3" name="Text Box 3">
            <a:extLst>
              <a:ext uri="{FF2B5EF4-FFF2-40B4-BE49-F238E27FC236}">
                <a16:creationId xmlns:a16="http://schemas.microsoft.com/office/drawing/2014/main" id="{3AF3104A-5858-7842-971B-733DC1EBCBA7}"/>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a:solidFill>
                  <a:schemeClr val="accent1"/>
                </a:solidFill>
                <a:effectLst>
                  <a:outerShdw dist="38100" dir="2700000" algn="tl" rotWithShape="0">
                    <a:prstClr val="black"/>
                  </a:outerShdw>
                </a:effectLst>
              </a:rPr>
              <a:t>SOLUTION</a:t>
            </a:r>
          </a:p>
        </p:txBody>
      </p:sp>
      <p:pic>
        <p:nvPicPr>
          <p:cNvPr id="4" name="Picture 3">
            <a:extLst>
              <a:ext uri="{FF2B5EF4-FFF2-40B4-BE49-F238E27FC236}">
                <a16:creationId xmlns:a16="http://schemas.microsoft.com/office/drawing/2014/main" id="{EF6F1209-4A79-8F4E-B7FD-F9B6B04D59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6015" y="468746"/>
            <a:ext cx="253798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EC16C21-2EC0-4248-97B4-9CFED156E225}"/>
              </a:ext>
            </a:extLst>
          </p:cNvPr>
          <p:cNvSpPr txBox="1"/>
          <p:nvPr/>
        </p:nvSpPr>
        <p:spPr>
          <a:xfrm>
            <a:off x="284408" y="619201"/>
            <a:ext cx="6573592" cy="1938992"/>
          </a:xfrm>
          <a:prstGeom prst="rect">
            <a:avLst/>
          </a:prstGeom>
          <a:noFill/>
        </p:spPr>
        <p:txBody>
          <a:bodyPr wrap="square" rtlCol="0">
            <a:spAutoFit/>
          </a:bodyPr>
          <a:lstStyle/>
          <a:p>
            <a:r>
              <a:rPr lang="es-ES" b="1" dirty="0">
                <a:solidFill>
                  <a:schemeClr val="tx2"/>
                </a:solidFill>
                <a:effectLst>
                  <a:outerShdw dist="38100" dir="2700000" algn="tl" rotWithShape="0">
                    <a:prstClr val="black"/>
                  </a:outerShdw>
                </a:effectLst>
              </a:rPr>
              <a:t>“Su </a:t>
            </a:r>
            <a:r>
              <a:rPr lang="es-ES" b="1" dirty="0">
                <a:solidFill>
                  <a:schemeClr val="accent1"/>
                </a:solidFill>
                <a:effectLst>
                  <a:outerShdw dist="38100" dir="2700000" algn="tl" rotWithShape="0">
                    <a:prstClr val="black"/>
                  </a:outerShdw>
                </a:effectLst>
              </a:rPr>
              <a:t>divino poder</a:t>
            </a:r>
            <a:r>
              <a:rPr lang="es-ES" b="1" dirty="0">
                <a:solidFill>
                  <a:schemeClr val="tx2"/>
                </a:solidFill>
                <a:effectLst>
                  <a:outerShdw dist="38100" dir="2700000" algn="tl" rotWithShape="0">
                    <a:prstClr val="black"/>
                  </a:outerShdw>
                </a:effectLst>
              </a:rPr>
              <a:t>, al darnos el conocimiento de aquel que nos llamó por su propia gloria y excelencia, nos ha concedido todas las cosas que necesitamos para vivir como Dios manda.”</a:t>
            </a:r>
            <a:r>
              <a:rPr lang="es-ES" b="1" baseline="30000" dirty="0">
                <a:solidFill>
                  <a:schemeClr val="tx2"/>
                </a:solidFill>
                <a:effectLst>
                  <a:outerShdw dist="38100" dir="2700000" algn="tl" rotWithShape="0">
                    <a:prstClr val="black"/>
                  </a:outerShdw>
                </a:effectLst>
              </a:rPr>
              <a:t> </a:t>
            </a:r>
          </a:p>
        </p:txBody>
      </p:sp>
      <p:sp>
        <p:nvSpPr>
          <p:cNvPr id="7" name="TextBox 6">
            <a:extLst>
              <a:ext uri="{FF2B5EF4-FFF2-40B4-BE49-F238E27FC236}">
                <a16:creationId xmlns:a16="http://schemas.microsoft.com/office/drawing/2014/main" id="{1DB86BE4-8E7A-CC4D-9AC7-352197FBD781}"/>
              </a:ext>
            </a:extLst>
          </p:cNvPr>
          <p:cNvSpPr txBox="1"/>
          <p:nvPr/>
        </p:nvSpPr>
        <p:spPr>
          <a:xfrm>
            <a:off x="2286000" y="4861936"/>
            <a:ext cx="6802192" cy="1892826"/>
          </a:xfrm>
          <a:prstGeom prst="rect">
            <a:avLst/>
          </a:prstGeom>
          <a:noFill/>
        </p:spPr>
        <p:txBody>
          <a:bodyPr wrap="square" rtlCol="0">
            <a:spAutoFit/>
          </a:bodyPr>
          <a:lstStyle/>
          <a:p>
            <a:pPr>
              <a:lnSpc>
                <a:spcPct val="90000"/>
              </a:lnSpc>
            </a:pPr>
            <a:r>
              <a:rPr lang="en-US" sz="1600" b="1" dirty="0">
                <a:solidFill>
                  <a:schemeClr val="tx2"/>
                </a:solidFill>
                <a:effectLst>
                  <a:outerShdw dist="38100" dir="2700000" algn="tl" rotWithShape="0">
                    <a:prstClr val="black"/>
                  </a:outerShdw>
                </a:effectLst>
              </a:rPr>
              <a:t>Peter explains this phenomenon in 2 Pet 1:3-9:</a:t>
            </a:r>
          </a:p>
          <a:p>
            <a:pPr>
              <a:lnSpc>
                <a:spcPct val="90000"/>
              </a:lnSpc>
            </a:pPr>
            <a:r>
              <a:rPr lang="en-US" sz="1600" b="1" dirty="0">
                <a:solidFill>
                  <a:schemeClr val="tx2"/>
                </a:solidFill>
                <a:effectLst>
                  <a:outerShdw dist="38100" dir="2700000" algn="tl" rotWithShape="0">
                    <a:prstClr val="black"/>
                  </a:outerShdw>
                </a:effectLst>
              </a:rPr>
              <a:t>“His </a:t>
            </a:r>
            <a:r>
              <a:rPr lang="en-US" sz="1600" b="1" dirty="0">
                <a:solidFill>
                  <a:srgbClr val="FFFF00"/>
                </a:solidFill>
                <a:effectLst>
                  <a:outerShdw dist="38100" dir="2700000" algn="tl" rotWithShape="0">
                    <a:prstClr val="black"/>
                  </a:outerShdw>
                </a:effectLst>
              </a:rPr>
              <a:t>divine power </a:t>
            </a:r>
            <a:r>
              <a:rPr lang="en-US" sz="1600" b="1" dirty="0">
                <a:solidFill>
                  <a:schemeClr val="tx2"/>
                </a:solidFill>
                <a:effectLst>
                  <a:outerShdw dist="38100" dir="2700000" algn="tl" rotWithShape="0">
                    <a:prstClr val="black"/>
                  </a:outerShdw>
                </a:effectLst>
              </a:rPr>
              <a:t>has given us everything we need for a godly life through our knowledge of him who called us by his own glory and goodness. </a:t>
            </a:r>
          </a:p>
          <a:p>
            <a:pPr>
              <a:lnSpc>
                <a:spcPct val="90000"/>
              </a:lnSpc>
            </a:pPr>
            <a:r>
              <a:rPr lang="en-US" sz="1600" b="1" dirty="0">
                <a:solidFill>
                  <a:schemeClr val="tx2"/>
                </a:solidFill>
                <a:effectLst>
                  <a:outerShdw dist="38100" dir="2700000" algn="tl" rotWithShape="0">
                    <a:prstClr val="black"/>
                  </a:outerShdw>
                </a:effectLst>
              </a:rPr>
              <a:t>Through these he has given us his very great and precious promises, so that through them you may participate in the </a:t>
            </a:r>
            <a:r>
              <a:rPr lang="en-US" sz="1600" b="1" dirty="0">
                <a:solidFill>
                  <a:srgbClr val="FFFF00"/>
                </a:solidFill>
                <a:effectLst>
                  <a:outerShdw dist="38100" dir="2700000" algn="tl" rotWithShape="0">
                    <a:prstClr val="black"/>
                  </a:outerShdw>
                </a:effectLst>
              </a:rPr>
              <a:t>divine nature</a:t>
            </a:r>
            <a:r>
              <a:rPr lang="en-US" sz="1600" b="1" dirty="0">
                <a:solidFill>
                  <a:schemeClr val="tx2"/>
                </a:solidFill>
                <a:effectLst>
                  <a:outerShdw dist="38100" dir="2700000" algn="tl" rotWithShape="0">
                    <a:prstClr val="black"/>
                  </a:outerShdw>
                </a:effectLst>
              </a:rPr>
              <a:t>, having escaped the corruption in the world caused by evil desires.”</a:t>
            </a:r>
          </a:p>
        </p:txBody>
      </p:sp>
      <p:sp>
        <p:nvSpPr>
          <p:cNvPr id="8" name="TextBox 7">
            <a:extLst>
              <a:ext uri="{FF2B5EF4-FFF2-40B4-BE49-F238E27FC236}">
                <a16:creationId xmlns:a16="http://schemas.microsoft.com/office/drawing/2014/main" id="{20F7E162-A29D-FF49-88A5-31099F8CE536}"/>
              </a:ext>
            </a:extLst>
          </p:cNvPr>
          <p:cNvSpPr txBox="1"/>
          <p:nvPr/>
        </p:nvSpPr>
        <p:spPr>
          <a:xfrm>
            <a:off x="298174" y="2545140"/>
            <a:ext cx="8561418" cy="1569660"/>
          </a:xfrm>
          <a:prstGeom prst="rect">
            <a:avLst/>
          </a:prstGeom>
          <a:noFill/>
        </p:spPr>
        <p:txBody>
          <a:bodyPr wrap="square" rtlCol="0">
            <a:spAutoFit/>
          </a:bodyPr>
          <a:lstStyle/>
          <a:p>
            <a:r>
              <a:rPr lang="es-ES" b="1" dirty="0">
                <a:solidFill>
                  <a:schemeClr val="tx2"/>
                </a:solidFill>
                <a:effectLst>
                  <a:outerShdw dist="38100" dir="2700000" algn="tl" rotWithShape="0">
                    <a:prstClr val="black"/>
                  </a:outerShdw>
                </a:effectLst>
              </a:rPr>
              <a:t>“Así Dios nos ha entregado sus preciosas y magníficas promesas para que ustedes, luego de escapar de la corrupción que hay en el mundo debido a los malos deseos, lleguen a tener parte en la </a:t>
            </a:r>
            <a:r>
              <a:rPr lang="es-ES" b="1" dirty="0">
                <a:solidFill>
                  <a:schemeClr val="accent1"/>
                </a:solidFill>
                <a:effectLst>
                  <a:outerShdw dist="38100" dir="2700000" algn="tl" rotWithShape="0">
                    <a:prstClr val="black"/>
                  </a:outerShdw>
                </a:effectLst>
              </a:rPr>
              <a:t>naturaleza divina</a:t>
            </a:r>
            <a:r>
              <a:rPr lang="es-ES" b="1" dirty="0">
                <a:solidFill>
                  <a:schemeClr val="tx2"/>
                </a:solidFill>
                <a:effectLst>
                  <a:outerShdw dist="38100" dir="2700000" algn="tl" rotWithShape="0">
                    <a:prstClr val="black"/>
                  </a:outerShdw>
                </a:effectLst>
              </a:rPr>
              <a:t>.”</a:t>
            </a:r>
          </a:p>
        </p:txBody>
      </p:sp>
    </p:spTree>
    <p:extLst>
      <p:ext uri="{BB962C8B-B14F-4D97-AF65-F5344CB8AC3E}">
        <p14:creationId xmlns:p14="http://schemas.microsoft.com/office/powerpoint/2010/main" val="306969481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1FC517F6-D739-3042-90D8-6E3B18AF5EE8}"/>
              </a:ext>
            </a:extLst>
          </p:cNvPr>
          <p:cNvGrpSpPr/>
          <p:nvPr/>
        </p:nvGrpSpPr>
        <p:grpSpPr>
          <a:xfrm>
            <a:off x="2286000" y="1143000"/>
            <a:ext cx="4481946" cy="3988491"/>
            <a:chOff x="2286000" y="1726509"/>
            <a:chExt cx="4481946" cy="3988491"/>
          </a:xfrm>
        </p:grpSpPr>
        <p:sp>
          <p:nvSpPr>
            <p:cNvPr id="38" name="Oval 37">
              <a:extLst>
                <a:ext uri="{FF2B5EF4-FFF2-40B4-BE49-F238E27FC236}">
                  <a16:creationId xmlns:a16="http://schemas.microsoft.com/office/drawing/2014/main" id="{29A2EDB8-58E3-1E4D-93BB-14BD8658D839}"/>
                </a:ext>
              </a:extLst>
            </p:cNvPr>
            <p:cNvSpPr/>
            <p:nvPr/>
          </p:nvSpPr>
          <p:spPr bwMode="auto">
            <a:xfrm>
              <a:off x="2286000" y="1726509"/>
              <a:ext cx="4481946" cy="3988491"/>
            </a:xfrm>
            <a:prstGeom prst="ellips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outerShdw dist="38100" dir="2700000" algn="tl" rotWithShape="0">
                    <a:prstClr val="black"/>
                  </a:outerShdw>
                </a:effectLst>
                <a:latin typeface="Comic Sans MS" charset="0"/>
                <a:ea typeface="ＭＳ Ｐゴシック" charset="0"/>
              </a:endParaRPr>
            </a:p>
          </p:txBody>
        </p:sp>
        <p:grpSp>
          <p:nvGrpSpPr>
            <p:cNvPr id="39" name="Group 9">
              <a:extLst>
                <a:ext uri="{FF2B5EF4-FFF2-40B4-BE49-F238E27FC236}">
                  <a16:creationId xmlns:a16="http://schemas.microsoft.com/office/drawing/2014/main" id="{028CD49D-F28C-6C44-ADB2-3CC930138B66}"/>
                </a:ext>
              </a:extLst>
            </p:cNvPr>
            <p:cNvGrpSpPr>
              <a:grpSpLocks/>
            </p:cNvGrpSpPr>
            <p:nvPr/>
          </p:nvGrpSpPr>
          <p:grpSpPr bwMode="auto">
            <a:xfrm>
              <a:off x="2362200" y="1752600"/>
              <a:ext cx="4359523" cy="3912291"/>
              <a:chOff x="0" y="-27351"/>
              <a:chExt cx="1701800" cy="1568450"/>
            </a:xfrm>
          </p:grpSpPr>
          <p:grpSp>
            <p:nvGrpSpPr>
              <p:cNvPr id="40" name="Group 14">
                <a:extLst>
                  <a:ext uri="{FF2B5EF4-FFF2-40B4-BE49-F238E27FC236}">
                    <a16:creationId xmlns:a16="http://schemas.microsoft.com/office/drawing/2014/main" id="{0AAA941F-0331-3143-B15D-E4BF9A8638C5}"/>
                  </a:ext>
                </a:extLst>
              </p:cNvPr>
              <p:cNvGrpSpPr>
                <a:grpSpLocks/>
              </p:cNvGrpSpPr>
              <p:nvPr/>
            </p:nvGrpSpPr>
            <p:grpSpPr bwMode="auto">
              <a:xfrm>
                <a:off x="0" y="-27351"/>
                <a:ext cx="1701800" cy="1568450"/>
                <a:chOff x="0" y="-27351"/>
                <a:chExt cx="1701800" cy="1568450"/>
              </a:xfrm>
            </p:grpSpPr>
            <p:pic>
              <p:nvPicPr>
                <p:cNvPr id="42" name="Picture 16">
                  <a:extLst>
                    <a:ext uri="{FF2B5EF4-FFF2-40B4-BE49-F238E27FC236}">
                      <a16:creationId xmlns:a16="http://schemas.microsoft.com/office/drawing/2014/main" id="{C7FE3984-CC7E-7D46-81AF-5F514BD5D7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351"/>
                  <a:ext cx="17018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Oval 42">
                  <a:extLst>
                    <a:ext uri="{FF2B5EF4-FFF2-40B4-BE49-F238E27FC236}">
                      <a16:creationId xmlns:a16="http://schemas.microsoft.com/office/drawing/2014/main" id="{4DFACE0A-9EC7-524E-93D9-B2350E119E99}"/>
                    </a:ext>
                  </a:extLst>
                </p:cNvPr>
                <p:cNvSpPr/>
                <p:nvPr/>
              </p:nvSpPr>
              <p:spPr>
                <a:xfrm>
                  <a:off x="238488" y="197604"/>
                  <a:ext cx="1214286" cy="1138513"/>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800">
                    <a:solidFill>
                      <a:schemeClr val="tx2"/>
                    </a:solidFill>
                    <a:effectLst>
                      <a:outerShdw dist="38100" dir="2700000" algn="tl" rotWithShape="0">
                        <a:prstClr val="black"/>
                      </a:outerShdw>
                    </a:effectLst>
                    <a:latin typeface="+mj-lt"/>
                  </a:endParaRPr>
                </a:p>
              </p:txBody>
            </p:sp>
          </p:grpSp>
          <p:sp>
            <p:nvSpPr>
              <p:cNvPr id="41" name="Text Box 89">
                <a:extLst>
                  <a:ext uri="{FF2B5EF4-FFF2-40B4-BE49-F238E27FC236}">
                    <a16:creationId xmlns:a16="http://schemas.microsoft.com/office/drawing/2014/main" id="{DEF98AAD-8D77-2647-A9CF-B729702CCC65}"/>
                  </a:ext>
                </a:extLst>
              </p:cNvPr>
              <p:cNvSpPr txBox="1"/>
              <p:nvPr/>
            </p:nvSpPr>
            <p:spPr>
              <a:xfrm>
                <a:off x="237966" y="176031"/>
                <a:ext cx="1214286" cy="1146680"/>
              </a:xfrm>
              <a:prstGeom prst="rect">
                <a:avLst/>
              </a:prstGeom>
              <a:noFill/>
              <a:ln w="6350">
                <a:noFill/>
              </a:ln>
            </p:spPr>
            <p:txBody>
              <a:bodyPr/>
              <a:lstStyle/>
              <a:p>
                <a:pPr algn="ctr">
                  <a:spcBef>
                    <a:spcPts val="0"/>
                  </a:spcBef>
                  <a:spcAft>
                    <a:spcPts val="0"/>
                  </a:spcAft>
                  <a:defRPr/>
                </a:pPr>
                <a:r>
                  <a:rPr lang="en-US" sz="2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LA </a:t>
                </a:r>
              </a:p>
              <a:p>
                <a:pPr algn="ctr">
                  <a:spcBef>
                    <a:spcPts val="0"/>
                  </a:spcBef>
                  <a:spcAft>
                    <a:spcPts val="0"/>
                  </a:spcAft>
                  <a:defRPr/>
                </a:pPr>
                <a:r>
                  <a:rPr lang="en-US" sz="2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HERRAMIENTA </a:t>
                </a:r>
              </a:p>
              <a:p>
                <a:pPr algn="ctr">
                  <a:spcBef>
                    <a:spcPts val="0"/>
                  </a:spcBef>
                  <a:spcAft>
                    <a:spcPts val="0"/>
                  </a:spcAft>
                  <a:defRPr/>
                </a:pPr>
                <a:r>
                  <a:rPr lang="en-US" sz="2200"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DE PODER DE DIOS</a:t>
                </a:r>
                <a:endPar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a:p>
                <a:pPr algn="ctr">
                  <a:spcBef>
                    <a:spcPts val="0"/>
                  </a:spcBef>
                  <a:spcAft>
                    <a:spcPts val="0"/>
                  </a:spcAft>
                  <a:defRPr/>
                </a:pP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El don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más</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grande</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a:p>
                <a:pPr algn="ctr">
                  <a:spcBef>
                    <a:spcPts val="0"/>
                  </a:spcBef>
                  <a:spcAft>
                    <a:spcPts val="0"/>
                  </a:spcAft>
                  <a:defRPr/>
                </a:pP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es</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Dios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mismo</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r>
                  <a:rPr lang="en-US" sz="2200"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en</a:t>
                </a: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p>
              <a:p>
                <a:pPr algn="ctr">
                  <a:spcBef>
                    <a:spcPts val="0"/>
                  </a:spcBef>
                  <a:spcAft>
                    <a:spcPts val="0"/>
                  </a:spcAft>
                  <a:defRPr/>
                </a:pP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SU PRESENCIA TRINITARIA</a:t>
                </a:r>
              </a:p>
              <a:p>
                <a:pPr algn="ctr">
                  <a:spcBef>
                    <a:spcPts val="0"/>
                  </a:spcBef>
                  <a:spcAft>
                    <a:spcPts val="0"/>
                  </a:spcAft>
                  <a:defRPr/>
                </a:pPr>
                <a:r>
                  <a:rPr lang="en-US" sz="22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2 Pedro 1:3-9</a:t>
                </a:r>
              </a:p>
            </p:txBody>
          </p:sp>
        </p:grpSp>
      </p:grpSp>
      <p:pic>
        <p:nvPicPr>
          <p:cNvPr id="20484" name="Picture 6">
            <a:extLst>
              <a:ext uri="{FF2B5EF4-FFF2-40B4-BE49-F238E27FC236}">
                <a16:creationId xmlns:a16="http://schemas.microsoft.com/office/drawing/2014/main" id="{EC218ABC-62C0-F448-B8BC-4612F99C49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7182" y="309742"/>
            <a:ext cx="1410616" cy="118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18">
            <a:extLst>
              <a:ext uri="{FF2B5EF4-FFF2-40B4-BE49-F238E27FC236}">
                <a16:creationId xmlns:a16="http://schemas.microsoft.com/office/drawing/2014/main" id="{86526547-9A7A-5640-94ED-FF8DAD419DC2}"/>
              </a:ext>
            </a:extLst>
          </p:cNvPr>
          <p:cNvSpPr txBox="1"/>
          <p:nvPr/>
        </p:nvSpPr>
        <p:spPr bwMode="auto">
          <a:xfrm>
            <a:off x="-23424" y="121475"/>
            <a:ext cx="9167424" cy="792925"/>
          </a:xfrm>
          <a:prstGeom prst="rect">
            <a:avLst/>
          </a:prstGeom>
          <a:noFill/>
          <a:ln w="6350">
            <a:noFill/>
          </a:ln>
        </p:spPr>
        <p:txBody>
          <a:bodyPr/>
          <a:lstStyle/>
          <a:p>
            <a:pPr algn="ctr">
              <a:lnSpc>
                <a:spcPct val="90000"/>
              </a:lnSpc>
              <a:spcBef>
                <a:spcPts val="0"/>
              </a:spcBef>
              <a:spcAft>
                <a:spcPts val="0"/>
              </a:spcAft>
              <a:defRPr/>
            </a:pPr>
            <a:r>
              <a:rPr lang="es-ES" sz="2200" b="1" dirty="0">
                <a:solidFill>
                  <a:schemeClr val="tx2"/>
                </a:solidFill>
                <a:effectLst>
                  <a:outerShdw dist="38100" dir="2700000" algn="tl" rotWithShape="0">
                    <a:prstClr val="black"/>
                  </a:outerShdw>
                </a:effectLst>
                <a:latin typeface="+mn-lt"/>
              </a:rPr>
              <a:t>REGALOS/HERRAMIENTAS “CONSTRUYENDO EL CUERPO” </a:t>
            </a:r>
          </a:p>
          <a:p>
            <a:pPr algn="ctr">
              <a:lnSpc>
                <a:spcPct val="90000"/>
              </a:lnSpc>
              <a:spcBef>
                <a:spcPts val="0"/>
              </a:spcBef>
              <a:spcAft>
                <a:spcPts val="0"/>
              </a:spcAft>
              <a:defRPr/>
            </a:pPr>
            <a:r>
              <a:rPr lang="en-US" sz="2200" b="1"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rPr>
              <a:t>Ephesians 4: 11-13</a:t>
            </a:r>
          </a:p>
        </p:txBody>
      </p:sp>
      <p:sp>
        <p:nvSpPr>
          <p:cNvPr id="14" name="Text Box 112">
            <a:extLst>
              <a:ext uri="{FF2B5EF4-FFF2-40B4-BE49-F238E27FC236}">
                <a16:creationId xmlns:a16="http://schemas.microsoft.com/office/drawing/2014/main" id="{2C57F45D-A1D9-9B42-ABED-891138CA3548}"/>
              </a:ext>
            </a:extLst>
          </p:cNvPr>
          <p:cNvSpPr txBox="1"/>
          <p:nvPr/>
        </p:nvSpPr>
        <p:spPr bwMode="auto">
          <a:xfrm>
            <a:off x="20782" y="2987953"/>
            <a:ext cx="1914875" cy="2193647"/>
          </a:xfrm>
          <a:prstGeom prst="rect">
            <a:avLst/>
          </a:prstGeom>
          <a:noFill/>
          <a:ln w="6350">
            <a:noFill/>
          </a:ln>
        </p:spPr>
        <p:txBody>
          <a:bodyPr/>
          <a:lstStyle/>
          <a:p>
            <a:pPr>
              <a:lnSpc>
                <a:spcPct val="9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Exhortación Dar Liderazgo Misericordia Profecía Servicio Enseñanza</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17" name="Text Box 113">
            <a:extLst>
              <a:ext uri="{FF2B5EF4-FFF2-40B4-BE49-F238E27FC236}">
                <a16:creationId xmlns:a16="http://schemas.microsoft.com/office/drawing/2014/main" id="{3C4FB3DE-9774-154F-A448-4BCE3650E780}"/>
              </a:ext>
            </a:extLst>
          </p:cNvPr>
          <p:cNvSpPr txBox="1"/>
          <p:nvPr/>
        </p:nvSpPr>
        <p:spPr bwMode="auto">
          <a:xfrm>
            <a:off x="6279762" y="1447800"/>
            <a:ext cx="2864238" cy="1524000"/>
          </a:xfrm>
          <a:prstGeom prst="rect">
            <a:avLst/>
          </a:prstGeom>
          <a:noFill/>
          <a:ln w="6350">
            <a:noFill/>
          </a:ln>
        </p:spPr>
        <p:txBody>
          <a:bodyPr/>
          <a:lstStyle/>
          <a:p>
            <a:pPr algn="r">
              <a:lnSpc>
                <a:spcPct val="90000"/>
              </a:lnSpc>
              <a:spcBef>
                <a:spcPts val="0"/>
              </a:spcBef>
              <a:spcAft>
                <a:spcPts val="0"/>
              </a:spcAft>
              <a:defRPr/>
            </a:pPr>
            <a:r>
              <a:rPr lang="es-ES" sz="2200" b="1" dirty="0">
                <a:solidFill>
                  <a:schemeClr val="tx2"/>
                </a:solidFill>
                <a:effectLst>
                  <a:outerShdw dist="38100" dir="2700000" algn="tl" rotWithShape="0">
                    <a:prstClr val="black"/>
                  </a:outerShdw>
                </a:effectLst>
                <a:latin typeface="+mn-lt"/>
              </a:rPr>
              <a:t>HERRAMIENTAS PERSONALES (FRUTOS) de fruta Gal. 5: 22-23</a:t>
            </a:r>
            <a:endParaRPr lang="en-US" sz="2200" b="1"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21" name="Text Box 117">
            <a:extLst>
              <a:ext uri="{FF2B5EF4-FFF2-40B4-BE49-F238E27FC236}">
                <a16:creationId xmlns:a16="http://schemas.microsoft.com/office/drawing/2014/main" id="{CF789332-89FF-A74E-8BE3-F0EF5B9DE00E}"/>
              </a:ext>
            </a:extLst>
          </p:cNvPr>
          <p:cNvSpPr txBox="1"/>
          <p:nvPr/>
        </p:nvSpPr>
        <p:spPr bwMode="auto">
          <a:xfrm>
            <a:off x="152400" y="5165449"/>
            <a:ext cx="8915400" cy="854351"/>
          </a:xfrm>
          <a:prstGeom prst="rect">
            <a:avLst/>
          </a:prstGeom>
          <a:noFill/>
          <a:ln w="6350">
            <a:noFill/>
          </a:ln>
        </p:spPr>
        <p:txBody>
          <a:bodyPr/>
          <a:lstStyle/>
          <a:p>
            <a:pPr algn="ctr">
              <a:spcBef>
                <a:spcPts val="0"/>
              </a:spcBef>
              <a:spcAft>
                <a:spcPts val="0"/>
              </a:spcAft>
              <a:defRPr/>
            </a:pPr>
            <a:r>
              <a:rPr lang="es-ES" sz="2200" b="1" dirty="0">
                <a:solidFill>
                  <a:schemeClr val="tx2"/>
                </a:solidFill>
                <a:effectLst>
                  <a:outerShdw dist="38100" dir="2700000" algn="tl" rotWithShape="0">
                    <a:prstClr val="black"/>
                  </a:outerShdw>
                </a:effectLst>
                <a:latin typeface="+mn-lt"/>
              </a:rPr>
              <a:t>”BIEN COMUN" REGALOS/HERRAMIENTAS</a:t>
            </a:r>
          </a:p>
          <a:p>
            <a:pPr algn="ctr">
              <a:spcBef>
                <a:spcPts val="0"/>
              </a:spcBef>
              <a:spcAft>
                <a:spcPts val="0"/>
              </a:spcAft>
              <a:defRPr/>
            </a:pPr>
            <a:r>
              <a:rPr lang="en-US" sz="2200" b="1"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rPr>
              <a:t>1 </a:t>
            </a:r>
            <a:r>
              <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rPr>
              <a:t>Corinthians 12:8-10</a:t>
            </a:r>
          </a:p>
        </p:txBody>
      </p:sp>
      <p:sp>
        <p:nvSpPr>
          <p:cNvPr id="29" name="Text Box 117">
            <a:extLst>
              <a:ext uri="{FF2B5EF4-FFF2-40B4-BE49-F238E27FC236}">
                <a16:creationId xmlns:a16="http://schemas.microsoft.com/office/drawing/2014/main" id="{3B19D21D-3706-DF4E-9D70-5363A0E554ED}"/>
              </a:ext>
            </a:extLst>
          </p:cNvPr>
          <p:cNvSpPr txBox="1"/>
          <p:nvPr/>
        </p:nvSpPr>
        <p:spPr bwMode="auto">
          <a:xfrm>
            <a:off x="2751861" y="5841309"/>
            <a:ext cx="3953739" cy="940491"/>
          </a:xfrm>
          <a:prstGeom prst="rect">
            <a:avLst/>
          </a:prstGeom>
          <a:noFill/>
          <a:ln w="6350">
            <a:noFill/>
          </a:ln>
        </p:spPr>
        <p:txBody>
          <a:bodyPr/>
          <a:lstStyle/>
          <a:p>
            <a:pPr algn="ct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Discernimiento</a:t>
            </a:r>
          </a:p>
          <a:p>
            <a:pPr algn="ct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Hablar en lenguas Interpretación de lenguas</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0" name="Text Box 117">
            <a:extLst>
              <a:ext uri="{FF2B5EF4-FFF2-40B4-BE49-F238E27FC236}">
                <a16:creationId xmlns:a16="http://schemas.microsoft.com/office/drawing/2014/main" id="{2BD38143-6D81-C946-B7FF-56C8CFA56E67}"/>
              </a:ext>
            </a:extLst>
          </p:cNvPr>
          <p:cNvSpPr txBox="1"/>
          <p:nvPr/>
        </p:nvSpPr>
        <p:spPr bwMode="auto">
          <a:xfrm>
            <a:off x="685800" y="5841308"/>
            <a:ext cx="2447925" cy="957023"/>
          </a:xfrm>
          <a:prstGeom prst="rect">
            <a:avLst/>
          </a:prstGeom>
          <a:noFill/>
          <a:ln w="6350">
            <a:noFill/>
          </a:ln>
        </p:spPr>
        <p:txBody>
          <a:bodyPr/>
          <a:lstStyle/>
          <a:p>
            <a:pP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Sabiduría Conocimiento Fe </a:t>
            </a:r>
            <a:r>
              <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rPr>
              <a:t> </a:t>
            </a:r>
          </a:p>
        </p:txBody>
      </p:sp>
      <p:sp>
        <p:nvSpPr>
          <p:cNvPr id="31" name="Text Box 117">
            <a:extLst>
              <a:ext uri="{FF2B5EF4-FFF2-40B4-BE49-F238E27FC236}">
                <a16:creationId xmlns:a16="http://schemas.microsoft.com/office/drawing/2014/main" id="{D6CA13AF-03B0-2F4A-BC45-B9BB9AB81C6F}"/>
              </a:ext>
            </a:extLst>
          </p:cNvPr>
          <p:cNvSpPr txBox="1"/>
          <p:nvPr/>
        </p:nvSpPr>
        <p:spPr bwMode="auto">
          <a:xfrm>
            <a:off x="6581046" y="5843694"/>
            <a:ext cx="1724754" cy="1002591"/>
          </a:xfrm>
          <a:prstGeom prst="rect">
            <a:avLst/>
          </a:prstGeom>
          <a:noFill/>
          <a:ln w="6350">
            <a:noFill/>
          </a:ln>
        </p:spPr>
        <p:txBody>
          <a:bodyPr/>
          <a:lstStyle/>
          <a:p>
            <a:pPr algn="r">
              <a:lnSpc>
                <a:spcPct val="80000"/>
              </a:lnSpc>
              <a:spcBef>
                <a:spcPts val="0"/>
              </a:spcBef>
              <a:spcAft>
                <a:spcPts val="0"/>
              </a:spcAft>
              <a:defRPr/>
            </a:pPr>
            <a:r>
              <a:rPr lang="en-US" sz="2200" dirty="0">
                <a:solidFill>
                  <a:schemeClr val="tx2"/>
                </a:solidFill>
                <a:effectLst>
                  <a:outerShdw dist="38100" dir="2700000" algn="tl" rotWithShape="0">
                    <a:prstClr val="black"/>
                  </a:outerShdw>
                </a:effectLst>
                <a:latin typeface="+mn-lt"/>
              </a:rPr>
              <a:t> </a:t>
            </a:r>
            <a:r>
              <a:rPr lang="es-ES" sz="2200" dirty="0">
                <a:solidFill>
                  <a:schemeClr val="tx2"/>
                </a:solidFill>
                <a:effectLst>
                  <a:outerShdw dist="38100" dir="2700000" algn="tl" rotWithShape="0">
                    <a:prstClr val="black"/>
                  </a:outerShdw>
                </a:effectLst>
                <a:latin typeface="+mn-lt"/>
              </a:rPr>
              <a:t>Sanidad Milagros Profecía</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2" name="Text Box 118">
            <a:extLst>
              <a:ext uri="{FF2B5EF4-FFF2-40B4-BE49-F238E27FC236}">
                <a16:creationId xmlns:a16="http://schemas.microsoft.com/office/drawing/2014/main" id="{B5DB1745-0C26-5E41-9590-76F341069ADF}"/>
              </a:ext>
            </a:extLst>
          </p:cNvPr>
          <p:cNvSpPr txBox="1"/>
          <p:nvPr/>
        </p:nvSpPr>
        <p:spPr bwMode="auto">
          <a:xfrm>
            <a:off x="2057400" y="744262"/>
            <a:ext cx="1576869" cy="776003"/>
          </a:xfrm>
          <a:prstGeom prst="rect">
            <a:avLst/>
          </a:prstGeom>
          <a:noFill/>
          <a:ln w="6350">
            <a:noFill/>
          </a:ln>
        </p:spPr>
        <p:txBody>
          <a:bodyPr/>
          <a:lstStyle/>
          <a:p>
            <a:pPr>
              <a:lnSpc>
                <a:spcPct val="9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Apóstoles Profetas</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3" name="Text Box 118">
            <a:extLst>
              <a:ext uri="{FF2B5EF4-FFF2-40B4-BE49-F238E27FC236}">
                <a16:creationId xmlns:a16="http://schemas.microsoft.com/office/drawing/2014/main" id="{019C8597-921E-FB4E-9C80-6D64381C9C57}"/>
              </a:ext>
            </a:extLst>
          </p:cNvPr>
          <p:cNvSpPr txBox="1"/>
          <p:nvPr/>
        </p:nvSpPr>
        <p:spPr bwMode="auto">
          <a:xfrm>
            <a:off x="3444340" y="792627"/>
            <a:ext cx="2065394" cy="485035"/>
          </a:xfrm>
          <a:prstGeom prst="rect">
            <a:avLst/>
          </a:prstGeom>
          <a:noFill/>
          <a:ln w="6350">
            <a:noFill/>
          </a:ln>
        </p:spPr>
        <p:txBody>
          <a:bodyPr/>
          <a:lstStyle/>
          <a:p>
            <a:pPr algn="ctr">
              <a:lnSpc>
                <a:spcPct val="9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Evangelistas</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4" name="Text Box 118">
            <a:extLst>
              <a:ext uri="{FF2B5EF4-FFF2-40B4-BE49-F238E27FC236}">
                <a16:creationId xmlns:a16="http://schemas.microsoft.com/office/drawing/2014/main" id="{7D48A496-A901-E04A-929E-77F3833AAEB5}"/>
              </a:ext>
            </a:extLst>
          </p:cNvPr>
          <p:cNvSpPr txBox="1"/>
          <p:nvPr/>
        </p:nvSpPr>
        <p:spPr bwMode="auto">
          <a:xfrm>
            <a:off x="5236294" y="754776"/>
            <a:ext cx="1739455" cy="769224"/>
          </a:xfrm>
          <a:prstGeom prst="rect">
            <a:avLst/>
          </a:prstGeom>
          <a:noFill/>
          <a:ln w="6350">
            <a:noFill/>
          </a:ln>
        </p:spPr>
        <p:txBody>
          <a:bodyPr/>
          <a:lstStyle/>
          <a:p>
            <a:pPr algn="r">
              <a:lnSpc>
                <a:spcPct val="9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Pastores Maestros</a:t>
            </a:r>
            <a:endParaRPr lang="en-US" sz="2200"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5" name="Text Box 112">
            <a:extLst>
              <a:ext uri="{FF2B5EF4-FFF2-40B4-BE49-F238E27FC236}">
                <a16:creationId xmlns:a16="http://schemas.microsoft.com/office/drawing/2014/main" id="{2A0F4F7C-C3DF-1C41-BA0B-561A3B7C0378}"/>
              </a:ext>
            </a:extLst>
          </p:cNvPr>
          <p:cNvSpPr txBox="1"/>
          <p:nvPr/>
        </p:nvSpPr>
        <p:spPr bwMode="auto">
          <a:xfrm>
            <a:off x="-23423" y="1676399"/>
            <a:ext cx="2614224" cy="1210177"/>
          </a:xfrm>
          <a:prstGeom prst="rect">
            <a:avLst/>
          </a:prstGeom>
          <a:noFill/>
          <a:ln w="6350">
            <a:noFill/>
          </a:ln>
        </p:spPr>
        <p:txBody>
          <a:bodyPr/>
          <a:lstStyle/>
          <a:p>
            <a:pPr>
              <a:lnSpc>
                <a:spcPct val="90000"/>
              </a:lnSpc>
              <a:spcBef>
                <a:spcPts val="0"/>
              </a:spcBef>
              <a:spcAft>
                <a:spcPts val="0"/>
              </a:spcAft>
              <a:defRPr/>
            </a:pPr>
            <a:r>
              <a:rPr lang="es-ES" sz="2200" b="1" dirty="0">
                <a:solidFill>
                  <a:schemeClr val="tx2"/>
                </a:solidFill>
                <a:effectLst>
                  <a:outerShdw dist="38100" dir="2700000" algn="tl" rotWithShape="0">
                    <a:prstClr val="black"/>
                  </a:outerShdw>
                </a:effectLst>
                <a:latin typeface="+mn-lt"/>
              </a:rPr>
              <a:t>HERRAMIENTAS FUNCIONALES (DONES)</a:t>
            </a:r>
          </a:p>
          <a:p>
            <a:pPr>
              <a:lnSpc>
                <a:spcPct val="90000"/>
              </a:lnSpc>
              <a:spcBef>
                <a:spcPts val="0"/>
              </a:spcBef>
              <a:spcAft>
                <a:spcPts val="0"/>
              </a:spcAft>
              <a:defRPr/>
            </a:pPr>
            <a:r>
              <a:rPr lang="es-ES" sz="2200" b="1" dirty="0" err="1">
                <a:solidFill>
                  <a:schemeClr val="tx2"/>
                </a:solidFill>
                <a:effectLst>
                  <a:outerShdw dist="38100" dir="2700000" algn="tl" rotWithShape="0">
                    <a:prstClr val="black"/>
                  </a:outerShdw>
                </a:effectLst>
                <a:latin typeface="+mn-lt"/>
              </a:rPr>
              <a:t>Rom</a:t>
            </a:r>
            <a:r>
              <a:rPr lang="es-ES" sz="2200" b="1" dirty="0">
                <a:solidFill>
                  <a:schemeClr val="tx2"/>
                </a:solidFill>
                <a:effectLst>
                  <a:outerShdw dist="38100" dir="2700000" algn="tl" rotWithShape="0">
                    <a:prstClr val="black"/>
                  </a:outerShdw>
                </a:effectLst>
                <a:latin typeface="+mn-lt"/>
              </a:rPr>
              <a:t>. 12: 8-10</a:t>
            </a:r>
            <a:br>
              <a:rPr lang="en-US" sz="2200" b="1" dirty="0">
                <a:solidFill>
                  <a:schemeClr val="tx2"/>
                </a:solidFill>
                <a:effectLst>
                  <a:outerShdw dist="38100" dir="2700000" algn="tl" rotWithShape="0">
                    <a:prstClr val="black"/>
                  </a:outerShdw>
                </a:effectLst>
                <a:latin typeface="+mn-lt"/>
              </a:rPr>
            </a:br>
            <a:r>
              <a:rPr lang="en-US" sz="2200" b="1" dirty="0">
                <a:solidFill>
                  <a:schemeClr val="tx2"/>
                </a:solidFill>
                <a:effectLst>
                  <a:outerShdw dist="38100" dir="2700000" algn="tl" rotWithShape="0">
                    <a:prstClr val="black"/>
                  </a:outerShdw>
                </a:effectLst>
                <a:latin typeface="+mn-lt"/>
              </a:rPr>
              <a:t> </a:t>
            </a:r>
            <a:endParaRPr lang="en-US" sz="2200" b="1" dirty="0">
              <a:solidFill>
                <a:schemeClr val="tx2"/>
              </a:solidFill>
              <a:effectLst>
                <a:outerShdw dist="38100" dir="2700000" algn="tl" rotWithShape="0">
                  <a:prstClr val="black"/>
                </a:outerShdw>
              </a:effectLst>
              <a:latin typeface="+mn-lt"/>
              <a:ea typeface="Calibri" panose="020F0502020204030204" pitchFamily="34" charset="0"/>
              <a:cs typeface="Times New Roman" panose="02020603050405020304" pitchFamily="18" charset="0"/>
            </a:endParaRPr>
          </a:p>
        </p:txBody>
      </p:sp>
      <p:sp>
        <p:nvSpPr>
          <p:cNvPr id="36" name="Text Box 113">
            <a:extLst>
              <a:ext uri="{FF2B5EF4-FFF2-40B4-BE49-F238E27FC236}">
                <a16:creationId xmlns:a16="http://schemas.microsoft.com/office/drawing/2014/main" id="{22AA2DB0-D2F7-D041-BA94-CC9D7D9B8C7E}"/>
              </a:ext>
            </a:extLst>
          </p:cNvPr>
          <p:cNvSpPr txBox="1"/>
          <p:nvPr/>
        </p:nvSpPr>
        <p:spPr bwMode="auto">
          <a:xfrm>
            <a:off x="6553200" y="2667000"/>
            <a:ext cx="2486456" cy="2440473"/>
          </a:xfrm>
          <a:prstGeom prst="rect">
            <a:avLst/>
          </a:prstGeom>
          <a:noFill/>
          <a:ln w="6350">
            <a:noFill/>
          </a:ln>
        </p:spPr>
        <p:txBody>
          <a:bodyPr/>
          <a:lstStyle/>
          <a:p>
            <a:pPr algn="r">
              <a:lnSpc>
                <a:spcPct val="80000"/>
              </a:lnSpc>
              <a:spcBef>
                <a:spcPts val="0"/>
              </a:spcBef>
              <a:spcAft>
                <a:spcPts val="0"/>
              </a:spcAft>
              <a:defRPr/>
            </a:pPr>
            <a:r>
              <a:rPr lang="en-US" sz="2200" dirty="0">
                <a:solidFill>
                  <a:schemeClr val="tx2"/>
                </a:solidFill>
                <a:effectLst>
                  <a:outerShdw dist="38100" dir="2700000" algn="tl" rotWithShape="0">
                    <a:prstClr val="black"/>
                  </a:outerShdw>
                </a:effectLst>
                <a:latin typeface="+mn-lt"/>
              </a:rPr>
              <a:t>Amor</a:t>
            </a:r>
          </a:p>
          <a:p>
            <a:pPr algn="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Alegría</a:t>
            </a:r>
          </a:p>
          <a:p>
            <a:pPr algn="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Paz</a:t>
            </a:r>
          </a:p>
          <a:p>
            <a:pPr algn="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Paciencia Amabilidad Bondad </a:t>
            </a:r>
          </a:p>
          <a:p>
            <a:pPr algn="r">
              <a:lnSpc>
                <a:spcPct val="80000"/>
              </a:lnSpc>
              <a:spcBef>
                <a:spcPts val="0"/>
              </a:spcBef>
              <a:spcAft>
                <a:spcPts val="0"/>
              </a:spcAft>
              <a:defRPr/>
            </a:pPr>
            <a:r>
              <a:rPr lang="es-ES" sz="2200" dirty="0">
                <a:solidFill>
                  <a:schemeClr val="tx2"/>
                </a:solidFill>
                <a:effectLst>
                  <a:outerShdw dist="38100" dir="2700000" algn="tl" rotWithShape="0">
                    <a:prstClr val="black"/>
                  </a:outerShdw>
                </a:effectLst>
                <a:latin typeface="+mn-lt"/>
              </a:rPr>
              <a:t>Fidelidad Mansedumbre Auto control</a:t>
            </a:r>
            <a:endParaRPr lang="en-US" sz="2200" dirty="0">
              <a:solidFill>
                <a:schemeClr val="tx2"/>
              </a:solidFill>
              <a:effectLst>
                <a:outerShdw dist="38100" dir="2700000" algn="tl" rotWithShape="0">
                  <a:prstClr val="black"/>
                </a:outerShdw>
              </a:effectLst>
              <a:latin typeface="+mn-lt"/>
            </a:endParaRPr>
          </a:p>
        </p:txBody>
      </p:sp>
      <p:pic>
        <p:nvPicPr>
          <p:cNvPr id="22" name="Picture 6">
            <a:extLst>
              <a:ext uri="{FF2B5EF4-FFF2-40B4-BE49-F238E27FC236}">
                <a16:creationId xmlns:a16="http://schemas.microsoft.com/office/drawing/2014/main" id="{0448881F-1B46-4D41-ABB0-2D552E2642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6200" y="381000"/>
            <a:ext cx="1410616" cy="118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6174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21" grpId="0"/>
      <p:bldP spid="29" grpId="0"/>
      <p:bldP spid="30" grpId="0"/>
      <p:bldP spid="31" grpId="0"/>
      <p:bldP spid="32" grpId="0"/>
      <p:bldP spid="33" grpId="0"/>
      <p:bldP spid="34" grpId="0"/>
      <p:bldP spid="35" grpId="0"/>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AA95D89-AED2-C84E-8864-A5CDB4F036AB}"/>
              </a:ext>
            </a:extLst>
          </p:cNvPr>
          <p:cNvSpPr/>
          <p:nvPr/>
        </p:nvSpPr>
        <p:spPr bwMode="auto">
          <a:xfrm>
            <a:off x="1345561" y="1219200"/>
            <a:ext cx="6426839" cy="2860370"/>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omic Sans MS" charset="0"/>
              <a:ea typeface="ＭＳ Ｐゴシック" charset="0"/>
            </a:endParaRPr>
          </a:p>
        </p:txBody>
      </p:sp>
      <p:sp>
        <p:nvSpPr>
          <p:cNvPr id="3" name="Text Box 3">
            <a:extLst>
              <a:ext uri="{FF2B5EF4-FFF2-40B4-BE49-F238E27FC236}">
                <a16:creationId xmlns:a16="http://schemas.microsoft.com/office/drawing/2014/main" id="{85DF2D20-E05F-A94F-B4C8-1132583F9E2E}"/>
              </a:ext>
            </a:extLst>
          </p:cNvPr>
          <p:cNvSpPr txBox="1">
            <a:spLocks noChangeArrowheads="1"/>
          </p:cNvSpPr>
          <p:nvPr/>
        </p:nvSpPr>
        <p:spPr bwMode="auto">
          <a:xfrm>
            <a:off x="7255439" y="1600200"/>
            <a:ext cx="516961" cy="216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pPr>
            <a:r>
              <a:rPr lang="en-US" altLang="en-US" b="1" spc="-100" dirty="0">
                <a:solidFill>
                  <a:srgbClr val="FF0000"/>
                </a:solidFill>
                <a:effectLst>
                  <a:outerShdw dist="38100" dir="2700000" algn="tl" rotWithShape="0">
                    <a:prstClr val="black"/>
                  </a:outerShdw>
                </a:effectLst>
              </a:rPr>
              <a:t>DE</a:t>
            </a:r>
          </a:p>
          <a:p>
            <a:pPr algn="ctr">
              <a:lnSpc>
                <a:spcPct val="80000"/>
              </a:lnSpc>
            </a:pPr>
            <a:endParaRPr lang="en-US" altLang="en-US" b="1" spc="-100" dirty="0">
              <a:solidFill>
                <a:srgbClr val="FF0000"/>
              </a:solidFill>
              <a:effectLst>
                <a:outerShdw dist="38100" dir="2700000" algn="tl" rotWithShape="0">
                  <a:prstClr val="black"/>
                </a:outerShdw>
              </a:effectLst>
            </a:endParaRPr>
          </a:p>
          <a:p>
            <a:pPr algn="ctr">
              <a:lnSpc>
                <a:spcPct val="80000"/>
              </a:lnSpc>
            </a:pPr>
            <a:r>
              <a:rPr lang="en-US" altLang="en-US" b="1" spc="-100" dirty="0">
                <a:solidFill>
                  <a:srgbClr val="FF0000"/>
                </a:solidFill>
                <a:effectLst>
                  <a:outerShdw dist="38100" dir="2700000" algn="tl" rotWithShape="0">
                    <a:prstClr val="black"/>
                  </a:outerShdw>
                </a:effectLst>
              </a:rPr>
              <a:t>DIOS</a:t>
            </a:r>
          </a:p>
        </p:txBody>
      </p:sp>
      <p:sp>
        <p:nvSpPr>
          <p:cNvPr id="9" name="Text Box 3">
            <a:extLst>
              <a:ext uri="{FF2B5EF4-FFF2-40B4-BE49-F238E27FC236}">
                <a16:creationId xmlns:a16="http://schemas.microsoft.com/office/drawing/2014/main" id="{9FFD4B7E-427D-F749-B653-34AC8DE22425}"/>
              </a:ext>
            </a:extLst>
          </p:cNvPr>
          <p:cNvSpPr txBox="1">
            <a:spLocks noChangeArrowheads="1"/>
          </p:cNvSpPr>
          <p:nvPr/>
        </p:nvSpPr>
        <p:spPr bwMode="auto">
          <a:xfrm>
            <a:off x="6831961" y="1295400"/>
            <a:ext cx="429990" cy="2754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pPr>
            <a:r>
              <a:rPr lang="en-US" altLang="en-US" b="1" spc="-100" dirty="0">
                <a:solidFill>
                  <a:srgbClr val="FF0000"/>
                </a:solidFill>
                <a:effectLst>
                  <a:outerShdw dist="38100" dir="2700000" algn="tl" rotWithShape="0">
                    <a:prstClr val="black"/>
                  </a:outerShdw>
                </a:effectLst>
              </a:rPr>
              <a:t>PRESENCIA</a:t>
            </a:r>
          </a:p>
        </p:txBody>
      </p:sp>
      <p:sp>
        <p:nvSpPr>
          <p:cNvPr id="2" name="TextBox 1">
            <a:extLst>
              <a:ext uri="{FF2B5EF4-FFF2-40B4-BE49-F238E27FC236}">
                <a16:creationId xmlns:a16="http://schemas.microsoft.com/office/drawing/2014/main" id="{F9B0DC1B-FEBB-AB4D-95F7-1716721C4D14}"/>
              </a:ext>
            </a:extLst>
          </p:cNvPr>
          <p:cNvSpPr txBox="1"/>
          <p:nvPr/>
        </p:nvSpPr>
        <p:spPr>
          <a:xfrm>
            <a:off x="899160" y="241235"/>
            <a:ext cx="7315200" cy="757130"/>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¿Qué sucede si conectas lo siguiente en la herramienta de poder de Dios de Su presencia?</a:t>
            </a:r>
            <a:endParaRPr lang="en-US" b="1" dirty="0">
              <a:solidFill>
                <a:schemeClr val="tx2"/>
              </a:solidFill>
              <a:effectLst>
                <a:outerShdw dist="38100" dir="2700000" algn="tl" rotWithShape="0">
                  <a:prstClr val="black"/>
                </a:outerShdw>
              </a:effectLst>
            </a:endParaRPr>
          </a:p>
        </p:txBody>
      </p:sp>
      <p:sp>
        <p:nvSpPr>
          <p:cNvPr id="7" name="Text Box 3">
            <a:extLst>
              <a:ext uri="{FF2B5EF4-FFF2-40B4-BE49-F238E27FC236}">
                <a16:creationId xmlns:a16="http://schemas.microsoft.com/office/drawing/2014/main" id="{038D7AEE-93FE-5D4F-98F5-1592CE9AF8DD}"/>
              </a:ext>
            </a:extLst>
          </p:cNvPr>
          <p:cNvSpPr txBox="1">
            <a:spLocks noChangeArrowheads="1"/>
          </p:cNvSpPr>
          <p:nvPr/>
        </p:nvSpPr>
        <p:spPr bwMode="auto">
          <a:xfrm>
            <a:off x="1421761" y="1457980"/>
            <a:ext cx="1867182"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ORACIÓN</a:t>
            </a:r>
            <a:endParaRPr lang="en-US" altLang="en-US" b="1" dirty="0">
              <a:solidFill>
                <a:srgbClr val="FF0000"/>
              </a:solidFill>
              <a:effectLst>
                <a:outerShdw dist="38100" dir="2700000" algn="tl" rotWithShape="0">
                  <a:prstClr val="black"/>
                </a:outerShdw>
              </a:effectLst>
            </a:endParaRPr>
          </a:p>
        </p:txBody>
      </p:sp>
      <p:sp>
        <p:nvSpPr>
          <p:cNvPr id="13" name="Text Box 3">
            <a:extLst>
              <a:ext uri="{FF2B5EF4-FFF2-40B4-BE49-F238E27FC236}">
                <a16:creationId xmlns:a16="http://schemas.microsoft.com/office/drawing/2014/main" id="{18440372-4D37-6945-B746-28926C2501FC}"/>
              </a:ext>
            </a:extLst>
          </p:cNvPr>
          <p:cNvSpPr txBox="1">
            <a:spLocks noChangeArrowheads="1"/>
          </p:cNvSpPr>
          <p:nvPr/>
        </p:nvSpPr>
        <p:spPr bwMode="auto">
          <a:xfrm>
            <a:off x="1421761" y="1447800"/>
            <a:ext cx="1867182"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TESTIGO</a:t>
            </a:r>
            <a:endParaRPr lang="en-US" altLang="en-US" b="1" dirty="0">
              <a:solidFill>
                <a:srgbClr val="FF0000"/>
              </a:solidFill>
              <a:effectLst>
                <a:outerShdw dist="38100" dir="2700000" algn="tl" rotWithShape="0">
                  <a:prstClr val="black"/>
                </a:outerShdw>
              </a:effectLst>
            </a:endParaRPr>
          </a:p>
        </p:txBody>
      </p:sp>
      <p:sp>
        <p:nvSpPr>
          <p:cNvPr id="14" name="Text Box 3">
            <a:extLst>
              <a:ext uri="{FF2B5EF4-FFF2-40B4-BE49-F238E27FC236}">
                <a16:creationId xmlns:a16="http://schemas.microsoft.com/office/drawing/2014/main" id="{04D836CC-5C83-0A47-AAFC-3BEB9D422F04}"/>
              </a:ext>
            </a:extLst>
          </p:cNvPr>
          <p:cNvSpPr txBox="1">
            <a:spLocks noChangeArrowheads="1"/>
          </p:cNvSpPr>
          <p:nvPr/>
        </p:nvSpPr>
        <p:spPr bwMode="auto">
          <a:xfrm>
            <a:off x="1421761" y="1447800"/>
            <a:ext cx="2607585"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RENDIR CULTO</a:t>
            </a:r>
            <a:endParaRPr lang="en-US" altLang="en-US" b="1" dirty="0">
              <a:solidFill>
                <a:srgbClr val="FF0000"/>
              </a:solidFill>
              <a:effectLst>
                <a:outerShdw dist="38100" dir="2700000" algn="tl" rotWithShape="0">
                  <a:prstClr val="black"/>
                </a:outerShdw>
              </a:effectLst>
            </a:endParaRPr>
          </a:p>
        </p:txBody>
      </p:sp>
      <p:sp>
        <p:nvSpPr>
          <p:cNvPr id="15" name="Text Box 3">
            <a:extLst>
              <a:ext uri="{FF2B5EF4-FFF2-40B4-BE49-F238E27FC236}">
                <a16:creationId xmlns:a16="http://schemas.microsoft.com/office/drawing/2014/main" id="{E511AEB4-C321-BC4F-AF17-F3206EAAFCCF}"/>
              </a:ext>
            </a:extLst>
          </p:cNvPr>
          <p:cNvSpPr txBox="1">
            <a:spLocks noChangeArrowheads="1"/>
          </p:cNvSpPr>
          <p:nvPr/>
        </p:nvSpPr>
        <p:spPr bwMode="auto">
          <a:xfrm>
            <a:off x="1395742" y="1447800"/>
            <a:ext cx="2654227"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UN REGALO</a:t>
            </a:r>
            <a:endParaRPr lang="en-US" altLang="en-US" b="1" dirty="0">
              <a:solidFill>
                <a:srgbClr val="FF0000"/>
              </a:solidFill>
              <a:effectLst>
                <a:outerShdw dist="38100" dir="2700000" algn="tl" rotWithShape="0">
                  <a:prstClr val="black"/>
                </a:outerShdw>
              </a:effectLst>
            </a:endParaRPr>
          </a:p>
        </p:txBody>
      </p:sp>
      <p:sp>
        <p:nvSpPr>
          <p:cNvPr id="16" name="Text Box 3">
            <a:extLst>
              <a:ext uri="{FF2B5EF4-FFF2-40B4-BE49-F238E27FC236}">
                <a16:creationId xmlns:a16="http://schemas.microsoft.com/office/drawing/2014/main" id="{CBF3655C-A23C-2349-80F0-270902AA41A1}"/>
              </a:ext>
            </a:extLst>
          </p:cNvPr>
          <p:cNvSpPr txBox="1">
            <a:spLocks noChangeArrowheads="1"/>
          </p:cNvSpPr>
          <p:nvPr/>
        </p:nvSpPr>
        <p:spPr bwMode="auto">
          <a:xfrm>
            <a:off x="1421759" y="1447800"/>
            <a:ext cx="2514601"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UNA FRUTA</a:t>
            </a:r>
            <a:endParaRPr lang="en-US" altLang="en-US" b="1" dirty="0">
              <a:solidFill>
                <a:srgbClr val="FF0000"/>
              </a:solidFill>
              <a:effectLst>
                <a:outerShdw dist="38100" dir="2700000" algn="tl" rotWithShape="0">
                  <a:prstClr val="black"/>
                </a:outerShdw>
              </a:effectLst>
            </a:endParaRPr>
          </a:p>
        </p:txBody>
      </p:sp>
      <p:sp>
        <p:nvSpPr>
          <p:cNvPr id="17" name="Text Box 3">
            <a:extLst>
              <a:ext uri="{FF2B5EF4-FFF2-40B4-BE49-F238E27FC236}">
                <a16:creationId xmlns:a16="http://schemas.microsoft.com/office/drawing/2014/main" id="{CF4EDC06-1913-E744-85D4-07C973A5A299}"/>
              </a:ext>
            </a:extLst>
          </p:cNvPr>
          <p:cNvSpPr txBox="1">
            <a:spLocks noChangeArrowheads="1"/>
          </p:cNvSpPr>
          <p:nvPr/>
        </p:nvSpPr>
        <p:spPr bwMode="auto">
          <a:xfrm>
            <a:off x="1421759" y="1447800"/>
            <a:ext cx="2753423"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ESCRITURA</a:t>
            </a:r>
            <a:endParaRPr lang="en-US" altLang="en-US" b="1" dirty="0">
              <a:solidFill>
                <a:srgbClr val="FF0000"/>
              </a:solidFill>
              <a:effectLst>
                <a:outerShdw dist="38100" dir="2700000" algn="tl" rotWithShape="0">
                  <a:prstClr val="black"/>
                </a:outerShdw>
              </a:effectLst>
            </a:endParaRPr>
          </a:p>
        </p:txBody>
      </p:sp>
      <p:sp>
        <p:nvSpPr>
          <p:cNvPr id="18" name="Text Box 3">
            <a:extLst>
              <a:ext uri="{FF2B5EF4-FFF2-40B4-BE49-F238E27FC236}">
                <a16:creationId xmlns:a16="http://schemas.microsoft.com/office/drawing/2014/main" id="{7EC8A727-8BB8-8545-8944-A1D23F8BB7D7}"/>
              </a:ext>
            </a:extLst>
          </p:cNvPr>
          <p:cNvSpPr txBox="1">
            <a:spLocks noChangeArrowheads="1"/>
          </p:cNvSpPr>
          <p:nvPr/>
        </p:nvSpPr>
        <p:spPr bwMode="auto">
          <a:xfrm>
            <a:off x="1413237" y="1447800"/>
            <a:ext cx="2431572" cy="461665"/>
          </a:xfrm>
          <a:prstGeom prst="rect">
            <a:avLst/>
          </a:prstGeom>
          <a:solidFill>
            <a:schemeClr val="tx2"/>
          </a:solidFill>
          <a:ln>
            <a:noFill/>
          </a:ln>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rgbClr val="FF0000"/>
                </a:solidFill>
                <a:effectLst>
                  <a:outerShdw dist="38100" dir="2700000" algn="tl" rotWithShape="0">
                    <a:prstClr val="black"/>
                  </a:outerShdw>
                </a:effectLst>
              </a:rPr>
              <a:t>ENSEÑANDO</a:t>
            </a:r>
            <a:endParaRPr lang="en-US" altLang="en-US" b="1" dirty="0">
              <a:solidFill>
                <a:srgbClr val="FF0000"/>
              </a:solidFill>
              <a:effectLst>
                <a:outerShdw dist="38100" dir="2700000" algn="tl" rotWithShape="0">
                  <a:prstClr val="black"/>
                </a:outerShdw>
              </a:effectLst>
            </a:endParaRPr>
          </a:p>
        </p:txBody>
      </p:sp>
      <p:sp>
        <p:nvSpPr>
          <p:cNvPr id="19" name="TextBox 18">
            <a:extLst>
              <a:ext uri="{FF2B5EF4-FFF2-40B4-BE49-F238E27FC236}">
                <a16:creationId xmlns:a16="http://schemas.microsoft.com/office/drawing/2014/main" id="{4526871D-D26E-C244-AFD8-1EA65B6C4E12}"/>
              </a:ext>
            </a:extLst>
          </p:cNvPr>
          <p:cNvSpPr txBox="1"/>
          <p:nvPr/>
        </p:nvSpPr>
        <p:spPr>
          <a:xfrm>
            <a:off x="2405371" y="5907251"/>
            <a:ext cx="4790457" cy="590931"/>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What happens if you plug the following into God’s power tool of His presence?</a:t>
            </a:r>
          </a:p>
        </p:txBody>
      </p:sp>
      <p:sp>
        <p:nvSpPr>
          <p:cNvPr id="20" name="TextBox 19">
            <a:extLst>
              <a:ext uri="{FF2B5EF4-FFF2-40B4-BE49-F238E27FC236}">
                <a16:creationId xmlns:a16="http://schemas.microsoft.com/office/drawing/2014/main" id="{0BAB3E7F-2423-5A4A-88E5-B30B6514A8DC}"/>
              </a:ext>
            </a:extLst>
          </p:cNvPr>
          <p:cNvSpPr txBox="1"/>
          <p:nvPr/>
        </p:nvSpPr>
        <p:spPr>
          <a:xfrm>
            <a:off x="80170" y="4976617"/>
            <a:ext cx="1828800" cy="1837426"/>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PRAYER</a:t>
            </a:r>
          </a:p>
          <a:p>
            <a:pPr>
              <a:lnSpc>
                <a:spcPct val="90000"/>
              </a:lnSpc>
            </a:pPr>
            <a:r>
              <a:rPr lang="en-US" sz="1800" b="1" dirty="0">
                <a:solidFill>
                  <a:schemeClr val="tx2"/>
                </a:solidFill>
                <a:effectLst>
                  <a:outerShdw dist="38100" dir="2700000" algn="tl" rotWithShape="0">
                    <a:prstClr val="black"/>
                  </a:outerShdw>
                </a:effectLst>
              </a:rPr>
              <a:t>WITNESS</a:t>
            </a:r>
          </a:p>
          <a:p>
            <a:pPr>
              <a:lnSpc>
                <a:spcPct val="90000"/>
              </a:lnSpc>
            </a:pPr>
            <a:r>
              <a:rPr lang="en-US" sz="1800" b="1" dirty="0">
                <a:solidFill>
                  <a:schemeClr val="tx2"/>
                </a:solidFill>
                <a:effectLst>
                  <a:outerShdw dist="38100" dir="2700000" algn="tl" rotWithShape="0">
                    <a:prstClr val="black"/>
                  </a:outerShdw>
                </a:effectLst>
              </a:rPr>
              <a:t>WORSHIP</a:t>
            </a:r>
          </a:p>
          <a:p>
            <a:pPr>
              <a:lnSpc>
                <a:spcPct val="90000"/>
              </a:lnSpc>
            </a:pPr>
            <a:r>
              <a:rPr lang="en-US" sz="1800" b="1" dirty="0">
                <a:solidFill>
                  <a:schemeClr val="tx2"/>
                </a:solidFill>
                <a:effectLst>
                  <a:outerShdw dist="38100" dir="2700000" algn="tl" rotWithShape="0">
                    <a:prstClr val="black"/>
                  </a:outerShdw>
                </a:effectLst>
              </a:rPr>
              <a:t>A GIFT</a:t>
            </a:r>
          </a:p>
          <a:p>
            <a:pPr>
              <a:lnSpc>
                <a:spcPct val="90000"/>
              </a:lnSpc>
            </a:pPr>
            <a:r>
              <a:rPr lang="en-US" sz="1800" b="1" dirty="0">
                <a:solidFill>
                  <a:schemeClr val="tx2"/>
                </a:solidFill>
                <a:effectLst>
                  <a:outerShdw dist="38100" dir="2700000" algn="tl" rotWithShape="0">
                    <a:prstClr val="black"/>
                  </a:outerShdw>
                </a:effectLst>
              </a:rPr>
              <a:t>A FRUIT</a:t>
            </a:r>
          </a:p>
          <a:p>
            <a:pPr>
              <a:lnSpc>
                <a:spcPct val="90000"/>
              </a:lnSpc>
            </a:pPr>
            <a:r>
              <a:rPr lang="en-US" sz="1800" b="1" dirty="0">
                <a:solidFill>
                  <a:schemeClr val="tx2"/>
                </a:solidFill>
                <a:effectLst>
                  <a:outerShdw dist="38100" dir="2700000" algn="tl" rotWithShape="0">
                    <a:prstClr val="black"/>
                  </a:outerShdw>
                </a:effectLst>
              </a:rPr>
              <a:t>SCRIPTURE</a:t>
            </a:r>
          </a:p>
          <a:p>
            <a:pPr>
              <a:lnSpc>
                <a:spcPct val="90000"/>
              </a:lnSpc>
            </a:pPr>
            <a:r>
              <a:rPr lang="en-US" sz="1800" b="1" dirty="0">
                <a:solidFill>
                  <a:schemeClr val="tx2"/>
                </a:solidFill>
                <a:effectLst>
                  <a:outerShdw dist="38100" dir="2700000" algn="tl" rotWithShape="0">
                    <a:prstClr val="black"/>
                  </a:outerShdw>
                </a:effectLst>
              </a:rPr>
              <a:t>TEACHING</a:t>
            </a:r>
          </a:p>
        </p:txBody>
      </p:sp>
      <p:sp>
        <p:nvSpPr>
          <p:cNvPr id="22" name="TextBox 21">
            <a:extLst>
              <a:ext uri="{FF2B5EF4-FFF2-40B4-BE49-F238E27FC236}">
                <a16:creationId xmlns:a16="http://schemas.microsoft.com/office/drawing/2014/main" id="{F52D1C9B-2862-494E-B9EF-AEE81483D00B}"/>
              </a:ext>
            </a:extLst>
          </p:cNvPr>
          <p:cNvSpPr txBox="1"/>
          <p:nvPr/>
        </p:nvSpPr>
        <p:spPr>
          <a:xfrm>
            <a:off x="6248400" y="5257800"/>
            <a:ext cx="2743201" cy="590931"/>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PRESENCE OF GOD</a:t>
            </a:r>
          </a:p>
          <a:p>
            <a:pPr>
              <a:lnSpc>
                <a:spcPct val="90000"/>
              </a:lnSpc>
            </a:pPr>
            <a:r>
              <a:rPr lang="en-US" sz="1800" b="1" dirty="0">
                <a:solidFill>
                  <a:schemeClr val="tx2"/>
                </a:solidFill>
                <a:effectLst>
                  <a:outerShdw dist="38100" dir="2700000" algn="tl" rotWithShape="0">
                    <a:prstClr val="black"/>
                  </a:outerShdw>
                </a:effectLst>
              </a:rPr>
              <a:t>GOD’S POWER TOOL </a:t>
            </a:r>
          </a:p>
        </p:txBody>
      </p:sp>
      <p:pic>
        <p:nvPicPr>
          <p:cNvPr id="4" name="Picture 3">
            <a:extLst>
              <a:ext uri="{FF2B5EF4-FFF2-40B4-BE49-F238E27FC236}">
                <a16:creationId xmlns:a16="http://schemas.microsoft.com/office/drawing/2014/main" id="{437AE8EE-67D9-1946-A3BC-AEEC522E2957}"/>
              </a:ext>
            </a:extLst>
          </p:cNvPr>
          <p:cNvPicPr>
            <a:picLocks noChangeAspect="1"/>
          </p:cNvPicPr>
          <p:nvPr/>
        </p:nvPicPr>
        <p:blipFill>
          <a:blip r:embed="rId3"/>
          <a:stretch>
            <a:fillRect/>
          </a:stretch>
        </p:blipFill>
        <p:spPr>
          <a:xfrm>
            <a:off x="3921493" y="1297126"/>
            <a:ext cx="2910468" cy="2782444"/>
          </a:xfrm>
          <a:prstGeom prst="rect">
            <a:avLst/>
          </a:prstGeom>
        </p:spPr>
      </p:pic>
      <p:sp>
        <p:nvSpPr>
          <p:cNvPr id="11" name="Text Box 3">
            <a:extLst>
              <a:ext uri="{FF2B5EF4-FFF2-40B4-BE49-F238E27FC236}">
                <a16:creationId xmlns:a16="http://schemas.microsoft.com/office/drawing/2014/main" id="{AC0BDCBE-DCA8-C347-9EDE-CB234EAF747E}"/>
              </a:ext>
            </a:extLst>
          </p:cNvPr>
          <p:cNvSpPr txBox="1">
            <a:spLocks noChangeArrowheads="1"/>
          </p:cNvSpPr>
          <p:nvPr/>
        </p:nvSpPr>
        <p:spPr bwMode="auto">
          <a:xfrm>
            <a:off x="1743319" y="2592107"/>
            <a:ext cx="2709682"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nSpc>
                <a:spcPct val="90000"/>
              </a:lnSpc>
            </a:pPr>
            <a:r>
              <a:rPr lang="es-ES" b="1" dirty="0"/>
              <a:t>HERRAMIENTA ELÉCTRICA </a:t>
            </a:r>
          </a:p>
          <a:p>
            <a:pPr>
              <a:lnSpc>
                <a:spcPct val="90000"/>
              </a:lnSpc>
            </a:pPr>
            <a:r>
              <a:rPr lang="es-ES" b="1" dirty="0"/>
              <a:t>DE DIOS</a:t>
            </a:r>
            <a:endParaRPr lang="en-US" altLang="en-US" b="1" spc="-100" dirty="0">
              <a:effectLst>
                <a:outerShdw dist="38100" dir="2700000" algn="tl" rotWithShape="0">
                  <a:prstClr val="black"/>
                </a:outerShdw>
              </a:effectLst>
            </a:endParaRPr>
          </a:p>
        </p:txBody>
      </p:sp>
    </p:spTree>
    <p:extLst>
      <p:ext uri="{BB962C8B-B14F-4D97-AF65-F5344CB8AC3E}">
        <p14:creationId xmlns:p14="http://schemas.microsoft.com/office/powerpoint/2010/main" val="4102446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righ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right)">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P spid="15" grpId="0" animBg="1"/>
      <p:bldP spid="16" grpId="0" animBg="1"/>
      <p:bldP spid="17" grpId="0" animBg="1"/>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FEA47DE-E230-F045-9C57-66DCE1232762}"/>
              </a:ext>
            </a:extLst>
          </p:cNvPr>
          <p:cNvGrpSpPr/>
          <p:nvPr/>
        </p:nvGrpSpPr>
        <p:grpSpPr>
          <a:xfrm>
            <a:off x="990600" y="457200"/>
            <a:ext cx="3250227" cy="2618537"/>
            <a:chOff x="5562600" y="1385822"/>
            <a:chExt cx="2640627" cy="2081160"/>
          </a:xfrm>
        </p:grpSpPr>
        <p:grpSp>
          <p:nvGrpSpPr>
            <p:cNvPr id="4" name="Group 3">
              <a:extLst>
                <a:ext uri="{FF2B5EF4-FFF2-40B4-BE49-F238E27FC236}">
                  <a16:creationId xmlns:a16="http://schemas.microsoft.com/office/drawing/2014/main" id="{FBD2F195-BBB3-EE41-AF94-D7DD377CAA34}"/>
                </a:ext>
              </a:extLst>
            </p:cNvPr>
            <p:cNvGrpSpPr/>
            <p:nvPr/>
          </p:nvGrpSpPr>
          <p:grpSpPr>
            <a:xfrm>
              <a:off x="5562600" y="1385822"/>
              <a:ext cx="1646769" cy="2081160"/>
              <a:chOff x="2743200" y="3754912"/>
              <a:chExt cx="1482707" cy="1945915"/>
            </a:xfrm>
          </p:grpSpPr>
          <p:sp>
            <p:nvSpPr>
              <p:cNvPr id="5" name="Rectangle 4">
                <a:extLst>
                  <a:ext uri="{FF2B5EF4-FFF2-40B4-BE49-F238E27FC236}">
                    <a16:creationId xmlns:a16="http://schemas.microsoft.com/office/drawing/2014/main" id="{811F1FC6-539B-914C-B44F-76675D1E1065}"/>
                  </a:ext>
                </a:extLst>
              </p:cNvPr>
              <p:cNvSpPr/>
              <p:nvPr/>
            </p:nvSpPr>
            <p:spPr bwMode="auto">
              <a:xfrm>
                <a:off x="2743200" y="3754912"/>
                <a:ext cx="1453960" cy="1910401"/>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Comic Sans MS" charset="0"/>
                  <a:ea typeface="ＭＳ Ｐゴシック" charset="0"/>
                </a:endParaRPr>
              </a:p>
            </p:txBody>
          </p:sp>
          <p:pic>
            <p:nvPicPr>
              <p:cNvPr id="6" name="Picture 5">
                <a:extLst>
                  <a:ext uri="{FF2B5EF4-FFF2-40B4-BE49-F238E27FC236}">
                    <a16:creationId xmlns:a16="http://schemas.microsoft.com/office/drawing/2014/main" id="{2944B72D-0D08-8046-AF4A-CDFA79EBDC6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698" b="94631" l="1780" r="29674">
                            <a14:foregroundMark x1="19288" y1="22819" x2="19288" y2="22819"/>
                            <a14:foregroundMark x1="18694" y1="17450" x2="18694" y2="17450"/>
                            <a14:foregroundMark x1="12760" y1="12752" x2="12760" y2="12752"/>
                            <a14:foregroundMark x1="10682" y1="6040" x2="10682" y2="6040"/>
                            <a14:foregroundMark x1="2671" y1="18792" x2="2671" y2="18792"/>
                            <a14:foregroundMark x1="19288" y1="13423" x2="19288" y2="13423"/>
                            <a14:foregroundMark x1="24036" y1="42282" x2="24036" y2="42282"/>
                            <a14:foregroundMark x1="27300" y1="43624" x2="27300" y2="43624"/>
                            <a14:foregroundMark x1="28783" y1="44966" x2="28783" y2="44966"/>
                            <a14:foregroundMark x1="27300" y1="44295" x2="27300" y2="44295"/>
                            <a14:foregroundMark x1="27300" y1="43624" x2="27300" y2="43624"/>
                            <a14:foregroundMark x1="27003" y1="42282" x2="27003" y2="42282"/>
                            <a14:foregroundMark x1="27300" y1="40940" x2="27300" y2="40940"/>
                            <a14:foregroundMark x1="13056" y1="92617" x2="13056" y2="92617"/>
                            <a14:foregroundMark x1="21068" y1="91946" x2="21068" y2="91946"/>
                            <a14:foregroundMark x1="5935" y1="83893" x2="5935" y2="83893"/>
                            <a14:foregroundMark x1="5638" y1="74497" x2="5638" y2="74497"/>
                            <a14:foregroundMark x1="8309" y1="70470" x2="8309" y2="70470"/>
                            <a14:foregroundMark x1="6231" y1="60403" x2="6231" y2="60403"/>
                            <a14:foregroundMark x1="7715" y1="46309" x2="7715" y2="46309"/>
                            <a14:foregroundMark x1="8012" y1="42282" x2="8012" y2="42282"/>
                            <a14:foregroundMark x1="11276" y1="33557" x2="11276" y2="33557"/>
                            <a14:foregroundMark x1="2374" y1="14094" x2="2374" y2="14094"/>
                            <a14:foregroundMark x1="7418" y1="40268" x2="7418" y2="40268"/>
                            <a14:foregroundMark x1="7715" y1="37584" x2="7715" y2="37584"/>
                            <a14:foregroundMark x1="8309" y1="38255" x2="8309" y2="38255"/>
                            <a14:foregroundMark x1="29674" y1="47651" x2="29674" y2="47651"/>
                            <a14:foregroundMark x1="29080" y1="44295" x2="29080" y2="44295"/>
                            <a14:foregroundMark x1="29970" y1="45638" x2="29970" y2="45638"/>
                            <a14:foregroundMark x1="21958" y1="95302" x2="21958" y2="95302"/>
                            <a14:foregroundMark x1="28783" y1="44295" x2="28783" y2="44295"/>
                            <a14:foregroundMark x1="1780" y1="10067" x2="1780" y2="10067"/>
                            <a14:foregroundMark x1="2967" y1="6711" x2="2967" y2="6711"/>
                            <a14:foregroundMark x1="4154" y1="4698" x2="4154" y2="4698"/>
                            <a14:foregroundMark x1="4451" y1="5369" x2="4451" y2="5369"/>
                            <a14:foregroundMark x1="4748" y1="5369" x2="4748" y2="5369"/>
                            <a14:foregroundMark x1="5045" y1="4698" x2="5045" y2="4698"/>
                            <a14:foregroundMark x1="20178" y1="12752" x2="20178" y2="12752"/>
                            <a14:foregroundMark x1="18991" y1="11409" x2="18991" y2="11409"/>
                          </a14:backgroundRemoval>
                        </a14:imgEffect>
                      </a14:imgLayer>
                    </a14:imgProps>
                  </a:ext>
                </a:extLst>
              </a:blip>
              <a:srcRect r="66476"/>
              <a:stretch/>
            </p:blipFill>
            <p:spPr>
              <a:xfrm>
                <a:off x="2771947" y="3790426"/>
                <a:ext cx="1453960" cy="1910401"/>
              </a:xfrm>
              <a:prstGeom prst="rect">
                <a:avLst/>
              </a:prstGeom>
            </p:spPr>
          </p:pic>
        </p:grpSp>
        <p:pic>
          <p:nvPicPr>
            <p:cNvPr id="7" name="Picture 6">
              <a:extLst>
                <a:ext uri="{FF2B5EF4-FFF2-40B4-BE49-F238E27FC236}">
                  <a16:creationId xmlns:a16="http://schemas.microsoft.com/office/drawing/2014/main" id="{1D500E71-114C-2B42-A8E0-51E825F637E3}"/>
                </a:ext>
              </a:extLst>
            </p:cNvPr>
            <p:cNvPicPr>
              <a:picLocks noChangeAspect="1"/>
            </p:cNvPicPr>
            <p:nvPr/>
          </p:nvPicPr>
          <p:blipFill rotWithShape="1">
            <a:blip r:embed="rId5"/>
            <a:srcRect l="51913" r="24043"/>
            <a:stretch/>
          </p:blipFill>
          <p:spPr>
            <a:xfrm>
              <a:off x="7087966" y="1385822"/>
              <a:ext cx="1115261" cy="2043178"/>
            </a:xfrm>
            <a:prstGeom prst="rect">
              <a:avLst/>
            </a:prstGeom>
          </p:spPr>
        </p:pic>
      </p:grpSp>
      <p:sp>
        <p:nvSpPr>
          <p:cNvPr id="10" name="Text Box 1026">
            <a:extLst>
              <a:ext uri="{FF2B5EF4-FFF2-40B4-BE49-F238E27FC236}">
                <a16:creationId xmlns:a16="http://schemas.microsoft.com/office/drawing/2014/main" id="{9978445E-EC6D-934F-8BBA-4745FB7476D7}"/>
              </a:ext>
            </a:extLst>
          </p:cNvPr>
          <p:cNvSpPr txBox="1">
            <a:spLocks noChangeArrowheads="1"/>
          </p:cNvSpPr>
          <p:nvPr/>
        </p:nvSpPr>
        <p:spPr bwMode="auto">
          <a:xfrm>
            <a:off x="4343401" y="393680"/>
            <a:ext cx="432135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Con otra persona enumere tres cosas que ocurrirían si un número significativo de cristianos en su iglesia fueran el templo del Espíritu Santo cada día, en cada lugar y situación:</a:t>
            </a:r>
          </a:p>
          <a:p>
            <a:pPr marL="519113" indent="-519113">
              <a:lnSpc>
                <a:spcPct val="90000"/>
              </a:lnSpc>
              <a:spcBef>
                <a:spcPts val="0"/>
              </a:spcBef>
              <a:buNone/>
            </a:pPr>
            <a:r>
              <a:rPr lang="en-US" sz="2400" dirty="0">
                <a:effectLst>
                  <a:outerShdw dist="38100" dir="2700000" algn="tl" rotWithShape="0">
                    <a:prstClr val="black"/>
                  </a:outerShdw>
                </a:effectLst>
              </a:rPr>
              <a:t>	1.</a:t>
            </a:r>
          </a:p>
          <a:p>
            <a:pPr marL="519113" indent="-519113">
              <a:lnSpc>
                <a:spcPct val="90000"/>
              </a:lnSpc>
              <a:spcBef>
                <a:spcPts val="0"/>
              </a:spcBef>
              <a:buNone/>
            </a:pPr>
            <a:r>
              <a:rPr lang="en-US" sz="2400" dirty="0">
                <a:effectLst>
                  <a:outerShdw dist="38100" dir="2700000" algn="tl" rotWithShape="0">
                    <a:prstClr val="black"/>
                  </a:outerShdw>
                </a:effectLst>
              </a:rPr>
              <a:t>	2.</a:t>
            </a:r>
          </a:p>
          <a:p>
            <a:pPr marL="519113" indent="-519113">
              <a:lnSpc>
                <a:spcPct val="90000"/>
              </a:lnSpc>
              <a:spcBef>
                <a:spcPts val="0"/>
              </a:spcBef>
              <a:buNone/>
            </a:pPr>
            <a:r>
              <a:rPr lang="en-US" sz="2400" dirty="0">
                <a:effectLst>
                  <a:outerShdw dist="38100" dir="2700000" algn="tl" rotWithShape="0">
                    <a:prstClr val="black"/>
                  </a:outerShdw>
                </a:effectLst>
              </a:rPr>
              <a:t>	3.</a:t>
            </a:r>
          </a:p>
        </p:txBody>
      </p:sp>
      <p:sp>
        <p:nvSpPr>
          <p:cNvPr id="11" name="Text Box 1026">
            <a:extLst>
              <a:ext uri="{FF2B5EF4-FFF2-40B4-BE49-F238E27FC236}">
                <a16:creationId xmlns:a16="http://schemas.microsoft.com/office/drawing/2014/main" id="{2F3358FF-2129-5947-A435-2D0E7E47BFAF}"/>
              </a:ext>
            </a:extLst>
          </p:cNvPr>
          <p:cNvSpPr txBox="1">
            <a:spLocks noChangeArrowheads="1"/>
          </p:cNvSpPr>
          <p:nvPr/>
        </p:nvSpPr>
        <p:spPr bwMode="auto">
          <a:xfrm>
            <a:off x="914400" y="1091625"/>
            <a:ext cx="838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3200" dirty="0">
                <a:solidFill>
                  <a:srgbClr val="FF0000"/>
                </a:solidFill>
                <a:effectLst>
                  <a:outerShdw dist="38100" dir="2700000" algn="tl" rotWithShape="0">
                    <a:prstClr val="black"/>
                  </a:outerShdw>
                </a:effectLst>
              </a:rPr>
              <a:t>1.</a:t>
            </a:r>
          </a:p>
        </p:txBody>
      </p:sp>
      <p:sp>
        <p:nvSpPr>
          <p:cNvPr id="12" name="Text Box 1026">
            <a:extLst>
              <a:ext uri="{FF2B5EF4-FFF2-40B4-BE49-F238E27FC236}">
                <a16:creationId xmlns:a16="http://schemas.microsoft.com/office/drawing/2014/main" id="{27986196-8D31-2B45-ADA3-83166FBFC732}"/>
              </a:ext>
            </a:extLst>
          </p:cNvPr>
          <p:cNvSpPr txBox="1">
            <a:spLocks noChangeArrowheads="1"/>
          </p:cNvSpPr>
          <p:nvPr/>
        </p:nvSpPr>
        <p:spPr bwMode="auto">
          <a:xfrm>
            <a:off x="2286000" y="1000780"/>
            <a:ext cx="838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3200" dirty="0">
                <a:solidFill>
                  <a:srgbClr val="00B050"/>
                </a:solidFill>
                <a:effectLst>
                  <a:outerShdw dist="38100" dir="2700000" algn="tl" rotWithShape="0">
                    <a:prstClr val="black"/>
                  </a:outerShdw>
                </a:effectLst>
              </a:rPr>
              <a:t>2.</a:t>
            </a:r>
          </a:p>
        </p:txBody>
      </p:sp>
      <p:sp>
        <p:nvSpPr>
          <p:cNvPr id="13" name="Text Box 1026">
            <a:extLst>
              <a:ext uri="{FF2B5EF4-FFF2-40B4-BE49-F238E27FC236}">
                <a16:creationId xmlns:a16="http://schemas.microsoft.com/office/drawing/2014/main" id="{05FCC261-53E5-8F4A-BF38-43DBD2563690}"/>
              </a:ext>
            </a:extLst>
          </p:cNvPr>
          <p:cNvSpPr txBox="1">
            <a:spLocks noChangeArrowheads="1"/>
          </p:cNvSpPr>
          <p:nvPr/>
        </p:nvSpPr>
        <p:spPr bwMode="auto">
          <a:xfrm>
            <a:off x="2667000" y="2209800"/>
            <a:ext cx="838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3200" dirty="0">
                <a:solidFill>
                  <a:schemeClr val="accent6">
                    <a:lumMod val="60000"/>
                    <a:lumOff val="40000"/>
                  </a:schemeClr>
                </a:solidFill>
                <a:effectLst>
                  <a:outerShdw dist="38100" dir="2700000" algn="tl" rotWithShape="0">
                    <a:prstClr val="black"/>
                  </a:outerShdw>
                </a:effectLst>
              </a:rPr>
              <a:t>3.</a:t>
            </a:r>
          </a:p>
        </p:txBody>
      </p:sp>
      <p:sp>
        <p:nvSpPr>
          <p:cNvPr id="14" name="Text Box 1026">
            <a:extLst>
              <a:ext uri="{FF2B5EF4-FFF2-40B4-BE49-F238E27FC236}">
                <a16:creationId xmlns:a16="http://schemas.microsoft.com/office/drawing/2014/main" id="{75AC8D84-12D9-0E40-8484-3D12A9175D38}"/>
              </a:ext>
            </a:extLst>
          </p:cNvPr>
          <p:cNvSpPr txBox="1">
            <a:spLocks noChangeArrowheads="1"/>
          </p:cNvSpPr>
          <p:nvPr/>
        </p:nvSpPr>
        <p:spPr bwMode="auto">
          <a:xfrm>
            <a:off x="125324" y="4521976"/>
            <a:ext cx="3760876" cy="233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With another person, list three things that would happen if a significant number of Christians in your church were the temple of the Holy Spirit each day, in every place and situation!</a:t>
            </a:r>
          </a:p>
          <a:p>
            <a:pPr marL="519113" indent="-519113">
              <a:lnSpc>
                <a:spcPct val="90000"/>
              </a:lnSpc>
              <a:spcBef>
                <a:spcPts val="0"/>
              </a:spcBef>
              <a:buNone/>
            </a:pPr>
            <a:r>
              <a:rPr lang="en-US" sz="1800" dirty="0">
                <a:effectLst>
                  <a:outerShdw dist="38100" dir="2700000" algn="tl" rotWithShape="0">
                    <a:prstClr val="black"/>
                  </a:outerShdw>
                </a:effectLst>
              </a:rPr>
              <a:t>	1.</a:t>
            </a:r>
          </a:p>
          <a:p>
            <a:pPr marL="519113" indent="-519113">
              <a:lnSpc>
                <a:spcPct val="90000"/>
              </a:lnSpc>
              <a:spcBef>
                <a:spcPts val="0"/>
              </a:spcBef>
              <a:buNone/>
            </a:pPr>
            <a:r>
              <a:rPr lang="en-US" sz="1800" dirty="0">
                <a:effectLst>
                  <a:outerShdw dist="38100" dir="2700000" algn="tl" rotWithShape="0">
                    <a:prstClr val="black"/>
                  </a:outerShdw>
                </a:effectLst>
              </a:rPr>
              <a:t>	2.</a:t>
            </a:r>
          </a:p>
          <a:p>
            <a:pPr marL="519113" indent="-519113">
              <a:lnSpc>
                <a:spcPct val="90000"/>
              </a:lnSpc>
              <a:spcBef>
                <a:spcPts val="0"/>
              </a:spcBef>
              <a:buNone/>
            </a:pPr>
            <a:r>
              <a:rPr lang="en-US" sz="1800" dirty="0">
                <a:effectLst>
                  <a:outerShdw dist="38100" dir="2700000" algn="tl" rotWithShape="0">
                    <a:prstClr val="black"/>
                  </a:outerShdw>
                </a:effectLst>
              </a:rPr>
              <a:t>	3.</a:t>
            </a:r>
          </a:p>
        </p:txBody>
      </p:sp>
    </p:spTree>
    <p:extLst>
      <p:ext uri="{BB962C8B-B14F-4D97-AF65-F5344CB8AC3E}">
        <p14:creationId xmlns:p14="http://schemas.microsoft.com/office/powerpoint/2010/main" val="421532788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7" name="Text Box 1026">
            <a:extLst>
              <a:ext uri="{FF2B5EF4-FFF2-40B4-BE49-F238E27FC236}">
                <a16:creationId xmlns:a16="http://schemas.microsoft.com/office/drawing/2014/main" id="{694F5C30-074B-B043-BA9B-44A74F9AA7E7}"/>
              </a:ext>
            </a:extLst>
          </p:cNvPr>
          <p:cNvSpPr txBox="1">
            <a:spLocks noChangeArrowheads="1"/>
          </p:cNvSpPr>
          <p:nvPr/>
        </p:nvSpPr>
        <p:spPr bwMode="auto">
          <a:xfrm>
            <a:off x="0" y="86380"/>
            <a:ext cx="91403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PROXIMIDAD TIENE TRES DIMENSIONES</a:t>
            </a:r>
            <a:endParaRPr lang="en-US" altLang="en-US" sz="2800" dirty="0">
              <a:effectLst>
                <a:outerShdw dist="38100" dir="2700000" algn="tl" rotWithShape="0">
                  <a:prstClr val="black"/>
                </a:outerShdw>
              </a:effectLst>
            </a:endParaRPr>
          </a:p>
        </p:txBody>
      </p:sp>
      <p:sp>
        <p:nvSpPr>
          <p:cNvPr id="6" name="Text Box 1026">
            <a:extLst>
              <a:ext uri="{FF2B5EF4-FFF2-40B4-BE49-F238E27FC236}">
                <a16:creationId xmlns:a16="http://schemas.microsoft.com/office/drawing/2014/main" id="{01FBA1F9-40B2-9049-8F82-945E051E2A2E}"/>
              </a:ext>
            </a:extLst>
          </p:cNvPr>
          <p:cNvSpPr txBox="1">
            <a:spLocks noChangeArrowheads="1"/>
          </p:cNvSpPr>
          <p:nvPr/>
        </p:nvSpPr>
        <p:spPr bwMode="auto">
          <a:xfrm>
            <a:off x="290476" y="2491871"/>
            <a:ext cx="6034124"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PROXIMIDAD DEL </a:t>
            </a:r>
            <a:r>
              <a:rPr lang="es-ES" sz="2400" dirty="0">
                <a:solidFill>
                  <a:schemeClr val="accent1"/>
                </a:solidFill>
                <a:effectLst>
                  <a:outerShdw dist="38100" dir="2700000" algn="tl" rotWithShape="0">
                    <a:prstClr val="black"/>
                  </a:outerShdw>
                </a:effectLst>
              </a:rPr>
              <a:t>TIEMPO</a:t>
            </a:r>
            <a:r>
              <a:rPr lang="es-ES" sz="2400" dirty="0">
                <a:effectLst>
                  <a:outerShdw dist="38100" dir="2700000" algn="tl" rotWithShape="0">
                    <a:prstClr val="black"/>
                  </a:outerShdw>
                </a:effectLst>
              </a:rPr>
              <a:t> DE DIOS: Dios está en el pasado, en el presente y en el futuro.</a:t>
            </a:r>
          </a:p>
        </p:txBody>
      </p:sp>
      <p:sp>
        <p:nvSpPr>
          <p:cNvPr id="8" name="Text Box 1026">
            <a:extLst>
              <a:ext uri="{FF2B5EF4-FFF2-40B4-BE49-F238E27FC236}">
                <a16:creationId xmlns:a16="http://schemas.microsoft.com/office/drawing/2014/main" id="{7E89AE71-5AC7-5B42-B3D5-1C5A62E39671}"/>
              </a:ext>
            </a:extLst>
          </p:cNvPr>
          <p:cNvSpPr txBox="1">
            <a:spLocks noChangeArrowheads="1"/>
          </p:cNvSpPr>
          <p:nvPr/>
        </p:nvSpPr>
        <p:spPr bwMode="auto">
          <a:xfrm>
            <a:off x="290476" y="635472"/>
            <a:ext cx="5729324"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PROXIMIDAD </a:t>
            </a:r>
            <a:r>
              <a:rPr lang="es-ES" sz="2400" dirty="0">
                <a:solidFill>
                  <a:schemeClr val="accent1"/>
                </a:solidFill>
                <a:effectLst>
                  <a:outerShdw dist="38100" dir="2700000" algn="tl" rotWithShape="0">
                    <a:prstClr val="black"/>
                  </a:outerShdw>
                </a:effectLst>
              </a:rPr>
              <a:t>DE ESPACIO</a:t>
            </a:r>
            <a:r>
              <a:rPr lang="es-ES" sz="2400" dirty="0">
                <a:effectLst>
                  <a:outerShdw dist="38100" dir="2700000" algn="tl" rotWithShape="0">
                    <a:prstClr val="black"/>
                  </a:outerShdw>
                </a:effectLst>
              </a:rPr>
              <a:t> CON DIOS: Dios es trascendente (lejano) e inmanente (cercano). Dios está en el cielo, pero en la tierra.</a:t>
            </a:r>
            <a:endParaRPr lang="en-US" sz="2400" dirty="0">
              <a:effectLst>
                <a:outerShdw dist="38100" dir="2700000" algn="tl" rotWithShape="0">
                  <a:prstClr val="black"/>
                </a:outerShdw>
              </a:effectLst>
            </a:endParaRPr>
          </a:p>
        </p:txBody>
      </p:sp>
      <p:sp>
        <p:nvSpPr>
          <p:cNvPr id="9" name="Text Box 1026">
            <a:extLst>
              <a:ext uri="{FF2B5EF4-FFF2-40B4-BE49-F238E27FC236}">
                <a16:creationId xmlns:a16="http://schemas.microsoft.com/office/drawing/2014/main" id="{F3A94544-39F8-E940-BAB8-3F41391E6096}"/>
              </a:ext>
            </a:extLst>
          </p:cNvPr>
          <p:cNvSpPr txBox="1">
            <a:spLocks noChangeArrowheads="1"/>
          </p:cNvSpPr>
          <p:nvPr/>
        </p:nvSpPr>
        <p:spPr bwMode="auto">
          <a:xfrm>
            <a:off x="261745" y="4120231"/>
            <a:ext cx="6215255"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LA PROXIMIDAD DE LA </a:t>
            </a:r>
            <a:r>
              <a:rPr lang="es-ES" sz="2400" dirty="0">
                <a:solidFill>
                  <a:schemeClr val="accent1"/>
                </a:solidFill>
                <a:effectLst>
                  <a:outerShdw dist="38100" dir="2700000" algn="tl" rotWithShape="0">
                    <a:prstClr val="black"/>
                  </a:outerShdw>
                </a:effectLst>
              </a:rPr>
              <a:t>RELACIÓN</a:t>
            </a:r>
            <a:r>
              <a:rPr lang="es-ES" sz="2400" dirty="0">
                <a:effectLst>
                  <a:outerShdw dist="38100" dir="2700000" algn="tl" rotWithShape="0">
                    <a:prstClr val="black"/>
                  </a:outerShdw>
                </a:effectLst>
              </a:rPr>
              <a:t> CON DIOS: Dios es grandemente temido, pero fácil de ser amado.</a:t>
            </a:r>
            <a:r>
              <a:rPr lang="en-US" sz="2400" dirty="0">
                <a:effectLst>
                  <a:outerShdw dist="38100" dir="2700000" algn="tl" rotWithShape="0">
                    <a:prstClr val="black"/>
                  </a:outerShdw>
                </a:effectLst>
              </a:rPr>
              <a:t> </a:t>
            </a:r>
          </a:p>
        </p:txBody>
      </p:sp>
      <p:grpSp>
        <p:nvGrpSpPr>
          <p:cNvPr id="5" name="Group 4">
            <a:extLst>
              <a:ext uri="{FF2B5EF4-FFF2-40B4-BE49-F238E27FC236}">
                <a16:creationId xmlns:a16="http://schemas.microsoft.com/office/drawing/2014/main" id="{6A1DE537-CAAE-EE42-A327-78A135EEE645}"/>
              </a:ext>
            </a:extLst>
          </p:cNvPr>
          <p:cNvGrpSpPr/>
          <p:nvPr/>
        </p:nvGrpSpPr>
        <p:grpSpPr>
          <a:xfrm>
            <a:off x="6521210" y="457200"/>
            <a:ext cx="2620410" cy="1686120"/>
            <a:chOff x="6521210" y="-42566"/>
            <a:chExt cx="2620410" cy="1686120"/>
          </a:xfrm>
        </p:grpSpPr>
        <p:pic>
          <p:nvPicPr>
            <p:cNvPr id="2" name="Picture 1">
              <a:extLst>
                <a:ext uri="{FF2B5EF4-FFF2-40B4-BE49-F238E27FC236}">
                  <a16:creationId xmlns:a16="http://schemas.microsoft.com/office/drawing/2014/main" id="{AA302FA7-4B56-BF47-986D-06902B3A631C}"/>
                </a:ext>
              </a:extLst>
            </p:cNvPr>
            <p:cNvPicPr>
              <a:picLocks noChangeAspect="1"/>
            </p:cNvPicPr>
            <p:nvPr/>
          </p:nvPicPr>
          <p:blipFill rotWithShape="1">
            <a:blip r:embed="rId3"/>
            <a:srcRect r="9769"/>
            <a:stretch/>
          </p:blipFill>
          <p:spPr>
            <a:xfrm>
              <a:off x="6521210" y="6332"/>
              <a:ext cx="2620410" cy="1637222"/>
            </a:xfrm>
            <a:prstGeom prst="rect">
              <a:avLst/>
            </a:prstGeom>
          </p:spPr>
        </p:pic>
        <p:sp>
          <p:nvSpPr>
            <p:cNvPr id="11" name="Text Box 1026">
              <a:extLst>
                <a:ext uri="{FF2B5EF4-FFF2-40B4-BE49-F238E27FC236}">
                  <a16:creationId xmlns:a16="http://schemas.microsoft.com/office/drawing/2014/main" id="{0D8ABD56-F741-DF44-9920-E8FAD1F78CA5}"/>
                </a:ext>
              </a:extLst>
            </p:cNvPr>
            <p:cNvSpPr txBox="1">
              <a:spLocks noChangeArrowheads="1"/>
            </p:cNvSpPr>
            <p:nvPr/>
          </p:nvSpPr>
          <p:spPr bwMode="auto">
            <a:xfrm>
              <a:off x="6934200" y="-42566"/>
              <a:ext cx="18251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2400" b="0" dirty="0" err="1">
                  <a:solidFill>
                    <a:schemeClr val="tx1"/>
                  </a:solidFill>
                  <a:effectLst>
                    <a:outerShdw dist="38100" dir="2700000" algn="tl" rotWithShape="0">
                      <a:prstClr val="black"/>
                    </a:outerShdw>
                  </a:effectLst>
                </a:rPr>
                <a:t>Espacio</a:t>
              </a:r>
              <a:endParaRPr lang="en-US" altLang="en-US" sz="2800" b="0" dirty="0">
                <a:solidFill>
                  <a:schemeClr val="tx1"/>
                </a:solidFill>
                <a:effectLst>
                  <a:outerShdw dist="38100" dir="2700000" algn="tl" rotWithShape="0">
                    <a:prstClr val="black"/>
                  </a:outerShdw>
                </a:effectLst>
              </a:endParaRPr>
            </a:p>
          </p:txBody>
        </p:sp>
      </p:grpSp>
      <p:grpSp>
        <p:nvGrpSpPr>
          <p:cNvPr id="10" name="Group 9">
            <a:extLst>
              <a:ext uri="{FF2B5EF4-FFF2-40B4-BE49-F238E27FC236}">
                <a16:creationId xmlns:a16="http://schemas.microsoft.com/office/drawing/2014/main" id="{C86A0D17-CE23-5247-8CF7-45D9551A77E7}"/>
              </a:ext>
            </a:extLst>
          </p:cNvPr>
          <p:cNvGrpSpPr/>
          <p:nvPr/>
        </p:nvGrpSpPr>
        <p:grpSpPr>
          <a:xfrm>
            <a:off x="6553200" y="2202899"/>
            <a:ext cx="2663373" cy="2030667"/>
            <a:chOff x="6553200" y="1779333"/>
            <a:chExt cx="2663373" cy="2030667"/>
          </a:xfrm>
        </p:grpSpPr>
        <p:pic>
          <p:nvPicPr>
            <p:cNvPr id="3" name="Picture 2">
              <a:extLst>
                <a:ext uri="{FF2B5EF4-FFF2-40B4-BE49-F238E27FC236}">
                  <a16:creationId xmlns:a16="http://schemas.microsoft.com/office/drawing/2014/main" id="{7414BB4C-C8C7-704D-A71B-326BC3DF158D}"/>
                </a:ext>
              </a:extLst>
            </p:cNvPr>
            <p:cNvPicPr>
              <a:picLocks noChangeAspect="1"/>
            </p:cNvPicPr>
            <p:nvPr/>
          </p:nvPicPr>
          <p:blipFill rotWithShape="1">
            <a:blip r:embed="rId4"/>
            <a:srcRect r="36384" b="34722"/>
            <a:stretch/>
          </p:blipFill>
          <p:spPr>
            <a:xfrm>
              <a:off x="6553200" y="1813788"/>
              <a:ext cx="2587172" cy="1996212"/>
            </a:xfrm>
            <a:prstGeom prst="rect">
              <a:avLst/>
            </a:prstGeom>
          </p:spPr>
        </p:pic>
        <p:sp>
          <p:nvSpPr>
            <p:cNvPr id="12" name="Text Box 1026">
              <a:extLst>
                <a:ext uri="{FF2B5EF4-FFF2-40B4-BE49-F238E27FC236}">
                  <a16:creationId xmlns:a16="http://schemas.microsoft.com/office/drawing/2014/main" id="{52752B2D-1B71-5646-9B52-C3F22DAFC250}"/>
                </a:ext>
              </a:extLst>
            </p:cNvPr>
            <p:cNvSpPr txBox="1">
              <a:spLocks noChangeArrowheads="1"/>
            </p:cNvSpPr>
            <p:nvPr/>
          </p:nvSpPr>
          <p:spPr bwMode="auto">
            <a:xfrm>
              <a:off x="8305801" y="1779333"/>
              <a:ext cx="910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2400" b="0" dirty="0">
                  <a:solidFill>
                    <a:schemeClr val="tx1"/>
                  </a:solidFill>
                  <a:effectLst>
                    <a:outerShdw dist="38100" dir="2700000" algn="tl" rotWithShape="0">
                      <a:prstClr val="black"/>
                    </a:outerShdw>
                  </a:effectLst>
                </a:rPr>
                <a:t>Hora</a:t>
              </a:r>
              <a:endParaRPr lang="en-US" altLang="en-US" sz="2800" b="0" dirty="0">
                <a:solidFill>
                  <a:schemeClr val="tx1"/>
                </a:solidFill>
                <a:effectLst>
                  <a:outerShdw dist="38100" dir="2700000" algn="tl" rotWithShape="0">
                    <a:prstClr val="black"/>
                  </a:outerShdw>
                </a:effectLst>
              </a:endParaRPr>
            </a:p>
          </p:txBody>
        </p:sp>
      </p:grpSp>
      <p:grpSp>
        <p:nvGrpSpPr>
          <p:cNvPr id="14" name="Group 13">
            <a:extLst>
              <a:ext uri="{FF2B5EF4-FFF2-40B4-BE49-F238E27FC236}">
                <a16:creationId xmlns:a16="http://schemas.microsoft.com/office/drawing/2014/main" id="{84640BB8-2967-0640-880D-187F7E463F84}"/>
              </a:ext>
            </a:extLst>
          </p:cNvPr>
          <p:cNvGrpSpPr/>
          <p:nvPr/>
        </p:nvGrpSpPr>
        <p:grpSpPr>
          <a:xfrm>
            <a:off x="6553200" y="4241128"/>
            <a:ext cx="2815727" cy="2388272"/>
            <a:chOff x="6553200" y="3881735"/>
            <a:chExt cx="2815727" cy="2388272"/>
          </a:xfrm>
        </p:grpSpPr>
        <p:pic>
          <p:nvPicPr>
            <p:cNvPr id="12291" name="Picture 3">
              <a:extLst>
                <a:ext uri="{FF2B5EF4-FFF2-40B4-BE49-F238E27FC236}">
                  <a16:creationId xmlns:a16="http://schemas.microsoft.com/office/drawing/2014/main" id="{2DB38324-70A3-3D4E-B0C9-EB86A144C8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17828"/>
            <a:stretch>
              <a:fillRect/>
            </a:stretch>
          </p:blipFill>
          <p:spPr bwMode="auto">
            <a:xfrm>
              <a:off x="6553200" y="3962400"/>
              <a:ext cx="2587172" cy="2307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026">
              <a:extLst>
                <a:ext uri="{FF2B5EF4-FFF2-40B4-BE49-F238E27FC236}">
                  <a16:creationId xmlns:a16="http://schemas.microsoft.com/office/drawing/2014/main" id="{38FA6DA7-F8D0-6E4E-AA08-CC306F01C3E6}"/>
                </a:ext>
              </a:extLst>
            </p:cNvPr>
            <p:cNvSpPr txBox="1">
              <a:spLocks noChangeArrowheads="1"/>
            </p:cNvSpPr>
            <p:nvPr/>
          </p:nvSpPr>
          <p:spPr bwMode="auto">
            <a:xfrm>
              <a:off x="6553200" y="3881735"/>
              <a:ext cx="28157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400" dirty="0">
                  <a:solidFill>
                    <a:schemeClr val="tx1"/>
                  </a:solidFill>
                </a:rPr>
                <a:t>Relación</a:t>
              </a:r>
              <a:endParaRPr lang="en-US" altLang="en-US" sz="2800" b="0" dirty="0">
                <a:solidFill>
                  <a:schemeClr val="tx1"/>
                </a:solidFill>
                <a:effectLst>
                  <a:outerShdw dist="38100" dir="2700000" algn="tl" rotWithShape="0">
                    <a:prstClr val="black"/>
                  </a:outerShdw>
                </a:effectLst>
              </a:endParaRPr>
            </a:p>
          </p:txBody>
        </p:sp>
      </p:grpSp>
      <p:sp>
        <p:nvSpPr>
          <p:cNvPr id="15" name="Text Box 1026">
            <a:extLst>
              <a:ext uri="{FF2B5EF4-FFF2-40B4-BE49-F238E27FC236}">
                <a16:creationId xmlns:a16="http://schemas.microsoft.com/office/drawing/2014/main" id="{17A5004A-44FE-0647-86D5-49FA22F23085}"/>
              </a:ext>
            </a:extLst>
          </p:cNvPr>
          <p:cNvSpPr txBox="1">
            <a:spLocks noChangeArrowheads="1"/>
          </p:cNvSpPr>
          <p:nvPr/>
        </p:nvSpPr>
        <p:spPr bwMode="auto">
          <a:xfrm>
            <a:off x="269860" y="5540312"/>
            <a:ext cx="6215255"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"Dios está más lejos de nosotros y más cercano a nosotros, que cualquier otro ser"</a:t>
            </a:r>
            <a:r>
              <a:rPr lang="en-US" sz="2400" dirty="0">
                <a:effectLst>
                  <a:outerShdw dist="38100" dir="2700000" algn="tl" rotWithShape="0">
                    <a:prstClr val="black"/>
                  </a:outerShdw>
                </a:effectLst>
              </a:rPr>
              <a:t>(C. S. Lewis, </a:t>
            </a:r>
            <a:r>
              <a:rPr lang="en-US" sz="2400" i="1" dirty="0">
                <a:effectLst>
                  <a:outerShdw dist="38100" dir="2700000" algn="tl" rotWithShape="0">
                    <a:prstClr val="black"/>
                  </a:outerShdw>
                </a:effectLst>
              </a:rPr>
              <a:t>The Problem of Pain).</a:t>
            </a:r>
            <a:endParaRPr lang="en-US" sz="2400" dirty="0">
              <a:effectLst>
                <a:outerShdw dist="38100" dir="2700000" algn="tl" rotWithShape="0">
                  <a:prstClr val="black"/>
                </a:outerShdw>
              </a:effectLst>
            </a:endParaRPr>
          </a:p>
        </p:txBody>
      </p:sp>
    </p:spTree>
    <p:extLst>
      <p:ext uri="{BB962C8B-B14F-4D97-AF65-F5344CB8AC3E}">
        <p14:creationId xmlns:p14="http://schemas.microsoft.com/office/powerpoint/2010/main" val="27973761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sp>
        <p:nvSpPr>
          <p:cNvPr id="13" name="Text Box 1026">
            <a:extLst>
              <a:ext uri="{FF2B5EF4-FFF2-40B4-BE49-F238E27FC236}">
                <a16:creationId xmlns:a16="http://schemas.microsoft.com/office/drawing/2014/main" id="{403041BB-863B-E642-9053-6C8FF14A888B}"/>
              </a:ext>
            </a:extLst>
          </p:cNvPr>
          <p:cNvSpPr txBox="1">
            <a:spLocks noChangeArrowheads="1"/>
          </p:cNvSpPr>
          <p:nvPr/>
        </p:nvSpPr>
        <p:spPr bwMode="auto">
          <a:xfrm>
            <a:off x="838200" y="1079718"/>
            <a:ext cx="7239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LA PRESENCIA DE DIOS ES EL ÚNICO FACTOR QUE FLUYE A TRAVÉS DE LA BIBLIA Y DE LAS EXPLICACIONES POR LO QUE SUCEDIDO!</a:t>
            </a:r>
            <a:endParaRPr lang="en-US" altLang="en-US" sz="2800" dirty="0">
              <a:effectLst>
                <a:outerShdw dist="38100" dir="2700000" algn="tl" rotWithShape="0">
                  <a:prstClr val="black"/>
                </a:outerShdw>
              </a:effectLst>
            </a:endParaRPr>
          </a:p>
        </p:txBody>
      </p:sp>
      <p:sp>
        <p:nvSpPr>
          <p:cNvPr id="5" name="Text Box 1026">
            <a:extLst>
              <a:ext uri="{FF2B5EF4-FFF2-40B4-BE49-F238E27FC236}">
                <a16:creationId xmlns:a16="http://schemas.microsoft.com/office/drawing/2014/main" id="{B25C52AD-12B6-4C42-82C1-FBC6B9844924}"/>
              </a:ext>
            </a:extLst>
          </p:cNvPr>
          <p:cNvSpPr txBox="1">
            <a:spLocks noChangeArrowheads="1"/>
          </p:cNvSpPr>
          <p:nvPr/>
        </p:nvSpPr>
        <p:spPr bwMode="auto">
          <a:xfrm>
            <a:off x="2521743" y="5178117"/>
            <a:ext cx="410765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1800" dirty="0">
                <a:effectLst>
                  <a:outerShdw dist="38100" dir="2700000" algn="tl" rotWithShape="0">
                    <a:prstClr val="black"/>
                  </a:outerShdw>
                </a:effectLst>
              </a:rPr>
              <a:t>GOD’S PRESENCE IS THE ONE FACTOR THAT FLOWS THROUGH THE BIBLE AND EXPLAINS WHAT HAPPENED!</a:t>
            </a:r>
          </a:p>
        </p:txBody>
      </p:sp>
    </p:spTree>
    <p:extLst>
      <p:ext uri="{BB962C8B-B14F-4D97-AF65-F5344CB8AC3E}">
        <p14:creationId xmlns:p14="http://schemas.microsoft.com/office/powerpoint/2010/main" val="367679285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5D6FE2-B8A0-594D-A8A7-137A1045DBB9}"/>
              </a:ext>
            </a:extLst>
          </p:cNvPr>
          <p:cNvPicPr>
            <a:picLocks noChangeAspect="1"/>
          </p:cNvPicPr>
          <p:nvPr/>
        </p:nvPicPr>
        <p:blipFill rotWithShape="1">
          <a:blip r:embed="rId3"/>
          <a:srcRect r="30232" b="10249"/>
          <a:stretch/>
        </p:blipFill>
        <p:spPr>
          <a:xfrm>
            <a:off x="21467" y="-12232"/>
            <a:ext cx="3559933" cy="2838029"/>
          </a:xfrm>
          <a:prstGeom prst="rect">
            <a:avLst/>
          </a:prstGeom>
        </p:spPr>
      </p:pic>
      <p:pic>
        <p:nvPicPr>
          <p:cNvPr id="17" name="Picture 16">
            <a:extLst>
              <a:ext uri="{FF2B5EF4-FFF2-40B4-BE49-F238E27FC236}">
                <a16:creationId xmlns:a16="http://schemas.microsoft.com/office/drawing/2014/main" id="{1CD4B330-2B00-BB4F-8338-BCDAEA3A82B4}"/>
              </a:ext>
            </a:extLst>
          </p:cNvPr>
          <p:cNvPicPr>
            <a:picLocks noChangeAspect="1"/>
          </p:cNvPicPr>
          <p:nvPr/>
        </p:nvPicPr>
        <p:blipFill rotWithShape="1">
          <a:blip r:embed="rId4"/>
          <a:srcRect l="23965" t="3198" r="2325" b="5773"/>
          <a:stretch/>
        </p:blipFill>
        <p:spPr>
          <a:xfrm>
            <a:off x="6205932" y="2583"/>
            <a:ext cx="2938068" cy="2410121"/>
          </a:xfrm>
          <a:prstGeom prst="rect">
            <a:avLst/>
          </a:prstGeom>
        </p:spPr>
      </p:pic>
      <p:pic>
        <p:nvPicPr>
          <p:cNvPr id="15" name="Picture 14">
            <a:extLst>
              <a:ext uri="{FF2B5EF4-FFF2-40B4-BE49-F238E27FC236}">
                <a16:creationId xmlns:a16="http://schemas.microsoft.com/office/drawing/2014/main" id="{5046FB3F-96CF-9345-B8A3-DE6721363D9E}"/>
              </a:ext>
            </a:extLst>
          </p:cNvPr>
          <p:cNvPicPr>
            <a:picLocks noChangeAspect="1"/>
          </p:cNvPicPr>
          <p:nvPr/>
        </p:nvPicPr>
        <p:blipFill rotWithShape="1">
          <a:blip r:embed="rId5"/>
          <a:srcRect l="24475" t="11605" r="13370" b="22636"/>
          <a:stretch/>
        </p:blipFill>
        <p:spPr>
          <a:xfrm>
            <a:off x="50505" y="2895600"/>
            <a:ext cx="3988095" cy="3172645"/>
          </a:xfrm>
          <a:prstGeom prst="rect">
            <a:avLst/>
          </a:prstGeom>
        </p:spPr>
      </p:pic>
      <p:pic>
        <p:nvPicPr>
          <p:cNvPr id="6" name="Picture 5">
            <a:extLst>
              <a:ext uri="{FF2B5EF4-FFF2-40B4-BE49-F238E27FC236}">
                <a16:creationId xmlns:a16="http://schemas.microsoft.com/office/drawing/2014/main" id="{D1DCE999-34B9-EA4B-8529-31786B350171}"/>
              </a:ext>
            </a:extLst>
          </p:cNvPr>
          <p:cNvPicPr>
            <a:picLocks noChangeAspect="1"/>
          </p:cNvPicPr>
          <p:nvPr/>
        </p:nvPicPr>
        <p:blipFill rotWithShape="1">
          <a:blip r:embed="rId6"/>
          <a:srcRect l="1733" b="8333"/>
          <a:stretch/>
        </p:blipFill>
        <p:spPr>
          <a:xfrm>
            <a:off x="4800600" y="2895600"/>
            <a:ext cx="4340352" cy="3239069"/>
          </a:xfrm>
          <a:prstGeom prst="rect">
            <a:avLst/>
          </a:prstGeom>
        </p:spPr>
      </p:pic>
      <p:pic>
        <p:nvPicPr>
          <p:cNvPr id="5" name="Picture 4">
            <a:extLst>
              <a:ext uri="{FF2B5EF4-FFF2-40B4-BE49-F238E27FC236}">
                <a16:creationId xmlns:a16="http://schemas.microsoft.com/office/drawing/2014/main" id="{0C348212-F6BA-EA4D-9693-25F707449C92}"/>
              </a:ext>
            </a:extLst>
          </p:cNvPr>
          <p:cNvPicPr>
            <a:picLocks noChangeAspect="1"/>
          </p:cNvPicPr>
          <p:nvPr/>
        </p:nvPicPr>
        <p:blipFill rotWithShape="1">
          <a:blip r:embed="rId7"/>
          <a:srcRect l="9548" r="2941" b="26607"/>
          <a:stretch/>
        </p:blipFill>
        <p:spPr>
          <a:xfrm>
            <a:off x="3620055" y="0"/>
            <a:ext cx="2552145" cy="2846521"/>
          </a:xfrm>
          <a:prstGeom prst="rect">
            <a:avLst/>
          </a:prstGeom>
        </p:spPr>
      </p:pic>
    </p:spTree>
    <p:extLst>
      <p:ext uri="{BB962C8B-B14F-4D97-AF65-F5344CB8AC3E}">
        <p14:creationId xmlns:p14="http://schemas.microsoft.com/office/powerpoint/2010/main" val="17002562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4" name="Text Box 1026">
            <a:extLst>
              <a:ext uri="{FF2B5EF4-FFF2-40B4-BE49-F238E27FC236}">
                <a16:creationId xmlns:a16="http://schemas.microsoft.com/office/drawing/2014/main" id="{F6C1A27D-59E1-A240-8D22-8E635116DD9A}"/>
              </a:ext>
            </a:extLst>
          </p:cNvPr>
          <p:cNvSpPr txBox="1">
            <a:spLocks noChangeArrowheads="1"/>
          </p:cNvSpPr>
          <p:nvPr/>
        </p:nvSpPr>
        <p:spPr bwMode="auto">
          <a:xfrm>
            <a:off x="90486" y="907762"/>
            <a:ext cx="9053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endParaRPr lang="en-US" altLang="en-US" sz="3200" dirty="0"/>
          </a:p>
        </p:txBody>
      </p:sp>
      <p:pic>
        <p:nvPicPr>
          <p:cNvPr id="11" name="Picture 10">
            <a:extLst>
              <a:ext uri="{FF2B5EF4-FFF2-40B4-BE49-F238E27FC236}">
                <a16:creationId xmlns:a16="http://schemas.microsoft.com/office/drawing/2014/main" id="{BB5D2C0D-C28F-3C40-908E-4DDAC2622D9C}"/>
              </a:ext>
            </a:extLst>
          </p:cNvPr>
          <p:cNvPicPr>
            <a:picLocks noChangeAspect="1"/>
          </p:cNvPicPr>
          <p:nvPr/>
        </p:nvPicPr>
        <p:blipFill rotWithShape="1">
          <a:blip r:embed="rId3"/>
          <a:srcRect l="10740" t="5910" r="14603" b="12087"/>
          <a:stretch/>
        </p:blipFill>
        <p:spPr>
          <a:xfrm>
            <a:off x="0" y="0"/>
            <a:ext cx="3303375" cy="2707311"/>
          </a:xfrm>
          <a:prstGeom prst="rect">
            <a:avLst/>
          </a:prstGeom>
        </p:spPr>
      </p:pic>
      <p:pic>
        <p:nvPicPr>
          <p:cNvPr id="16" name="Picture 15">
            <a:extLst>
              <a:ext uri="{FF2B5EF4-FFF2-40B4-BE49-F238E27FC236}">
                <a16:creationId xmlns:a16="http://schemas.microsoft.com/office/drawing/2014/main" id="{B7B57798-0CCC-EA4A-892E-56029C3F8396}"/>
              </a:ext>
            </a:extLst>
          </p:cNvPr>
          <p:cNvPicPr>
            <a:picLocks noChangeAspect="1"/>
          </p:cNvPicPr>
          <p:nvPr/>
        </p:nvPicPr>
        <p:blipFill rotWithShape="1">
          <a:blip r:embed="rId4"/>
          <a:srcRect l="23620" t="15710" r="24029" b="13809"/>
          <a:stretch/>
        </p:blipFill>
        <p:spPr>
          <a:xfrm>
            <a:off x="3303375" y="1981200"/>
            <a:ext cx="3144074" cy="3174642"/>
          </a:xfrm>
          <a:prstGeom prst="rect">
            <a:avLst/>
          </a:prstGeom>
        </p:spPr>
      </p:pic>
      <p:pic>
        <p:nvPicPr>
          <p:cNvPr id="18" name="Picture 17">
            <a:extLst>
              <a:ext uri="{FF2B5EF4-FFF2-40B4-BE49-F238E27FC236}">
                <a16:creationId xmlns:a16="http://schemas.microsoft.com/office/drawing/2014/main" id="{41816F9D-7F2C-E040-BD69-8CD9BD85A823}"/>
              </a:ext>
            </a:extLst>
          </p:cNvPr>
          <p:cNvPicPr>
            <a:picLocks noChangeAspect="1"/>
          </p:cNvPicPr>
          <p:nvPr/>
        </p:nvPicPr>
        <p:blipFill rotWithShape="1">
          <a:blip r:embed="rId5"/>
          <a:srcRect l="7055" r="10943" b="6130"/>
          <a:stretch/>
        </p:blipFill>
        <p:spPr>
          <a:xfrm>
            <a:off x="6447450" y="-7925"/>
            <a:ext cx="2730710" cy="3297997"/>
          </a:xfrm>
          <a:prstGeom prst="rect">
            <a:avLst/>
          </a:prstGeom>
        </p:spPr>
      </p:pic>
    </p:spTree>
    <p:extLst>
      <p:ext uri="{BB962C8B-B14F-4D97-AF65-F5344CB8AC3E}">
        <p14:creationId xmlns:p14="http://schemas.microsoft.com/office/powerpoint/2010/main" val="17871194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3B071A-3BF5-D646-9DB6-647A5FC76004}"/>
              </a:ext>
            </a:extLst>
          </p:cNvPr>
          <p:cNvPicPr>
            <a:picLocks noChangeAspect="1"/>
          </p:cNvPicPr>
          <p:nvPr/>
        </p:nvPicPr>
        <p:blipFill rotWithShape="1">
          <a:blip r:embed="rId3"/>
          <a:srcRect b="10250"/>
          <a:stretch/>
        </p:blipFill>
        <p:spPr>
          <a:xfrm>
            <a:off x="1" y="0"/>
            <a:ext cx="3962400" cy="2362200"/>
          </a:xfrm>
          <a:prstGeom prst="rect">
            <a:avLst/>
          </a:prstGeom>
        </p:spPr>
      </p:pic>
      <p:pic>
        <p:nvPicPr>
          <p:cNvPr id="3" name="Picture 2">
            <a:extLst>
              <a:ext uri="{FF2B5EF4-FFF2-40B4-BE49-F238E27FC236}">
                <a16:creationId xmlns:a16="http://schemas.microsoft.com/office/drawing/2014/main" id="{2482D55F-39D1-5947-9C8D-897C4F25D905}"/>
              </a:ext>
            </a:extLst>
          </p:cNvPr>
          <p:cNvPicPr>
            <a:picLocks noChangeAspect="1"/>
          </p:cNvPicPr>
          <p:nvPr/>
        </p:nvPicPr>
        <p:blipFill rotWithShape="1">
          <a:blip r:embed="rId4"/>
          <a:srcRect l="12188" t="5413" r="7894" b="17794"/>
          <a:stretch/>
        </p:blipFill>
        <p:spPr>
          <a:xfrm>
            <a:off x="5716767" y="-1"/>
            <a:ext cx="3415862" cy="2362201"/>
          </a:xfrm>
          <a:prstGeom prst="rect">
            <a:avLst/>
          </a:prstGeom>
        </p:spPr>
      </p:pic>
      <p:pic>
        <p:nvPicPr>
          <p:cNvPr id="5" name="Picture 4">
            <a:extLst>
              <a:ext uri="{FF2B5EF4-FFF2-40B4-BE49-F238E27FC236}">
                <a16:creationId xmlns:a16="http://schemas.microsoft.com/office/drawing/2014/main" id="{52CDAF39-D02A-C94A-B889-A6CC125AD5E2}"/>
              </a:ext>
            </a:extLst>
          </p:cNvPr>
          <p:cNvPicPr>
            <a:picLocks noChangeAspect="1"/>
          </p:cNvPicPr>
          <p:nvPr/>
        </p:nvPicPr>
        <p:blipFill rotWithShape="1">
          <a:blip r:embed="rId5"/>
          <a:srcRect l="3766" r="6923"/>
          <a:stretch/>
        </p:blipFill>
        <p:spPr>
          <a:xfrm>
            <a:off x="5446052" y="2494660"/>
            <a:ext cx="3657600" cy="2770415"/>
          </a:xfrm>
          <a:prstGeom prst="rect">
            <a:avLst/>
          </a:prstGeom>
        </p:spPr>
      </p:pic>
      <p:pic>
        <p:nvPicPr>
          <p:cNvPr id="6" name="Picture 5">
            <a:extLst>
              <a:ext uri="{FF2B5EF4-FFF2-40B4-BE49-F238E27FC236}">
                <a16:creationId xmlns:a16="http://schemas.microsoft.com/office/drawing/2014/main" id="{8EC78A7E-8363-CF41-99C6-A517A7E09258}"/>
              </a:ext>
            </a:extLst>
          </p:cNvPr>
          <p:cNvPicPr>
            <a:picLocks noChangeAspect="1"/>
          </p:cNvPicPr>
          <p:nvPr/>
        </p:nvPicPr>
        <p:blipFill rotWithShape="1">
          <a:blip r:embed="rId6">
            <a:extLst>
              <a:ext uri="{BEBA8EAE-BF5A-486C-A8C5-ECC9F3942E4B}">
                <a14:imgProps xmlns:a14="http://schemas.microsoft.com/office/drawing/2010/main">
                  <a14:imgLayer r:embed="rId7">
                    <a14:imgEffect>
                      <a14:sharpenSoften amount="25000"/>
                    </a14:imgEffect>
                    <a14:imgEffect>
                      <a14:saturation sat="66000"/>
                    </a14:imgEffect>
                  </a14:imgLayer>
                </a14:imgProps>
              </a:ext>
            </a:extLst>
          </a:blip>
          <a:srcRect l="7718" r="13565"/>
          <a:stretch/>
        </p:blipFill>
        <p:spPr>
          <a:xfrm>
            <a:off x="40348" y="2473324"/>
            <a:ext cx="4423024" cy="2791751"/>
          </a:xfrm>
          <a:prstGeom prst="rect">
            <a:avLst/>
          </a:prstGeom>
        </p:spPr>
      </p:pic>
    </p:spTree>
    <p:extLst>
      <p:ext uri="{BB962C8B-B14F-4D97-AF65-F5344CB8AC3E}">
        <p14:creationId xmlns:p14="http://schemas.microsoft.com/office/powerpoint/2010/main" val="29557172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EFE19026-7E85-4F45-AF53-FE0D3C2EFF59}"/>
              </a:ext>
            </a:extLst>
          </p:cNvPr>
          <p:cNvPicPr>
            <a:picLocks noChangeAspect="1"/>
          </p:cNvPicPr>
          <p:nvPr/>
        </p:nvPicPr>
        <p:blipFill rotWithShape="1">
          <a:blip r:embed="rId3"/>
          <a:srcRect t="16808"/>
          <a:stretch/>
        </p:blipFill>
        <p:spPr>
          <a:xfrm>
            <a:off x="0" y="0"/>
            <a:ext cx="4471722" cy="4749068"/>
          </a:xfrm>
          <a:prstGeom prst="rect">
            <a:avLst/>
          </a:prstGeom>
        </p:spPr>
      </p:pic>
      <p:pic>
        <p:nvPicPr>
          <p:cNvPr id="12" name="Picture 11">
            <a:extLst>
              <a:ext uri="{FF2B5EF4-FFF2-40B4-BE49-F238E27FC236}">
                <a16:creationId xmlns:a16="http://schemas.microsoft.com/office/drawing/2014/main" id="{6B2B3A3E-FC7A-9443-87E4-79D4D32FB516}"/>
              </a:ext>
            </a:extLst>
          </p:cNvPr>
          <p:cNvPicPr>
            <a:picLocks noChangeAspect="1"/>
          </p:cNvPicPr>
          <p:nvPr/>
        </p:nvPicPr>
        <p:blipFill>
          <a:blip r:embed="rId4"/>
          <a:stretch>
            <a:fillRect/>
          </a:stretch>
        </p:blipFill>
        <p:spPr>
          <a:xfrm>
            <a:off x="4483913" y="0"/>
            <a:ext cx="4660087" cy="3210282"/>
          </a:xfrm>
          <a:prstGeom prst="rect">
            <a:avLst/>
          </a:prstGeom>
        </p:spPr>
      </p:pic>
    </p:spTree>
    <p:extLst>
      <p:ext uri="{BB962C8B-B14F-4D97-AF65-F5344CB8AC3E}">
        <p14:creationId xmlns:p14="http://schemas.microsoft.com/office/powerpoint/2010/main" val="2322880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untitled 3">
  <a:themeElements>
    <a:clrScheme name="untitled 3 8">
      <a:dk1>
        <a:srgbClr val="000000"/>
      </a:dk1>
      <a:lt1>
        <a:srgbClr val="000099"/>
      </a:lt1>
      <a:dk2>
        <a:srgbClr val="FFFFFF"/>
      </a:dk2>
      <a:lt2>
        <a:srgbClr val="000000"/>
      </a:lt2>
      <a:accent1>
        <a:srgbClr val="FFFF00"/>
      </a:accent1>
      <a:accent2>
        <a:srgbClr val="FF7F00"/>
      </a:accent2>
      <a:accent3>
        <a:srgbClr val="AAAACA"/>
      </a:accent3>
      <a:accent4>
        <a:srgbClr val="000000"/>
      </a:accent4>
      <a:accent5>
        <a:srgbClr val="FFFFAA"/>
      </a:accent5>
      <a:accent6>
        <a:srgbClr val="E77200"/>
      </a:accent6>
      <a:hlink>
        <a:srgbClr val="FF0100"/>
      </a:hlink>
      <a:folHlink>
        <a:srgbClr val="8080FF"/>
      </a:folHlink>
    </a:clrScheme>
    <a:fontScheme name="untitled 3">
      <a:majorFont>
        <a:latin typeface="Comic Sans MS"/>
        <a:ea typeface="ＭＳ Ｐゴシック"/>
        <a:cs typeface=""/>
      </a:majorFont>
      <a:minorFont>
        <a:latin typeface="Comic Sans M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Comic Sans MS" charset="0"/>
            <a:ea typeface="ＭＳ Ｐゴシック"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Comic Sans MS" charset="0"/>
            <a:ea typeface="ＭＳ Ｐゴシック" charset="0"/>
          </a:defRPr>
        </a:defPPr>
      </a:lstStyle>
    </a:lnDef>
  </a:objectDefaults>
  <a:extraClrSchemeLst>
    <a:extraClrScheme>
      <a:clrScheme name="untitled 3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ntitled 3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ntitled 3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ntitled 3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ntitled 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ntitled 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ntitled 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ntitled 3 8">
        <a:dk1>
          <a:srgbClr val="000000"/>
        </a:dk1>
        <a:lt1>
          <a:srgbClr val="000099"/>
        </a:lt1>
        <a:dk2>
          <a:srgbClr val="FFFFFF"/>
        </a:dk2>
        <a:lt2>
          <a:srgbClr val="000000"/>
        </a:lt2>
        <a:accent1>
          <a:srgbClr val="FFFF00"/>
        </a:accent1>
        <a:accent2>
          <a:srgbClr val="FF7F00"/>
        </a:accent2>
        <a:accent3>
          <a:srgbClr val="AAAACA"/>
        </a:accent3>
        <a:accent4>
          <a:srgbClr val="000000"/>
        </a:accent4>
        <a:accent5>
          <a:srgbClr val="FFFFAA"/>
        </a:accent5>
        <a:accent6>
          <a:srgbClr val="E77200"/>
        </a:accent6>
        <a:hlink>
          <a:srgbClr val="FF0100"/>
        </a:hlink>
        <a:folHlink>
          <a:srgbClr val="8080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Jim's Gig:Documents:TYOT:TYOT 1997 (9/30/97):TYOT 1997 PowerPoints:TYOT 1997 - Module #1:1.1.3 Ethics, Values &amp; Cell Ch.</Template>
  <TotalTime>38190</TotalTime>
  <Pages>103</Pages>
  <Words>2474</Words>
  <Application>Microsoft Macintosh PowerPoint</Application>
  <PresentationFormat>On-screen Show (4:3)</PresentationFormat>
  <Paragraphs>259</Paragraphs>
  <Slides>37</Slides>
  <Notes>37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Comic Sans MS</vt:lpstr>
      <vt:lpstr>georgia</vt:lpstr>
      <vt:lpstr>untitled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CELL TRAINING—ONE</dc:title>
  <dc:subject/>
  <dc:creator>Jim Egli</dc:creator>
  <cp:keywords/>
  <dc:description/>
  <cp:lastModifiedBy>Bill Beckham</cp:lastModifiedBy>
  <cp:revision>2245</cp:revision>
  <cp:lastPrinted>2019-05-12T21:29:38Z</cp:lastPrinted>
  <dcterms:created xsi:type="dcterms:W3CDTF">1998-03-05T05:23:50Z</dcterms:created>
  <dcterms:modified xsi:type="dcterms:W3CDTF">2019-05-15T13:41:58Z</dcterms:modified>
</cp:coreProperties>
</file>