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handoutMasterIdLst>
    <p:handoutMasterId r:id="rId28"/>
  </p:handoutMasterIdLst>
  <p:sldIdLst>
    <p:sldId id="2196" r:id="rId2"/>
    <p:sldId id="2270" r:id="rId3"/>
    <p:sldId id="2197" r:id="rId4"/>
    <p:sldId id="2172" r:id="rId5"/>
    <p:sldId id="2101" r:id="rId6"/>
    <p:sldId id="2088" r:id="rId7"/>
    <p:sldId id="2201" r:id="rId8"/>
    <p:sldId id="2100" r:id="rId9"/>
    <p:sldId id="2191" r:id="rId10"/>
    <p:sldId id="2180" r:id="rId11"/>
    <p:sldId id="2178" r:id="rId12"/>
    <p:sldId id="2177" r:id="rId13"/>
    <p:sldId id="2175" r:id="rId14"/>
    <p:sldId id="2181" r:id="rId15"/>
    <p:sldId id="2123" r:id="rId16"/>
    <p:sldId id="2186" r:id="rId17"/>
    <p:sldId id="2210" r:id="rId18"/>
    <p:sldId id="2265" r:id="rId19"/>
    <p:sldId id="2268" r:id="rId20"/>
    <p:sldId id="2211" r:id="rId21"/>
    <p:sldId id="2184" r:id="rId22"/>
    <p:sldId id="2238" r:id="rId23"/>
    <p:sldId id="2105" r:id="rId24"/>
    <p:sldId id="2271" r:id="rId25"/>
    <p:sldId id="2234" r:id="rId26"/>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Comic Sans MS" panose="030F0902030302020204" pitchFamily="66"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Comic Sans MS" panose="030F0902030302020204" pitchFamily="66"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384"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F2641"/>
    <a:srgbClr val="04638B"/>
    <a:srgbClr val="008C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4"/>
    <p:restoredTop sz="93669"/>
  </p:normalViewPr>
  <p:slideViewPr>
    <p:cSldViewPr showGuides="1">
      <p:cViewPr varScale="1">
        <p:scale>
          <a:sx n="95" d="100"/>
          <a:sy n="95" d="100"/>
        </p:scale>
        <p:origin x="1232" y="168"/>
      </p:cViewPr>
      <p:guideLst>
        <p:guide orient="horz" pos="384"/>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75" d="100"/>
        <a:sy n="75" d="100"/>
      </p:scale>
      <p:origin x="0" y="0"/>
    </p:cViewPr>
  </p:sorterViewPr>
  <p:notesViewPr>
    <p:cSldViewPr showGuides="1">
      <p:cViewPr varScale="1">
        <p:scale>
          <a:sx n="80" d="100"/>
          <a:sy n="80" d="100"/>
        </p:scale>
        <p:origin x="-1664" y="-1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4459E2C-B3BC-A844-9625-ACB8A41E69F1}"/>
              </a:ext>
            </a:extLst>
          </p:cNvPr>
          <p:cNvSpPr>
            <a:spLocks noChangeArrowheads="1"/>
          </p:cNvSpPr>
          <p:nvPr/>
        </p:nvSpPr>
        <p:spPr bwMode="auto">
          <a:xfrm>
            <a:off x="3103563" y="8423275"/>
            <a:ext cx="777875" cy="284163"/>
          </a:xfrm>
          <a:prstGeom prst="rect">
            <a:avLst/>
          </a:prstGeom>
          <a:noFill/>
          <a:ln>
            <a:noFill/>
          </a:ln>
          <a:effectLst/>
          <a:extLst>
            <a:ext uri="{909E8E84-426E-40dd-AFC4-6F175D3DCCD1}"/>
            <a:ext uri="{91240B29-F687-4f45-9708-019B960494DF}"/>
            <a:ext uri="{AF507438-7753-43e0-B8FC-AC1667EBCBE1}"/>
          </a:extLst>
        </p:spPr>
        <p:txBody>
          <a:bodyPr wrap="none" lIns="90487" tIns="44450" rIns="90487" bIns="44450">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r>
              <a:rPr lang="en-US" altLang="en-US" sz="1200"/>
              <a:t>Page </a:t>
            </a:r>
            <a:fld id="{FE8E8324-250A-1C4E-98EC-F7ADF6B35D57}" type="slidenum">
              <a:rPr lang="en-US" altLang="en-US" sz="1200" smtClean="0"/>
              <a:pPr>
                <a:defRPr/>
              </a:pPr>
              <a:t>‹#›</a:t>
            </a:fld>
            <a:endParaRPr lang="en-US" altLang="en-US" sz="1200"/>
          </a:p>
        </p:txBody>
      </p:sp>
      <p:sp>
        <p:nvSpPr>
          <p:cNvPr id="3075" name="Rectangle 3">
            <a:extLst>
              <a:ext uri="{FF2B5EF4-FFF2-40B4-BE49-F238E27FC236}">
                <a16:creationId xmlns:a16="http://schemas.microsoft.com/office/drawing/2014/main" id="{20833606-A30D-FD46-A329-EEAC6978D728}"/>
              </a:ext>
            </a:extLst>
          </p:cNvPr>
          <p:cNvSpPr>
            <a:spLocks noChangeArrowheads="1"/>
          </p:cNvSpPr>
          <p:nvPr/>
        </p:nvSpPr>
        <p:spPr bwMode="auto">
          <a:xfrm>
            <a:off x="512763" y="422275"/>
            <a:ext cx="59880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7" tIns="44450" rIns="90487" bIns="44450">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r>
              <a:rPr lang="en-US" altLang="en-US" sz="1200"/>
              <a:t>ACT 1, Day 1, Opening Sessions: Overview, Paradigms, The Cell Church Vision</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41508678-BE1C-084E-8B69-18F33BDCA3C9}"/>
              </a:ext>
            </a:extLst>
          </p:cNvPr>
          <p:cNvSpPr>
            <a:spLocks noGrp="1" noRot="1" noChangeAspect="1" noChangeArrowheads="1" noTextEdit="1"/>
          </p:cNvSpPr>
          <p:nvPr>
            <p:ph type="sldImg" idx="2"/>
          </p:nvPr>
        </p:nvSpPr>
        <p:spPr bwMode="auto">
          <a:xfrm>
            <a:off x="6350" y="-165100"/>
            <a:ext cx="6832600" cy="5118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a:extLst>
              <a:ext uri="{FF2B5EF4-FFF2-40B4-BE49-F238E27FC236}">
                <a16:creationId xmlns:a16="http://schemas.microsoft.com/office/drawing/2014/main" id="{4D1A047D-2CEF-894F-AE6A-929F2510E9E6}"/>
              </a:ext>
            </a:extLst>
          </p:cNvPr>
          <p:cNvSpPr>
            <a:spLocks noGrp="1" noChangeArrowheads="1"/>
          </p:cNvSpPr>
          <p:nvPr>
            <p:ph type="body" sz="quarter" idx="3"/>
          </p:nvPr>
        </p:nvSpPr>
        <p:spPr bwMode="auto">
          <a:xfrm>
            <a:off x="914400" y="5181600"/>
            <a:ext cx="5029200" cy="32766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0487" tIns="44450" rIns="90487"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omic Sans M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Comic Sans M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505501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D1521DF-0A05-0747-8B4B-108266CA7710}"/>
              </a:ext>
            </a:extLst>
          </p:cNvPr>
          <p:cNvSpPr>
            <a:spLocks noGrp="1" noRot="1" noChangeAspect="1" noChangeArrowheads="1" noTextEdit="1"/>
          </p:cNvSpPr>
          <p:nvPr>
            <p:ph type="sldImg"/>
          </p:nvPr>
        </p:nvSpPr>
        <p:spPr>
          <a:xfrm>
            <a:off x="1143000" y="685800"/>
            <a:ext cx="4572000" cy="3429000"/>
          </a:xfrm>
          <a:solidFill>
            <a:srgbClr val="FFFFFF"/>
          </a:solidFill>
          <a:ln/>
        </p:spPr>
      </p:sp>
      <p:sp>
        <p:nvSpPr>
          <p:cNvPr id="3458051" name="Rectangle 3">
            <a:extLst>
              <a:ext uri="{FF2B5EF4-FFF2-40B4-BE49-F238E27FC236}">
                <a16:creationId xmlns:a16="http://schemas.microsoft.com/office/drawing/2014/main" id="{0AEA4BA1-51F6-184A-B7BC-6A8A18D44F25}"/>
              </a:ext>
            </a:extLst>
          </p:cNvPr>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354072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D1521DF-0A05-0747-8B4B-108266CA7710}"/>
              </a:ext>
            </a:extLst>
          </p:cNvPr>
          <p:cNvSpPr>
            <a:spLocks noGrp="1" noRot="1" noChangeAspect="1" noChangeArrowheads="1" noTextEdit="1"/>
          </p:cNvSpPr>
          <p:nvPr>
            <p:ph type="sldImg"/>
          </p:nvPr>
        </p:nvSpPr>
        <p:spPr>
          <a:xfrm>
            <a:off x="1143000" y="685800"/>
            <a:ext cx="4572000" cy="3429000"/>
          </a:xfrm>
          <a:solidFill>
            <a:srgbClr val="FFFFFF"/>
          </a:solidFill>
          <a:ln/>
        </p:spPr>
      </p:sp>
      <p:sp>
        <p:nvSpPr>
          <p:cNvPr id="3458051" name="Rectangle 3">
            <a:extLst>
              <a:ext uri="{FF2B5EF4-FFF2-40B4-BE49-F238E27FC236}">
                <a16:creationId xmlns:a16="http://schemas.microsoft.com/office/drawing/2014/main" id="{0AEA4BA1-51F6-184A-B7BC-6A8A18D44F25}"/>
              </a:ext>
            </a:extLst>
          </p:cNvPr>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05907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D1521DF-0A05-0747-8B4B-108266CA7710}"/>
              </a:ext>
            </a:extLst>
          </p:cNvPr>
          <p:cNvSpPr>
            <a:spLocks noGrp="1" noRot="1" noChangeAspect="1" noChangeArrowheads="1" noTextEdit="1"/>
          </p:cNvSpPr>
          <p:nvPr>
            <p:ph type="sldImg"/>
          </p:nvPr>
        </p:nvSpPr>
        <p:spPr>
          <a:xfrm>
            <a:off x="1143000" y="685800"/>
            <a:ext cx="4572000" cy="3429000"/>
          </a:xfrm>
          <a:solidFill>
            <a:srgbClr val="FFFFFF"/>
          </a:solidFill>
          <a:ln/>
        </p:spPr>
      </p:sp>
      <p:sp>
        <p:nvSpPr>
          <p:cNvPr id="3458051" name="Rectangle 3">
            <a:extLst>
              <a:ext uri="{FF2B5EF4-FFF2-40B4-BE49-F238E27FC236}">
                <a16:creationId xmlns:a16="http://schemas.microsoft.com/office/drawing/2014/main" id="{0AEA4BA1-51F6-184A-B7BC-6A8A18D44F25}"/>
              </a:ext>
            </a:extLst>
          </p:cNvPr>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4067473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D1521DF-0A05-0747-8B4B-108266CA7710}"/>
              </a:ext>
            </a:extLst>
          </p:cNvPr>
          <p:cNvSpPr>
            <a:spLocks noGrp="1" noRot="1" noChangeAspect="1" noChangeArrowheads="1" noTextEdit="1"/>
          </p:cNvSpPr>
          <p:nvPr>
            <p:ph type="sldImg"/>
          </p:nvPr>
        </p:nvSpPr>
        <p:spPr>
          <a:xfrm>
            <a:off x="1143000" y="685800"/>
            <a:ext cx="4572000" cy="3429000"/>
          </a:xfrm>
          <a:solidFill>
            <a:srgbClr val="FFFFFF"/>
          </a:solidFill>
          <a:ln/>
        </p:spPr>
      </p:sp>
      <p:sp>
        <p:nvSpPr>
          <p:cNvPr id="3458051" name="Rectangle 3">
            <a:extLst>
              <a:ext uri="{FF2B5EF4-FFF2-40B4-BE49-F238E27FC236}">
                <a16:creationId xmlns:a16="http://schemas.microsoft.com/office/drawing/2014/main" id="{0AEA4BA1-51F6-184A-B7BC-6A8A18D44F25}"/>
              </a:ext>
            </a:extLst>
          </p:cNvPr>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586698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D1521DF-0A05-0747-8B4B-108266CA7710}"/>
              </a:ext>
            </a:extLst>
          </p:cNvPr>
          <p:cNvSpPr>
            <a:spLocks noGrp="1" noRot="1" noChangeAspect="1" noChangeArrowheads="1" noTextEdit="1"/>
          </p:cNvSpPr>
          <p:nvPr>
            <p:ph type="sldImg"/>
          </p:nvPr>
        </p:nvSpPr>
        <p:spPr>
          <a:xfrm>
            <a:off x="1143000" y="685800"/>
            <a:ext cx="4572000" cy="3429000"/>
          </a:xfrm>
          <a:solidFill>
            <a:srgbClr val="FFFFFF"/>
          </a:solidFill>
          <a:ln/>
        </p:spPr>
      </p:sp>
      <p:sp>
        <p:nvSpPr>
          <p:cNvPr id="3458051" name="Rectangle 3">
            <a:extLst>
              <a:ext uri="{FF2B5EF4-FFF2-40B4-BE49-F238E27FC236}">
                <a16:creationId xmlns:a16="http://schemas.microsoft.com/office/drawing/2014/main" id="{0AEA4BA1-51F6-184A-B7BC-6A8A18D44F25}"/>
              </a:ext>
            </a:extLst>
          </p:cNvPr>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984964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D1521DF-0A05-0747-8B4B-108266CA7710}"/>
              </a:ext>
            </a:extLst>
          </p:cNvPr>
          <p:cNvSpPr>
            <a:spLocks noGrp="1" noRot="1" noChangeAspect="1" noChangeArrowheads="1" noTextEdit="1"/>
          </p:cNvSpPr>
          <p:nvPr>
            <p:ph type="sldImg"/>
          </p:nvPr>
        </p:nvSpPr>
        <p:spPr>
          <a:xfrm>
            <a:off x="1143000" y="685800"/>
            <a:ext cx="4572000" cy="3429000"/>
          </a:xfrm>
          <a:solidFill>
            <a:srgbClr val="FFFFFF"/>
          </a:solidFill>
          <a:ln/>
        </p:spPr>
      </p:sp>
      <p:sp>
        <p:nvSpPr>
          <p:cNvPr id="3458051" name="Rectangle 3">
            <a:extLst>
              <a:ext uri="{FF2B5EF4-FFF2-40B4-BE49-F238E27FC236}">
                <a16:creationId xmlns:a16="http://schemas.microsoft.com/office/drawing/2014/main" id="{0AEA4BA1-51F6-184A-B7BC-6A8A18D44F25}"/>
              </a:ext>
            </a:extLst>
          </p:cNvPr>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953610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6352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964759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266940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005748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265747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546916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371500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003424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828453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952303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DC24DA6-8724-424A-8C71-AE4D8CCCA40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036163" name="Rectangle 3">
            <a:extLst>
              <a:ext uri="{FF2B5EF4-FFF2-40B4-BE49-F238E27FC236}">
                <a16:creationId xmlns:a16="http://schemas.microsoft.com/office/drawing/2014/main" id="{CE135EA4-0E2B-A74B-AA35-C50A9D02ECC3}"/>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545842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087936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268000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D2C2F9DC-C6D5-7E40-B254-8C86D4079324}"/>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1430098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6BCDBD82-CD96-9041-BA4A-01CBAD014EA3}"/>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6BCDBD82-CD96-9041-BA4A-01CBAD014EA3}"/>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238075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6BCDBD82-CD96-9041-BA4A-01CBAD014EA3}"/>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227379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6BCDBD82-CD96-9041-BA4A-01CBAD014EA3}"/>
              </a:ext>
            </a:extLst>
          </p:cNvPr>
          <p:cNvSpPr>
            <a:spLocks noGrp="1" noRot="1" noChangeAspect="1" noChangeArrowheads="1" noTextEdit="1"/>
          </p:cNvSpPr>
          <p:nvPr>
            <p:ph type="sldImg"/>
          </p:nvPr>
        </p:nvSpPr>
        <p:spPr>
          <a:xfrm>
            <a:off x="11113" y="-165100"/>
            <a:ext cx="6823075" cy="5118100"/>
          </a:xfrm>
          <a:solidFill>
            <a:srgbClr val="FFFFFF"/>
          </a:solidFill>
          <a:ln/>
        </p:spPr>
      </p:sp>
      <p:sp>
        <p:nvSpPr>
          <p:cNvPr id="3507203" name="Rectangle 3">
            <a:extLst>
              <a:ext uri="{FF2B5EF4-FFF2-40B4-BE49-F238E27FC236}">
                <a16:creationId xmlns:a16="http://schemas.microsoft.com/office/drawing/2014/main" id="{8F7E6E6B-60ED-D84E-89A4-568977A127F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3275067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6296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9247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8575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28575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0645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8575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65735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57350"/>
            <a:ext cx="3810000" cy="4114800"/>
          </a:xfrm>
        </p:spPr>
        <p:txBody>
          <a:bodyPr/>
          <a:lstStyle/>
          <a:p>
            <a:pPr lvl="0"/>
            <a:endParaRPr lang="en-US" noProof="0"/>
          </a:p>
        </p:txBody>
      </p:sp>
    </p:spTree>
    <p:extLst>
      <p:ext uri="{BB962C8B-B14F-4D97-AF65-F5344CB8AC3E}">
        <p14:creationId xmlns:p14="http://schemas.microsoft.com/office/powerpoint/2010/main" val="873373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261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1651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6573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5735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3180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235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22297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37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92134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5186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B42"/>
        </a:solidFill>
        <a:effectLst/>
      </p:bgPr>
    </p:bg>
    <p:spTree>
      <p:nvGrpSpPr>
        <p:cNvPr id="1" name=""/>
        <p:cNvGrpSpPr/>
        <p:nvPr/>
      </p:nvGrpSpPr>
      <p:grpSpPr>
        <a:xfrm>
          <a:off x="0" y="0"/>
          <a:ext cx="0" cy="0"/>
          <a:chOff x="0" y="0"/>
          <a:chExt cx="0" cy="0"/>
        </a:xfrm>
      </p:grpSpPr>
      <p:grpSp>
        <p:nvGrpSpPr>
          <p:cNvPr id="1026" name="Group 31">
            <a:extLst>
              <a:ext uri="{FF2B5EF4-FFF2-40B4-BE49-F238E27FC236}">
                <a16:creationId xmlns:a16="http://schemas.microsoft.com/office/drawing/2014/main" id="{6D9220D5-B32D-5540-9B2D-9009CC9BA8F1}"/>
              </a:ext>
            </a:extLst>
          </p:cNvPr>
          <p:cNvGrpSpPr>
            <a:grpSpLocks/>
          </p:cNvGrpSpPr>
          <p:nvPr/>
        </p:nvGrpSpPr>
        <p:grpSpPr bwMode="auto">
          <a:xfrm>
            <a:off x="0" y="3543300"/>
            <a:ext cx="9131300" cy="3302000"/>
            <a:chOff x="0" y="2232"/>
            <a:chExt cx="5752" cy="2080"/>
          </a:xfrm>
        </p:grpSpPr>
        <p:sp>
          <p:nvSpPr>
            <p:cNvPr id="1029" name="Rectangle 2">
              <a:extLst>
                <a:ext uri="{FF2B5EF4-FFF2-40B4-BE49-F238E27FC236}">
                  <a16:creationId xmlns:a16="http://schemas.microsoft.com/office/drawing/2014/main" id="{76BC5E81-343D-4D44-8596-647D4426036F}"/>
                </a:ext>
              </a:extLst>
            </p:cNvPr>
            <p:cNvSpPr>
              <a:spLocks noChangeArrowheads="1"/>
            </p:cNvSpPr>
            <p:nvPr/>
          </p:nvSpPr>
          <p:spPr bwMode="auto">
            <a:xfrm>
              <a:off x="0" y="4080"/>
              <a:ext cx="5752" cy="232"/>
            </a:xfrm>
            <a:prstGeom prst="rect">
              <a:avLst/>
            </a:prstGeom>
            <a:gradFill rotWithShape="0">
              <a:gsLst>
                <a:gs pos="0">
                  <a:srgbClr val="0000FF"/>
                </a:gs>
                <a:gs pos="100000">
                  <a:srgbClr val="0000B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endParaRPr lang="en-US" altLang="en-US"/>
            </a:p>
          </p:txBody>
        </p:sp>
        <p:grpSp>
          <p:nvGrpSpPr>
            <p:cNvPr id="1030" name="Group 30">
              <a:extLst>
                <a:ext uri="{FF2B5EF4-FFF2-40B4-BE49-F238E27FC236}">
                  <a16:creationId xmlns:a16="http://schemas.microsoft.com/office/drawing/2014/main" id="{75C1ED38-BDAC-4A4F-9BB9-BEB7EC01FD07}"/>
                </a:ext>
              </a:extLst>
            </p:cNvPr>
            <p:cNvGrpSpPr>
              <a:grpSpLocks/>
            </p:cNvGrpSpPr>
            <p:nvPr/>
          </p:nvGrpSpPr>
          <p:grpSpPr bwMode="auto">
            <a:xfrm>
              <a:off x="4032" y="2232"/>
              <a:ext cx="1658" cy="1984"/>
              <a:chOff x="4032" y="2232"/>
              <a:chExt cx="1658" cy="1984"/>
            </a:xfrm>
          </p:grpSpPr>
          <p:grpSp>
            <p:nvGrpSpPr>
              <p:cNvPr id="1031" name="Group 8">
                <a:extLst>
                  <a:ext uri="{FF2B5EF4-FFF2-40B4-BE49-F238E27FC236}">
                    <a16:creationId xmlns:a16="http://schemas.microsoft.com/office/drawing/2014/main" id="{B090B499-B601-894F-9F96-A8DEC6D235C9}"/>
                  </a:ext>
                </a:extLst>
              </p:cNvPr>
              <p:cNvGrpSpPr>
                <a:grpSpLocks/>
              </p:cNvGrpSpPr>
              <p:nvPr/>
            </p:nvGrpSpPr>
            <p:grpSpPr bwMode="auto">
              <a:xfrm>
                <a:off x="4250" y="2232"/>
                <a:ext cx="1440" cy="1984"/>
                <a:chOff x="4250" y="2232"/>
                <a:chExt cx="1440" cy="1984"/>
              </a:xfrm>
            </p:grpSpPr>
            <p:sp>
              <p:nvSpPr>
                <p:cNvPr id="1027" name="Freeform 3">
                  <a:extLst>
                    <a:ext uri="{FF2B5EF4-FFF2-40B4-BE49-F238E27FC236}">
                      <a16:creationId xmlns:a16="http://schemas.microsoft.com/office/drawing/2014/main" id="{EC5D8B38-C2E8-4B42-8209-E894D01B3BFF}"/>
                    </a:ext>
                  </a:extLst>
                </p:cNvPr>
                <p:cNvSpPr>
                  <a:spLocks/>
                </p:cNvSpPr>
                <p:nvPr/>
              </p:nvSpPr>
              <p:spPr bwMode="auto">
                <a:xfrm>
                  <a:off x="4250" y="2287"/>
                  <a:ext cx="1440" cy="1770"/>
                </a:xfrm>
                <a:custGeom>
                  <a:avLst/>
                  <a:gdLst>
                    <a:gd name="T0" fmla="*/ 901 w 1440"/>
                    <a:gd name="T1" fmla="*/ 33 h 1770"/>
                    <a:gd name="T2" fmla="*/ 1066 w 1440"/>
                    <a:gd name="T3" fmla="*/ 129 h 1770"/>
                    <a:gd name="T4" fmla="*/ 1207 w 1440"/>
                    <a:gd name="T5" fmla="*/ 256 h 1770"/>
                    <a:gd name="T6" fmla="*/ 1316 w 1440"/>
                    <a:gd name="T7" fmla="*/ 410 h 1770"/>
                    <a:gd name="T8" fmla="*/ 1394 w 1440"/>
                    <a:gd name="T9" fmla="*/ 581 h 1770"/>
                    <a:gd name="T10" fmla="*/ 1435 w 1440"/>
                    <a:gd name="T11" fmla="*/ 766 h 1770"/>
                    <a:gd name="T12" fmla="*/ 1435 w 1440"/>
                    <a:gd name="T13" fmla="*/ 958 h 1770"/>
                    <a:gd name="T14" fmla="*/ 1394 w 1440"/>
                    <a:gd name="T15" fmla="*/ 1143 h 1770"/>
                    <a:gd name="T16" fmla="*/ 1316 w 1440"/>
                    <a:gd name="T17" fmla="*/ 1314 h 1770"/>
                    <a:gd name="T18" fmla="*/ 1207 w 1440"/>
                    <a:gd name="T19" fmla="*/ 1468 h 1770"/>
                    <a:gd name="T20" fmla="*/ 1066 w 1440"/>
                    <a:gd name="T21" fmla="*/ 1597 h 1770"/>
                    <a:gd name="T22" fmla="*/ 901 w 1440"/>
                    <a:gd name="T23" fmla="*/ 1691 h 1770"/>
                    <a:gd name="T24" fmla="*/ 721 w 1440"/>
                    <a:gd name="T25" fmla="*/ 1749 h 1770"/>
                    <a:gd name="T26" fmla="*/ 533 w 1440"/>
                    <a:gd name="T27" fmla="*/ 1769 h 1770"/>
                    <a:gd name="T28" fmla="*/ 344 w 1440"/>
                    <a:gd name="T29" fmla="*/ 1749 h 1770"/>
                    <a:gd name="T30" fmla="*/ 165 w 1440"/>
                    <a:gd name="T31" fmla="*/ 1691 h 1770"/>
                    <a:gd name="T32" fmla="*/ 0 w 1440"/>
                    <a:gd name="T33" fmla="*/ 1597 h 1770"/>
                    <a:gd name="T34" fmla="*/ 125 w 1440"/>
                    <a:gd name="T35" fmla="*/ 1571 h 1770"/>
                    <a:gd name="T36" fmla="*/ 281 w 1440"/>
                    <a:gd name="T37" fmla="*/ 1640 h 1770"/>
                    <a:gd name="T38" fmla="*/ 446 w 1440"/>
                    <a:gd name="T39" fmla="*/ 1675 h 1770"/>
                    <a:gd name="T40" fmla="*/ 618 w 1440"/>
                    <a:gd name="T41" fmla="*/ 1675 h 1770"/>
                    <a:gd name="T42" fmla="*/ 785 w 1440"/>
                    <a:gd name="T43" fmla="*/ 1640 h 1770"/>
                    <a:gd name="T44" fmla="*/ 941 w 1440"/>
                    <a:gd name="T45" fmla="*/ 1571 h 1770"/>
                    <a:gd name="T46" fmla="*/ 1080 w 1440"/>
                    <a:gd name="T47" fmla="*/ 1470 h 1770"/>
                    <a:gd name="T48" fmla="*/ 1194 w 1440"/>
                    <a:gd name="T49" fmla="*/ 1343 h 1770"/>
                    <a:gd name="T50" fmla="*/ 1281 w 1440"/>
                    <a:gd name="T51" fmla="*/ 1194 h 1770"/>
                    <a:gd name="T52" fmla="*/ 1332 w 1440"/>
                    <a:gd name="T53" fmla="*/ 1032 h 1770"/>
                    <a:gd name="T54" fmla="*/ 1350 w 1440"/>
                    <a:gd name="T55" fmla="*/ 862 h 1770"/>
                    <a:gd name="T56" fmla="*/ 1332 w 1440"/>
                    <a:gd name="T57" fmla="*/ 691 h 1770"/>
                    <a:gd name="T58" fmla="*/ 1281 w 1440"/>
                    <a:gd name="T59" fmla="*/ 530 h 1770"/>
                    <a:gd name="T60" fmla="*/ 1194 w 1440"/>
                    <a:gd name="T61" fmla="*/ 381 h 1770"/>
                    <a:gd name="T62" fmla="*/ 1080 w 1440"/>
                    <a:gd name="T63" fmla="*/ 254 h 1770"/>
                    <a:gd name="T64" fmla="*/ 941 w 1440"/>
                    <a:gd name="T65" fmla="*/ 154 h 1770"/>
                    <a:gd name="T66" fmla="*/ 785 w 1440"/>
                    <a:gd name="T67" fmla="*/ 85 h 1770"/>
                    <a:gd name="T68" fmla="*/ 812 w 1440"/>
                    <a:gd name="T69" fmla="*/ 0 h 17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0" h="1770">
                      <a:moveTo>
                        <a:pt x="812" y="0"/>
                      </a:moveTo>
                      <a:lnTo>
                        <a:pt x="901" y="33"/>
                      </a:lnTo>
                      <a:lnTo>
                        <a:pt x="986" y="78"/>
                      </a:lnTo>
                      <a:lnTo>
                        <a:pt x="1066" y="129"/>
                      </a:lnTo>
                      <a:lnTo>
                        <a:pt x="1140" y="187"/>
                      </a:lnTo>
                      <a:lnTo>
                        <a:pt x="1207" y="256"/>
                      </a:lnTo>
                      <a:lnTo>
                        <a:pt x="1265" y="330"/>
                      </a:lnTo>
                      <a:lnTo>
                        <a:pt x="1316" y="410"/>
                      </a:lnTo>
                      <a:lnTo>
                        <a:pt x="1361" y="492"/>
                      </a:lnTo>
                      <a:lnTo>
                        <a:pt x="1394" y="581"/>
                      </a:lnTo>
                      <a:lnTo>
                        <a:pt x="1419" y="673"/>
                      </a:lnTo>
                      <a:lnTo>
                        <a:pt x="1435" y="766"/>
                      </a:lnTo>
                      <a:lnTo>
                        <a:pt x="1439" y="862"/>
                      </a:lnTo>
                      <a:lnTo>
                        <a:pt x="1435" y="958"/>
                      </a:lnTo>
                      <a:lnTo>
                        <a:pt x="1419" y="1052"/>
                      </a:lnTo>
                      <a:lnTo>
                        <a:pt x="1394" y="1143"/>
                      </a:lnTo>
                      <a:lnTo>
                        <a:pt x="1361" y="1230"/>
                      </a:lnTo>
                      <a:lnTo>
                        <a:pt x="1316" y="1314"/>
                      </a:lnTo>
                      <a:lnTo>
                        <a:pt x="1265" y="1395"/>
                      </a:lnTo>
                      <a:lnTo>
                        <a:pt x="1207" y="1468"/>
                      </a:lnTo>
                      <a:lnTo>
                        <a:pt x="1140" y="1537"/>
                      </a:lnTo>
                      <a:lnTo>
                        <a:pt x="1066" y="1597"/>
                      </a:lnTo>
                      <a:lnTo>
                        <a:pt x="986" y="1646"/>
                      </a:lnTo>
                      <a:lnTo>
                        <a:pt x="901" y="1691"/>
                      </a:lnTo>
                      <a:lnTo>
                        <a:pt x="812" y="1724"/>
                      </a:lnTo>
                      <a:lnTo>
                        <a:pt x="721" y="1749"/>
                      </a:lnTo>
                      <a:lnTo>
                        <a:pt x="627" y="1765"/>
                      </a:lnTo>
                      <a:lnTo>
                        <a:pt x="533" y="1769"/>
                      </a:lnTo>
                      <a:lnTo>
                        <a:pt x="437" y="1765"/>
                      </a:lnTo>
                      <a:lnTo>
                        <a:pt x="344" y="1749"/>
                      </a:lnTo>
                      <a:lnTo>
                        <a:pt x="252" y="1724"/>
                      </a:lnTo>
                      <a:lnTo>
                        <a:pt x="165" y="1691"/>
                      </a:lnTo>
                      <a:lnTo>
                        <a:pt x="80" y="1646"/>
                      </a:lnTo>
                      <a:lnTo>
                        <a:pt x="0" y="1597"/>
                      </a:lnTo>
                      <a:lnTo>
                        <a:pt x="51" y="1524"/>
                      </a:lnTo>
                      <a:lnTo>
                        <a:pt x="125" y="1571"/>
                      </a:lnTo>
                      <a:lnTo>
                        <a:pt x="201" y="1609"/>
                      </a:lnTo>
                      <a:lnTo>
                        <a:pt x="281" y="1640"/>
                      </a:lnTo>
                      <a:lnTo>
                        <a:pt x="364" y="1662"/>
                      </a:lnTo>
                      <a:lnTo>
                        <a:pt x="446" y="1675"/>
                      </a:lnTo>
                      <a:lnTo>
                        <a:pt x="533" y="1680"/>
                      </a:lnTo>
                      <a:lnTo>
                        <a:pt x="618" y="1675"/>
                      </a:lnTo>
                      <a:lnTo>
                        <a:pt x="703" y="1662"/>
                      </a:lnTo>
                      <a:lnTo>
                        <a:pt x="785" y="1640"/>
                      </a:lnTo>
                      <a:lnTo>
                        <a:pt x="866" y="1609"/>
                      </a:lnTo>
                      <a:lnTo>
                        <a:pt x="941" y="1571"/>
                      </a:lnTo>
                      <a:lnTo>
                        <a:pt x="1013" y="1524"/>
                      </a:lnTo>
                      <a:lnTo>
                        <a:pt x="1080" y="1470"/>
                      </a:lnTo>
                      <a:lnTo>
                        <a:pt x="1140" y="1410"/>
                      </a:lnTo>
                      <a:lnTo>
                        <a:pt x="1194" y="1343"/>
                      </a:lnTo>
                      <a:lnTo>
                        <a:pt x="1240" y="1270"/>
                      </a:lnTo>
                      <a:lnTo>
                        <a:pt x="1281" y="1194"/>
                      </a:lnTo>
                      <a:lnTo>
                        <a:pt x="1312" y="1116"/>
                      </a:lnTo>
                      <a:lnTo>
                        <a:pt x="1332" y="1032"/>
                      </a:lnTo>
                      <a:lnTo>
                        <a:pt x="1345" y="947"/>
                      </a:lnTo>
                      <a:lnTo>
                        <a:pt x="1350" y="862"/>
                      </a:lnTo>
                      <a:lnTo>
                        <a:pt x="1345" y="775"/>
                      </a:lnTo>
                      <a:lnTo>
                        <a:pt x="1332" y="691"/>
                      </a:lnTo>
                      <a:lnTo>
                        <a:pt x="1312" y="608"/>
                      </a:lnTo>
                      <a:lnTo>
                        <a:pt x="1281" y="530"/>
                      </a:lnTo>
                      <a:lnTo>
                        <a:pt x="1240" y="452"/>
                      </a:lnTo>
                      <a:lnTo>
                        <a:pt x="1194" y="381"/>
                      </a:lnTo>
                      <a:lnTo>
                        <a:pt x="1140" y="314"/>
                      </a:lnTo>
                      <a:lnTo>
                        <a:pt x="1080" y="254"/>
                      </a:lnTo>
                      <a:lnTo>
                        <a:pt x="1013" y="201"/>
                      </a:lnTo>
                      <a:lnTo>
                        <a:pt x="941" y="154"/>
                      </a:lnTo>
                      <a:lnTo>
                        <a:pt x="866" y="114"/>
                      </a:lnTo>
                      <a:lnTo>
                        <a:pt x="785" y="85"/>
                      </a:lnTo>
                      <a:lnTo>
                        <a:pt x="788" y="78"/>
                      </a:lnTo>
                      <a:lnTo>
                        <a:pt x="812" y="0"/>
                      </a:lnTo>
                    </a:path>
                  </a:pathLst>
                </a:custGeom>
                <a:gradFill rotWithShape="0">
                  <a:gsLst>
                    <a:gs pos="0">
                      <a:srgbClr val="0000FF"/>
                    </a:gs>
                    <a:gs pos="100000">
                      <a:srgbClr val="0000B2"/>
                    </a:gs>
                  </a:gsLst>
                  <a:lin ang="0" scaled="1"/>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4" name="Line 4">
                  <a:extLst>
                    <a:ext uri="{FF2B5EF4-FFF2-40B4-BE49-F238E27FC236}">
                      <a16:creationId xmlns:a16="http://schemas.microsoft.com/office/drawing/2014/main" id="{D4D95241-7DB6-6745-A29B-938283DB5F56}"/>
                    </a:ext>
                  </a:extLst>
                </p:cNvPr>
                <p:cNvSpPr>
                  <a:spLocks noChangeShapeType="1"/>
                </p:cNvSpPr>
                <p:nvPr/>
              </p:nvSpPr>
              <p:spPr bwMode="auto">
                <a:xfrm flipV="1">
                  <a:off x="4293" y="3780"/>
                  <a:ext cx="127" cy="25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55" name="Line 5">
                  <a:extLst>
                    <a:ext uri="{FF2B5EF4-FFF2-40B4-BE49-F238E27FC236}">
                      <a16:creationId xmlns:a16="http://schemas.microsoft.com/office/drawing/2014/main" id="{00F3CB1B-1139-1D48-8434-57C080950BB3}"/>
                    </a:ext>
                  </a:extLst>
                </p:cNvPr>
                <p:cNvSpPr>
                  <a:spLocks noChangeShapeType="1"/>
                </p:cNvSpPr>
                <p:nvPr/>
              </p:nvSpPr>
              <p:spPr bwMode="auto">
                <a:xfrm flipV="1">
                  <a:off x="5088" y="2403"/>
                  <a:ext cx="34" cy="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Line 6">
                  <a:extLst>
                    <a:ext uri="{FF2B5EF4-FFF2-40B4-BE49-F238E27FC236}">
                      <a16:creationId xmlns:a16="http://schemas.microsoft.com/office/drawing/2014/main" id="{52E82ADF-002E-8C4C-879F-5A432F59D6FA}"/>
                    </a:ext>
                  </a:extLst>
                </p:cNvPr>
                <p:cNvSpPr>
                  <a:spLocks noChangeShapeType="1"/>
                </p:cNvSpPr>
                <p:nvPr/>
              </p:nvSpPr>
              <p:spPr bwMode="auto">
                <a:xfrm flipV="1">
                  <a:off x="5172" y="2232"/>
                  <a:ext cx="34" cy="99"/>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Freeform 7">
                  <a:extLst>
                    <a:ext uri="{FF2B5EF4-FFF2-40B4-BE49-F238E27FC236}">
                      <a16:creationId xmlns:a16="http://schemas.microsoft.com/office/drawing/2014/main" id="{A6D5133A-7C00-B842-8947-3EB5027F6D0C}"/>
                    </a:ext>
                  </a:extLst>
                </p:cNvPr>
                <p:cNvSpPr>
                  <a:spLocks/>
                </p:cNvSpPr>
                <p:nvPr/>
              </p:nvSpPr>
              <p:spPr bwMode="auto">
                <a:xfrm>
                  <a:off x="4444" y="4063"/>
                  <a:ext cx="841" cy="153"/>
                </a:xfrm>
                <a:custGeom>
                  <a:avLst/>
                  <a:gdLst>
                    <a:gd name="T0" fmla="*/ 3 w 841"/>
                    <a:gd name="T1" fmla="*/ 98 h 153"/>
                    <a:gd name="T2" fmla="*/ 20 w 841"/>
                    <a:gd name="T3" fmla="*/ 80 h 153"/>
                    <a:gd name="T4" fmla="*/ 44 w 841"/>
                    <a:gd name="T5" fmla="*/ 65 h 153"/>
                    <a:gd name="T6" fmla="*/ 89 w 841"/>
                    <a:gd name="T7" fmla="*/ 43 h 153"/>
                    <a:gd name="T8" fmla="*/ 140 w 841"/>
                    <a:gd name="T9" fmla="*/ 30 h 153"/>
                    <a:gd name="T10" fmla="*/ 188 w 841"/>
                    <a:gd name="T11" fmla="*/ 19 h 153"/>
                    <a:gd name="T12" fmla="*/ 253 w 841"/>
                    <a:gd name="T13" fmla="*/ 9 h 153"/>
                    <a:gd name="T14" fmla="*/ 314 w 841"/>
                    <a:gd name="T15" fmla="*/ 3 h 153"/>
                    <a:gd name="T16" fmla="*/ 386 w 841"/>
                    <a:gd name="T17" fmla="*/ 0 h 153"/>
                    <a:gd name="T18" fmla="*/ 475 w 841"/>
                    <a:gd name="T19" fmla="*/ 1 h 153"/>
                    <a:gd name="T20" fmla="*/ 567 w 841"/>
                    <a:gd name="T21" fmla="*/ 6 h 153"/>
                    <a:gd name="T22" fmla="*/ 632 w 841"/>
                    <a:gd name="T23" fmla="*/ 14 h 153"/>
                    <a:gd name="T24" fmla="*/ 700 w 841"/>
                    <a:gd name="T25" fmla="*/ 27 h 153"/>
                    <a:gd name="T26" fmla="*/ 765 w 841"/>
                    <a:gd name="T27" fmla="*/ 47 h 153"/>
                    <a:gd name="T28" fmla="*/ 799 w 841"/>
                    <a:gd name="T29" fmla="*/ 66 h 153"/>
                    <a:gd name="T30" fmla="*/ 820 w 841"/>
                    <a:gd name="T31" fmla="*/ 82 h 153"/>
                    <a:gd name="T32" fmla="*/ 840 w 841"/>
                    <a:gd name="T33" fmla="*/ 108 h 153"/>
                    <a:gd name="T34" fmla="*/ 806 w 841"/>
                    <a:gd name="T35" fmla="*/ 122 h 153"/>
                    <a:gd name="T36" fmla="*/ 748 w 841"/>
                    <a:gd name="T37" fmla="*/ 133 h 153"/>
                    <a:gd name="T38" fmla="*/ 676 w 841"/>
                    <a:gd name="T39" fmla="*/ 141 h 153"/>
                    <a:gd name="T40" fmla="*/ 608 w 841"/>
                    <a:gd name="T41" fmla="*/ 148 h 153"/>
                    <a:gd name="T42" fmla="*/ 526 w 841"/>
                    <a:gd name="T43" fmla="*/ 151 h 153"/>
                    <a:gd name="T44" fmla="*/ 437 w 841"/>
                    <a:gd name="T45" fmla="*/ 152 h 153"/>
                    <a:gd name="T46" fmla="*/ 352 w 841"/>
                    <a:gd name="T47" fmla="*/ 152 h 153"/>
                    <a:gd name="T48" fmla="*/ 263 w 841"/>
                    <a:gd name="T49" fmla="*/ 151 h 153"/>
                    <a:gd name="T50" fmla="*/ 164 w 841"/>
                    <a:gd name="T51" fmla="*/ 143 h 153"/>
                    <a:gd name="T52" fmla="*/ 85 w 841"/>
                    <a:gd name="T53" fmla="*/ 135 h 153"/>
                    <a:gd name="T54" fmla="*/ 20 w 841"/>
                    <a:gd name="T55" fmla="*/ 120 h 153"/>
                    <a:gd name="T56" fmla="*/ 0 w 841"/>
                    <a:gd name="T57" fmla="*/ 109 h 153"/>
                    <a:gd name="T58" fmla="*/ 3 w 841"/>
                    <a:gd name="T59" fmla="*/ 98 h 1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41" h="153">
                      <a:moveTo>
                        <a:pt x="3" y="98"/>
                      </a:moveTo>
                      <a:lnTo>
                        <a:pt x="20" y="80"/>
                      </a:lnTo>
                      <a:lnTo>
                        <a:pt x="44" y="65"/>
                      </a:lnTo>
                      <a:lnTo>
                        <a:pt x="89" y="43"/>
                      </a:lnTo>
                      <a:lnTo>
                        <a:pt x="140" y="30"/>
                      </a:lnTo>
                      <a:lnTo>
                        <a:pt x="188" y="19"/>
                      </a:lnTo>
                      <a:lnTo>
                        <a:pt x="253" y="9"/>
                      </a:lnTo>
                      <a:lnTo>
                        <a:pt x="314" y="3"/>
                      </a:lnTo>
                      <a:lnTo>
                        <a:pt x="386" y="0"/>
                      </a:lnTo>
                      <a:lnTo>
                        <a:pt x="475" y="1"/>
                      </a:lnTo>
                      <a:lnTo>
                        <a:pt x="567" y="6"/>
                      </a:lnTo>
                      <a:lnTo>
                        <a:pt x="632" y="14"/>
                      </a:lnTo>
                      <a:lnTo>
                        <a:pt x="700" y="27"/>
                      </a:lnTo>
                      <a:lnTo>
                        <a:pt x="765" y="47"/>
                      </a:lnTo>
                      <a:lnTo>
                        <a:pt x="799" y="66"/>
                      </a:lnTo>
                      <a:lnTo>
                        <a:pt x="820" y="82"/>
                      </a:lnTo>
                      <a:lnTo>
                        <a:pt x="840" y="108"/>
                      </a:lnTo>
                      <a:lnTo>
                        <a:pt x="806" y="122"/>
                      </a:lnTo>
                      <a:lnTo>
                        <a:pt x="748" y="133"/>
                      </a:lnTo>
                      <a:lnTo>
                        <a:pt x="676" y="141"/>
                      </a:lnTo>
                      <a:lnTo>
                        <a:pt x="608" y="148"/>
                      </a:lnTo>
                      <a:lnTo>
                        <a:pt x="526" y="151"/>
                      </a:lnTo>
                      <a:lnTo>
                        <a:pt x="437" y="152"/>
                      </a:lnTo>
                      <a:lnTo>
                        <a:pt x="352" y="152"/>
                      </a:lnTo>
                      <a:lnTo>
                        <a:pt x="263" y="151"/>
                      </a:lnTo>
                      <a:lnTo>
                        <a:pt x="164" y="143"/>
                      </a:lnTo>
                      <a:lnTo>
                        <a:pt x="85" y="135"/>
                      </a:lnTo>
                      <a:lnTo>
                        <a:pt x="20" y="120"/>
                      </a:lnTo>
                      <a:lnTo>
                        <a:pt x="0" y="109"/>
                      </a:lnTo>
                      <a:lnTo>
                        <a:pt x="3" y="98"/>
                      </a:lnTo>
                    </a:path>
                  </a:pathLst>
                </a:custGeom>
                <a:gradFill rotWithShape="0">
                  <a:gsLst>
                    <a:gs pos="0">
                      <a:srgbClr val="0000FF"/>
                    </a:gs>
                    <a:gs pos="100000">
                      <a:srgbClr val="000019"/>
                    </a:gs>
                  </a:gsLst>
                  <a:lin ang="0" scaled="1"/>
                </a:gra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grpSp>
          <p:grpSp>
            <p:nvGrpSpPr>
              <p:cNvPr id="1032" name="Group 29">
                <a:extLst>
                  <a:ext uri="{FF2B5EF4-FFF2-40B4-BE49-F238E27FC236}">
                    <a16:creationId xmlns:a16="http://schemas.microsoft.com/office/drawing/2014/main" id="{6EE40885-287A-B741-9D54-153240C17328}"/>
                  </a:ext>
                </a:extLst>
              </p:cNvPr>
              <p:cNvGrpSpPr>
                <a:grpSpLocks/>
              </p:cNvGrpSpPr>
              <p:nvPr/>
            </p:nvGrpSpPr>
            <p:grpSpPr bwMode="auto">
              <a:xfrm>
                <a:off x="4032" y="2410"/>
                <a:ext cx="1497" cy="1494"/>
                <a:chOff x="4032" y="2410"/>
                <a:chExt cx="1497" cy="1494"/>
              </a:xfrm>
            </p:grpSpPr>
            <p:sp>
              <p:nvSpPr>
                <p:cNvPr id="1033" name="Oval 9">
                  <a:extLst>
                    <a:ext uri="{FF2B5EF4-FFF2-40B4-BE49-F238E27FC236}">
                      <a16:creationId xmlns:a16="http://schemas.microsoft.com/office/drawing/2014/main" id="{3BCB3E7D-4D9D-3E42-A487-352084A7ABA5}"/>
                    </a:ext>
                  </a:extLst>
                </p:cNvPr>
                <p:cNvSpPr>
                  <a:spLocks noChangeArrowheads="1"/>
                </p:cNvSpPr>
                <p:nvPr/>
              </p:nvSpPr>
              <p:spPr bwMode="auto">
                <a:xfrm>
                  <a:off x="4032" y="2410"/>
                  <a:ext cx="1497" cy="1494"/>
                </a:xfrm>
                <a:prstGeom prst="ellipse">
                  <a:avLst/>
                </a:prstGeom>
                <a:gradFill rotWithShape="0">
                  <a:gsLst>
                    <a:gs pos="0">
                      <a:srgbClr val="0000FF"/>
                    </a:gs>
                    <a:gs pos="100000">
                      <a:srgbClr val="00006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defRPr/>
                  </a:pPr>
                  <a:endParaRPr lang="en-US" altLang="en-US"/>
                </a:p>
              </p:txBody>
            </p:sp>
            <p:grpSp>
              <p:nvGrpSpPr>
                <p:cNvPr id="1034" name="Group 28">
                  <a:extLst>
                    <a:ext uri="{FF2B5EF4-FFF2-40B4-BE49-F238E27FC236}">
                      <a16:creationId xmlns:a16="http://schemas.microsoft.com/office/drawing/2014/main" id="{12946BFA-641B-3941-A197-EFBCC516433C}"/>
                    </a:ext>
                  </a:extLst>
                </p:cNvPr>
                <p:cNvGrpSpPr>
                  <a:grpSpLocks/>
                </p:cNvGrpSpPr>
                <p:nvPr/>
              </p:nvGrpSpPr>
              <p:grpSpPr bwMode="auto">
                <a:xfrm>
                  <a:off x="4032" y="2566"/>
                  <a:ext cx="1392" cy="1109"/>
                  <a:chOff x="4032" y="2566"/>
                  <a:chExt cx="1392" cy="1109"/>
                </a:xfrm>
              </p:grpSpPr>
              <p:sp>
                <p:nvSpPr>
                  <p:cNvPr id="5" name="Freeform 10">
                    <a:extLst>
                      <a:ext uri="{FF2B5EF4-FFF2-40B4-BE49-F238E27FC236}">
                        <a16:creationId xmlns:a16="http://schemas.microsoft.com/office/drawing/2014/main" id="{830659FB-AB40-B840-9EB6-F32DAFC1D96F}"/>
                      </a:ext>
                    </a:extLst>
                  </p:cNvPr>
                  <p:cNvSpPr>
                    <a:spLocks/>
                  </p:cNvSpPr>
                  <p:nvPr/>
                </p:nvSpPr>
                <p:spPr bwMode="auto">
                  <a:xfrm>
                    <a:off x="4229" y="2972"/>
                    <a:ext cx="1" cy="14"/>
                  </a:xfrm>
                  <a:custGeom>
                    <a:avLst/>
                    <a:gdLst>
                      <a:gd name="T0" fmla="*/ 0 w 1"/>
                      <a:gd name="T1" fmla="*/ 0 h 14"/>
                      <a:gd name="T2" fmla="*/ 0 w 1"/>
                      <a:gd name="T3" fmla="*/ 13 h 14"/>
                      <a:gd name="T4" fmla="*/ 0 w 1"/>
                      <a:gd name="T5" fmla="*/ 13 h 14"/>
                      <a:gd name="T6" fmla="*/ 0 w 1"/>
                      <a:gd name="T7" fmla="*/ 5 h 14"/>
                      <a:gd name="T8" fmla="*/ 0 w 1"/>
                      <a:gd name="T9" fmla="*/ 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4">
                        <a:moveTo>
                          <a:pt x="0" y="0"/>
                        </a:moveTo>
                        <a:lnTo>
                          <a:pt x="0" y="13"/>
                        </a:lnTo>
                        <a:lnTo>
                          <a:pt x="0" y="5"/>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5" name="Freeform 11">
                    <a:extLst>
                      <a:ext uri="{FF2B5EF4-FFF2-40B4-BE49-F238E27FC236}">
                        <a16:creationId xmlns:a16="http://schemas.microsoft.com/office/drawing/2014/main" id="{3B0D33DD-FB2F-DA4D-B035-CE980DE57F17}"/>
                      </a:ext>
                    </a:extLst>
                  </p:cNvPr>
                  <p:cNvSpPr>
                    <a:spLocks/>
                  </p:cNvSpPr>
                  <p:nvPr/>
                </p:nvSpPr>
                <p:spPr bwMode="auto">
                  <a:xfrm>
                    <a:off x="4253" y="3003"/>
                    <a:ext cx="8" cy="7"/>
                  </a:xfrm>
                  <a:custGeom>
                    <a:avLst/>
                    <a:gdLst>
                      <a:gd name="T0" fmla="*/ 0 w 8"/>
                      <a:gd name="T1" fmla="*/ 0 h 7"/>
                      <a:gd name="T2" fmla="*/ 7 w 8"/>
                      <a:gd name="T3" fmla="*/ 0 h 7"/>
                      <a:gd name="T4" fmla="*/ 7 w 8"/>
                      <a:gd name="T5" fmla="*/ 6 h 7"/>
                      <a:gd name="T6" fmla="*/ 0 w 8"/>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0" y="0"/>
                        </a:moveTo>
                        <a:lnTo>
                          <a:pt x="7" y="0"/>
                        </a:lnTo>
                        <a:lnTo>
                          <a:pt x="7" y="6"/>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6" name="Freeform 12">
                    <a:extLst>
                      <a:ext uri="{FF2B5EF4-FFF2-40B4-BE49-F238E27FC236}">
                        <a16:creationId xmlns:a16="http://schemas.microsoft.com/office/drawing/2014/main" id="{E4BA8979-0CBC-9245-B030-C9C5F7A52B95}"/>
                      </a:ext>
                    </a:extLst>
                  </p:cNvPr>
                  <p:cNvSpPr>
                    <a:spLocks/>
                  </p:cNvSpPr>
                  <p:nvPr/>
                </p:nvSpPr>
                <p:spPr bwMode="auto">
                  <a:xfrm>
                    <a:off x="4333" y="2962"/>
                    <a:ext cx="51" cy="48"/>
                  </a:xfrm>
                  <a:custGeom>
                    <a:avLst/>
                    <a:gdLst>
                      <a:gd name="T0" fmla="*/ 50 w 51"/>
                      <a:gd name="T1" fmla="*/ 0 h 48"/>
                      <a:gd name="T2" fmla="*/ 31 w 51"/>
                      <a:gd name="T3" fmla="*/ 0 h 48"/>
                      <a:gd name="T4" fmla="*/ 20 w 51"/>
                      <a:gd name="T5" fmla="*/ 13 h 48"/>
                      <a:gd name="T6" fmla="*/ 13 w 51"/>
                      <a:gd name="T7" fmla="*/ 13 h 48"/>
                      <a:gd name="T8" fmla="*/ 7 w 51"/>
                      <a:gd name="T9" fmla="*/ 19 h 48"/>
                      <a:gd name="T10" fmla="*/ 0 w 51"/>
                      <a:gd name="T11" fmla="*/ 19 h 48"/>
                      <a:gd name="T12" fmla="*/ 0 w 51"/>
                      <a:gd name="T13" fmla="*/ 35 h 48"/>
                      <a:gd name="T14" fmla="*/ 12 w 51"/>
                      <a:gd name="T15" fmla="*/ 47 h 48"/>
                      <a:gd name="T16" fmla="*/ 41 w 51"/>
                      <a:gd name="T17" fmla="*/ 47 h 48"/>
                      <a:gd name="T18" fmla="*/ 50 w 51"/>
                      <a:gd name="T19" fmla="*/ 35 h 48"/>
                      <a:gd name="T20" fmla="*/ 50 w 5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1" h="48">
                        <a:moveTo>
                          <a:pt x="50" y="0"/>
                        </a:moveTo>
                        <a:lnTo>
                          <a:pt x="31" y="0"/>
                        </a:lnTo>
                        <a:lnTo>
                          <a:pt x="20" y="13"/>
                        </a:lnTo>
                        <a:lnTo>
                          <a:pt x="13" y="13"/>
                        </a:lnTo>
                        <a:lnTo>
                          <a:pt x="7" y="19"/>
                        </a:lnTo>
                        <a:lnTo>
                          <a:pt x="0" y="19"/>
                        </a:lnTo>
                        <a:lnTo>
                          <a:pt x="0" y="35"/>
                        </a:lnTo>
                        <a:lnTo>
                          <a:pt x="12" y="47"/>
                        </a:lnTo>
                        <a:lnTo>
                          <a:pt x="41" y="47"/>
                        </a:lnTo>
                        <a:lnTo>
                          <a:pt x="50" y="35"/>
                        </a:lnTo>
                        <a:lnTo>
                          <a:pt x="5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7" name="Freeform 13">
                    <a:extLst>
                      <a:ext uri="{FF2B5EF4-FFF2-40B4-BE49-F238E27FC236}">
                        <a16:creationId xmlns:a16="http://schemas.microsoft.com/office/drawing/2014/main" id="{3086BC15-359E-A84D-B801-983E725A20C1}"/>
                      </a:ext>
                    </a:extLst>
                  </p:cNvPr>
                  <p:cNvSpPr>
                    <a:spLocks/>
                  </p:cNvSpPr>
                  <p:nvPr/>
                </p:nvSpPr>
                <p:spPr bwMode="auto">
                  <a:xfrm>
                    <a:off x="4032" y="3000"/>
                    <a:ext cx="451" cy="587"/>
                  </a:xfrm>
                  <a:custGeom>
                    <a:avLst/>
                    <a:gdLst>
                      <a:gd name="T0" fmla="*/ 107 w 451"/>
                      <a:gd name="T1" fmla="*/ 0 h 587"/>
                      <a:gd name="T2" fmla="*/ 99 w 451"/>
                      <a:gd name="T3" fmla="*/ 16 h 587"/>
                      <a:gd name="T4" fmla="*/ 64 w 451"/>
                      <a:gd name="T5" fmla="*/ 47 h 587"/>
                      <a:gd name="T6" fmla="*/ 56 w 451"/>
                      <a:gd name="T7" fmla="*/ 75 h 587"/>
                      <a:gd name="T8" fmla="*/ 30 w 451"/>
                      <a:gd name="T9" fmla="*/ 95 h 587"/>
                      <a:gd name="T10" fmla="*/ 12 w 451"/>
                      <a:gd name="T11" fmla="*/ 135 h 587"/>
                      <a:gd name="T12" fmla="*/ 12 w 451"/>
                      <a:gd name="T13" fmla="*/ 159 h 587"/>
                      <a:gd name="T14" fmla="*/ 0 w 451"/>
                      <a:gd name="T15" fmla="*/ 201 h 587"/>
                      <a:gd name="T16" fmla="*/ 16 w 451"/>
                      <a:gd name="T17" fmla="*/ 219 h 587"/>
                      <a:gd name="T18" fmla="*/ 56 w 451"/>
                      <a:gd name="T19" fmla="*/ 272 h 587"/>
                      <a:gd name="T20" fmla="*/ 68 w 451"/>
                      <a:gd name="T21" fmla="*/ 265 h 587"/>
                      <a:gd name="T22" fmla="*/ 139 w 451"/>
                      <a:gd name="T23" fmla="*/ 265 h 587"/>
                      <a:gd name="T24" fmla="*/ 172 w 451"/>
                      <a:gd name="T25" fmla="*/ 278 h 587"/>
                      <a:gd name="T26" fmla="*/ 169 w 451"/>
                      <a:gd name="T27" fmla="*/ 319 h 587"/>
                      <a:gd name="T28" fmla="*/ 193 w 451"/>
                      <a:gd name="T29" fmla="*/ 374 h 587"/>
                      <a:gd name="T30" fmla="*/ 191 w 451"/>
                      <a:gd name="T31" fmla="*/ 389 h 587"/>
                      <a:gd name="T32" fmla="*/ 201 w 451"/>
                      <a:gd name="T33" fmla="*/ 406 h 587"/>
                      <a:gd name="T34" fmla="*/ 186 w 451"/>
                      <a:gd name="T35" fmla="*/ 445 h 587"/>
                      <a:gd name="T36" fmla="*/ 204 w 451"/>
                      <a:gd name="T37" fmla="*/ 494 h 587"/>
                      <a:gd name="T38" fmla="*/ 214 w 451"/>
                      <a:gd name="T39" fmla="*/ 532 h 587"/>
                      <a:gd name="T40" fmla="*/ 226 w 451"/>
                      <a:gd name="T41" fmla="*/ 556 h 587"/>
                      <a:gd name="T42" fmla="*/ 239 w 451"/>
                      <a:gd name="T43" fmla="*/ 586 h 587"/>
                      <a:gd name="T44" fmla="*/ 263 w 451"/>
                      <a:gd name="T45" fmla="*/ 582 h 587"/>
                      <a:gd name="T46" fmla="*/ 302 w 451"/>
                      <a:gd name="T47" fmla="*/ 560 h 587"/>
                      <a:gd name="T48" fmla="*/ 320 w 451"/>
                      <a:gd name="T49" fmla="*/ 533 h 587"/>
                      <a:gd name="T50" fmla="*/ 319 w 451"/>
                      <a:gd name="T51" fmla="*/ 515 h 587"/>
                      <a:gd name="T52" fmla="*/ 342 w 451"/>
                      <a:gd name="T53" fmla="*/ 500 h 587"/>
                      <a:gd name="T54" fmla="*/ 338 w 451"/>
                      <a:gd name="T55" fmla="*/ 474 h 587"/>
                      <a:gd name="T56" fmla="*/ 373 w 451"/>
                      <a:gd name="T57" fmla="*/ 432 h 587"/>
                      <a:gd name="T58" fmla="*/ 378 w 451"/>
                      <a:gd name="T59" fmla="*/ 398 h 587"/>
                      <a:gd name="T60" fmla="*/ 369 w 451"/>
                      <a:gd name="T61" fmla="*/ 386 h 587"/>
                      <a:gd name="T62" fmla="*/ 373 w 451"/>
                      <a:gd name="T63" fmla="*/ 372 h 587"/>
                      <a:gd name="T64" fmla="*/ 365 w 451"/>
                      <a:gd name="T65" fmla="*/ 360 h 587"/>
                      <a:gd name="T66" fmla="*/ 391 w 451"/>
                      <a:gd name="T67" fmla="*/ 327 h 587"/>
                      <a:gd name="T68" fmla="*/ 391 w 451"/>
                      <a:gd name="T69" fmla="*/ 310 h 587"/>
                      <a:gd name="T70" fmla="*/ 427 w 451"/>
                      <a:gd name="T71" fmla="*/ 282 h 587"/>
                      <a:gd name="T72" fmla="*/ 450 w 451"/>
                      <a:gd name="T73" fmla="*/ 207 h 587"/>
                      <a:gd name="T74" fmla="*/ 417 w 451"/>
                      <a:gd name="T75" fmla="*/ 226 h 587"/>
                      <a:gd name="T76" fmla="*/ 388 w 451"/>
                      <a:gd name="T77" fmla="*/ 218 h 587"/>
                      <a:gd name="T78" fmla="*/ 392 w 451"/>
                      <a:gd name="T79" fmla="*/ 200 h 587"/>
                      <a:gd name="T80" fmla="*/ 363 w 451"/>
                      <a:gd name="T81" fmla="*/ 180 h 587"/>
                      <a:gd name="T82" fmla="*/ 349 w 451"/>
                      <a:gd name="T83" fmla="*/ 132 h 587"/>
                      <a:gd name="T84" fmla="*/ 321 w 451"/>
                      <a:gd name="T85" fmla="*/ 93 h 587"/>
                      <a:gd name="T86" fmla="*/ 321 w 451"/>
                      <a:gd name="T87" fmla="*/ 66 h 587"/>
                      <a:gd name="T88" fmla="*/ 306 w 451"/>
                      <a:gd name="T89" fmla="*/ 65 h 587"/>
                      <a:gd name="T90" fmla="*/ 296 w 451"/>
                      <a:gd name="T91" fmla="*/ 69 h 587"/>
                      <a:gd name="T92" fmla="*/ 254 w 451"/>
                      <a:gd name="T93" fmla="*/ 54 h 587"/>
                      <a:gd name="T94" fmla="*/ 243 w 451"/>
                      <a:gd name="T95" fmla="*/ 65 h 587"/>
                      <a:gd name="T96" fmla="*/ 234 w 451"/>
                      <a:gd name="T97" fmla="*/ 78 h 587"/>
                      <a:gd name="T98" fmla="*/ 211 w 451"/>
                      <a:gd name="T99" fmla="*/ 53 h 587"/>
                      <a:gd name="T100" fmla="*/ 189 w 451"/>
                      <a:gd name="T101" fmla="*/ 47 h 587"/>
                      <a:gd name="T102" fmla="*/ 187 w 451"/>
                      <a:gd name="T103" fmla="*/ 15 h 587"/>
                      <a:gd name="T104" fmla="*/ 155 w 451"/>
                      <a:gd name="T105" fmla="*/ 20 h 587"/>
                      <a:gd name="T106" fmla="*/ 135 w 451"/>
                      <a:gd name="T107" fmla="*/ 13 h 587"/>
                      <a:gd name="T108" fmla="*/ 107 w 451"/>
                      <a:gd name="T109" fmla="*/ 0 h 58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51" h="587">
                        <a:moveTo>
                          <a:pt x="107" y="0"/>
                        </a:moveTo>
                        <a:lnTo>
                          <a:pt x="99" y="16"/>
                        </a:lnTo>
                        <a:lnTo>
                          <a:pt x="64" y="47"/>
                        </a:lnTo>
                        <a:lnTo>
                          <a:pt x="56" y="75"/>
                        </a:lnTo>
                        <a:lnTo>
                          <a:pt x="30" y="95"/>
                        </a:lnTo>
                        <a:lnTo>
                          <a:pt x="12" y="135"/>
                        </a:lnTo>
                        <a:lnTo>
                          <a:pt x="12" y="159"/>
                        </a:lnTo>
                        <a:lnTo>
                          <a:pt x="0" y="201"/>
                        </a:lnTo>
                        <a:lnTo>
                          <a:pt x="16" y="219"/>
                        </a:lnTo>
                        <a:lnTo>
                          <a:pt x="56" y="272"/>
                        </a:lnTo>
                        <a:lnTo>
                          <a:pt x="68" y="265"/>
                        </a:lnTo>
                        <a:lnTo>
                          <a:pt x="139" y="265"/>
                        </a:lnTo>
                        <a:lnTo>
                          <a:pt x="172" y="278"/>
                        </a:lnTo>
                        <a:lnTo>
                          <a:pt x="169" y="319"/>
                        </a:lnTo>
                        <a:lnTo>
                          <a:pt x="193" y="374"/>
                        </a:lnTo>
                        <a:lnTo>
                          <a:pt x="191" y="389"/>
                        </a:lnTo>
                        <a:lnTo>
                          <a:pt x="201" y="406"/>
                        </a:lnTo>
                        <a:lnTo>
                          <a:pt x="186" y="445"/>
                        </a:lnTo>
                        <a:lnTo>
                          <a:pt x="204" y="494"/>
                        </a:lnTo>
                        <a:lnTo>
                          <a:pt x="214" y="532"/>
                        </a:lnTo>
                        <a:lnTo>
                          <a:pt x="226" y="556"/>
                        </a:lnTo>
                        <a:lnTo>
                          <a:pt x="239" y="586"/>
                        </a:lnTo>
                        <a:lnTo>
                          <a:pt x="263" y="582"/>
                        </a:lnTo>
                        <a:lnTo>
                          <a:pt x="302" y="560"/>
                        </a:lnTo>
                        <a:lnTo>
                          <a:pt x="320" y="533"/>
                        </a:lnTo>
                        <a:lnTo>
                          <a:pt x="319" y="515"/>
                        </a:lnTo>
                        <a:lnTo>
                          <a:pt x="342" y="500"/>
                        </a:lnTo>
                        <a:lnTo>
                          <a:pt x="338" y="474"/>
                        </a:lnTo>
                        <a:lnTo>
                          <a:pt x="373" y="432"/>
                        </a:lnTo>
                        <a:lnTo>
                          <a:pt x="378" y="398"/>
                        </a:lnTo>
                        <a:lnTo>
                          <a:pt x="369" y="386"/>
                        </a:lnTo>
                        <a:lnTo>
                          <a:pt x="373" y="372"/>
                        </a:lnTo>
                        <a:lnTo>
                          <a:pt x="365" y="360"/>
                        </a:lnTo>
                        <a:lnTo>
                          <a:pt x="391" y="327"/>
                        </a:lnTo>
                        <a:lnTo>
                          <a:pt x="391" y="310"/>
                        </a:lnTo>
                        <a:lnTo>
                          <a:pt x="427" y="282"/>
                        </a:lnTo>
                        <a:lnTo>
                          <a:pt x="450" y="207"/>
                        </a:lnTo>
                        <a:lnTo>
                          <a:pt x="417" y="226"/>
                        </a:lnTo>
                        <a:lnTo>
                          <a:pt x="388" y="218"/>
                        </a:lnTo>
                        <a:lnTo>
                          <a:pt x="392" y="200"/>
                        </a:lnTo>
                        <a:lnTo>
                          <a:pt x="363" y="180"/>
                        </a:lnTo>
                        <a:lnTo>
                          <a:pt x="349" y="132"/>
                        </a:lnTo>
                        <a:lnTo>
                          <a:pt x="321" y="93"/>
                        </a:lnTo>
                        <a:lnTo>
                          <a:pt x="321" y="66"/>
                        </a:lnTo>
                        <a:lnTo>
                          <a:pt x="306" y="65"/>
                        </a:lnTo>
                        <a:lnTo>
                          <a:pt x="296" y="69"/>
                        </a:lnTo>
                        <a:lnTo>
                          <a:pt x="254" y="54"/>
                        </a:lnTo>
                        <a:lnTo>
                          <a:pt x="243" y="65"/>
                        </a:lnTo>
                        <a:lnTo>
                          <a:pt x="234" y="78"/>
                        </a:lnTo>
                        <a:lnTo>
                          <a:pt x="211" y="53"/>
                        </a:lnTo>
                        <a:lnTo>
                          <a:pt x="189" y="47"/>
                        </a:lnTo>
                        <a:lnTo>
                          <a:pt x="187" y="15"/>
                        </a:lnTo>
                        <a:lnTo>
                          <a:pt x="155" y="20"/>
                        </a:lnTo>
                        <a:lnTo>
                          <a:pt x="135" y="13"/>
                        </a:lnTo>
                        <a:lnTo>
                          <a:pt x="107"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8" name="Freeform 14">
                    <a:extLst>
                      <a:ext uri="{FF2B5EF4-FFF2-40B4-BE49-F238E27FC236}">
                        <a16:creationId xmlns:a16="http://schemas.microsoft.com/office/drawing/2014/main" id="{E6EFA4C1-B672-D947-9158-0913ADD3B9B6}"/>
                      </a:ext>
                    </a:extLst>
                  </p:cNvPr>
                  <p:cNvSpPr>
                    <a:spLocks/>
                  </p:cNvSpPr>
                  <p:nvPr/>
                </p:nvSpPr>
                <p:spPr bwMode="auto">
                  <a:xfrm>
                    <a:off x="5073" y="3147"/>
                    <a:ext cx="17" cy="28"/>
                  </a:xfrm>
                  <a:custGeom>
                    <a:avLst/>
                    <a:gdLst>
                      <a:gd name="T0" fmla="*/ 7 w 17"/>
                      <a:gd name="T1" fmla="*/ 0 h 28"/>
                      <a:gd name="T2" fmla="*/ 9 w 17"/>
                      <a:gd name="T3" fmla="*/ 8 h 28"/>
                      <a:gd name="T4" fmla="*/ 7 w 17"/>
                      <a:gd name="T5" fmla="*/ 14 h 28"/>
                      <a:gd name="T6" fmla="*/ 7 w 17"/>
                      <a:gd name="T7" fmla="*/ 19 h 28"/>
                      <a:gd name="T8" fmla="*/ 16 w 17"/>
                      <a:gd name="T9" fmla="*/ 23 h 28"/>
                      <a:gd name="T10" fmla="*/ 16 w 17"/>
                      <a:gd name="T11" fmla="*/ 27 h 28"/>
                      <a:gd name="T12" fmla="*/ 9 w 17"/>
                      <a:gd name="T13" fmla="*/ 23 h 28"/>
                      <a:gd name="T14" fmla="*/ 3 w 17"/>
                      <a:gd name="T15" fmla="*/ 27 h 28"/>
                      <a:gd name="T16" fmla="*/ 0 w 17"/>
                      <a:gd name="T17" fmla="*/ 23 h 28"/>
                      <a:gd name="T18" fmla="*/ 3 w 17"/>
                      <a:gd name="T19" fmla="*/ 19 h 28"/>
                      <a:gd name="T20" fmla="*/ 0 w 17"/>
                      <a:gd name="T21" fmla="*/ 14 h 28"/>
                      <a:gd name="T22" fmla="*/ 3 w 17"/>
                      <a:gd name="T23" fmla="*/ 4 h 28"/>
                      <a:gd name="T24" fmla="*/ 7 w 17"/>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28">
                        <a:moveTo>
                          <a:pt x="7" y="0"/>
                        </a:moveTo>
                        <a:lnTo>
                          <a:pt x="9" y="8"/>
                        </a:lnTo>
                        <a:lnTo>
                          <a:pt x="7" y="14"/>
                        </a:lnTo>
                        <a:lnTo>
                          <a:pt x="7" y="19"/>
                        </a:lnTo>
                        <a:lnTo>
                          <a:pt x="16" y="23"/>
                        </a:lnTo>
                        <a:lnTo>
                          <a:pt x="16" y="27"/>
                        </a:lnTo>
                        <a:lnTo>
                          <a:pt x="9" y="23"/>
                        </a:lnTo>
                        <a:lnTo>
                          <a:pt x="3" y="27"/>
                        </a:lnTo>
                        <a:lnTo>
                          <a:pt x="0" y="23"/>
                        </a:lnTo>
                        <a:lnTo>
                          <a:pt x="3" y="19"/>
                        </a:lnTo>
                        <a:lnTo>
                          <a:pt x="0" y="14"/>
                        </a:lnTo>
                        <a:lnTo>
                          <a:pt x="3" y="4"/>
                        </a:lnTo>
                        <a:lnTo>
                          <a:pt x="7"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39" name="Freeform 15">
                    <a:extLst>
                      <a:ext uri="{FF2B5EF4-FFF2-40B4-BE49-F238E27FC236}">
                        <a16:creationId xmlns:a16="http://schemas.microsoft.com/office/drawing/2014/main" id="{0D57CD0A-7DEF-5B43-9F5F-350F28CB02FF}"/>
                      </a:ext>
                    </a:extLst>
                  </p:cNvPr>
                  <p:cNvSpPr>
                    <a:spLocks/>
                  </p:cNvSpPr>
                  <p:nvPr/>
                </p:nvSpPr>
                <p:spPr bwMode="auto">
                  <a:xfrm>
                    <a:off x="4988" y="3269"/>
                    <a:ext cx="68" cy="97"/>
                  </a:xfrm>
                  <a:custGeom>
                    <a:avLst/>
                    <a:gdLst>
                      <a:gd name="T0" fmla="*/ 0 w 68"/>
                      <a:gd name="T1" fmla="*/ 48 h 97"/>
                      <a:gd name="T2" fmla="*/ 24 w 68"/>
                      <a:gd name="T3" fmla="*/ 48 h 97"/>
                      <a:gd name="T4" fmla="*/ 52 w 68"/>
                      <a:gd name="T5" fmla="*/ 0 h 97"/>
                      <a:gd name="T6" fmla="*/ 67 w 68"/>
                      <a:gd name="T7" fmla="*/ 28 h 97"/>
                      <a:gd name="T8" fmla="*/ 55 w 68"/>
                      <a:gd name="T9" fmla="*/ 96 h 97"/>
                      <a:gd name="T10" fmla="*/ 5 w 68"/>
                      <a:gd name="T11" fmla="*/ 80 h 97"/>
                      <a:gd name="T12" fmla="*/ 0 w 68"/>
                      <a:gd name="T13" fmla="*/ 48 h 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97">
                        <a:moveTo>
                          <a:pt x="0" y="48"/>
                        </a:moveTo>
                        <a:lnTo>
                          <a:pt x="24" y="48"/>
                        </a:lnTo>
                        <a:lnTo>
                          <a:pt x="52" y="0"/>
                        </a:lnTo>
                        <a:lnTo>
                          <a:pt x="67" y="28"/>
                        </a:lnTo>
                        <a:lnTo>
                          <a:pt x="55" y="96"/>
                        </a:lnTo>
                        <a:lnTo>
                          <a:pt x="5" y="80"/>
                        </a:lnTo>
                        <a:lnTo>
                          <a:pt x="0" y="4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0" name="Freeform 16">
                    <a:extLst>
                      <a:ext uri="{FF2B5EF4-FFF2-40B4-BE49-F238E27FC236}">
                        <a16:creationId xmlns:a16="http://schemas.microsoft.com/office/drawing/2014/main" id="{4EF7518E-1DFC-434F-8862-4B651814E886}"/>
                      </a:ext>
                    </a:extLst>
                  </p:cNvPr>
                  <p:cNvSpPr>
                    <a:spLocks/>
                  </p:cNvSpPr>
                  <p:nvPr/>
                </p:nvSpPr>
                <p:spPr bwMode="auto">
                  <a:xfrm>
                    <a:off x="5123" y="3306"/>
                    <a:ext cx="117" cy="94"/>
                  </a:xfrm>
                  <a:custGeom>
                    <a:avLst/>
                    <a:gdLst>
                      <a:gd name="T0" fmla="*/ 7 w 117"/>
                      <a:gd name="T1" fmla="*/ 22 h 94"/>
                      <a:gd name="T2" fmla="*/ 0 w 117"/>
                      <a:gd name="T3" fmla="*/ 0 h 94"/>
                      <a:gd name="T4" fmla="*/ 39 w 117"/>
                      <a:gd name="T5" fmla="*/ 9 h 94"/>
                      <a:gd name="T6" fmla="*/ 95 w 117"/>
                      <a:gd name="T7" fmla="*/ 32 h 94"/>
                      <a:gd name="T8" fmla="*/ 95 w 117"/>
                      <a:gd name="T9" fmla="*/ 49 h 94"/>
                      <a:gd name="T10" fmla="*/ 116 w 117"/>
                      <a:gd name="T11" fmla="*/ 93 h 94"/>
                      <a:gd name="T12" fmla="*/ 73 w 117"/>
                      <a:gd name="T13" fmla="*/ 51 h 94"/>
                      <a:gd name="T14" fmla="*/ 44 w 117"/>
                      <a:gd name="T15" fmla="*/ 54 h 94"/>
                      <a:gd name="T16" fmla="*/ 7 w 117"/>
                      <a:gd name="T17" fmla="*/ 22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94">
                        <a:moveTo>
                          <a:pt x="7" y="22"/>
                        </a:moveTo>
                        <a:lnTo>
                          <a:pt x="0" y="0"/>
                        </a:lnTo>
                        <a:lnTo>
                          <a:pt x="39" y="9"/>
                        </a:lnTo>
                        <a:lnTo>
                          <a:pt x="95" y="32"/>
                        </a:lnTo>
                        <a:lnTo>
                          <a:pt x="95" y="49"/>
                        </a:lnTo>
                        <a:lnTo>
                          <a:pt x="116" y="93"/>
                        </a:lnTo>
                        <a:lnTo>
                          <a:pt x="73" y="51"/>
                        </a:lnTo>
                        <a:lnTo>
                          <a:pt x="44" y="54"/>
                        </a:lnTo>
                        <a:lnTo>
                          <a:pt x="7" y="22"/>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1" name="Freeform 17">
                    <a:extLst>
                      <a:ext uri="{FF2B5EF4-FFF2-40B4-BE49-F238E27FC236}">
                        <a16:creationId xmlns:a16="http://schemas.microsoft.com/office/drawing/2014/main" id="{AC6E95D4-F3CC-774C-B2EC-E84F48E292EF}"/>
                      </a:ext>
                    </a:extLst>
                  </p:cNvPr>
                  <p:cNvSpPr>
                    <a:spLocks/>
                  </p:cNvSpPr>
                  <p:nvPr/>
                </p:nvSpPr>
                <p:spPr bwMode="auto">
                  <a:xfrm>
                    <a:off x="5345" y="3497"/>
                    <a:ext cx="79" cy="101"/>
                  </a:xfrm>
                  <a:custGeom>
                    <a:avLst/>
                    <a:gdLst>
                      <a:gd name="T0" fmla="*/ 48 w 79"/>
                      <a:gd name="T1" fmla="*/ 0 h 101"/>
                      <a:gd name="T2" fmla="*/ 78 w 79"/>
                      <a:gd name="T3" fmla="*/ 30 h 101"/>
                      <a:gd name="T4" fmla="*/ 16 w 79"/>
                      <a:gd name="T5" fmla="*/ 100 h 101"/>
                      <a:gd name="T6" fmla="*/ 0 w 79"/>
                      <a:gd name="T7" fmla="*/ 84 h 101"/>
                      <a:gd name="T8" fmla="*/ 45 w 79"/>
                      <a:gd name="T9" fmla="*/ 39 h 101"/>
                      <a:gd name="T10" fmla="*/ 48 w 79"/>
                      <a:gd name="T11" fmla="*/ 0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 h="101">
                        <a:moveTo>
                          <a:pt x="48" y="0"/>
                        </a:moveTo>
                        <a:lnTo>
                          <a:pt x="78" y="30"/>
                        </a:lnTo>
                        <a:lnTo>
                          <a:pt x="16" y="100"/>
                        </a:lnTo>
                        <a:lnTo>
                          <a:pt x="0" y="84"/>
                        </a:lnTo>
                        <a:lnTo>
                          <a:pt x="45" y="39"/>
                        </a:lnTo>
                        <a:lnTo>
                          <a:pt x="48"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2" name="Freeform 18">
                    <a:extLst>
                      <a:ext uri="{FF2B5EF4-FFF2-40B4-BE49-F238E27FC236}">
                        <a16:creationId xmlns:a16="http://schemas.microsoft.com/office/drawing/2014/main" id="{B7F354B7-3B94-0C46-9612-1453FAA7412F}"/>
                      </a:ext>
                    </a:extLst>
                  </p:cNvPr>
                  <p:cNvSpPr>
                    <a:spLocks/>
                  </p:cNvSpPr>
                  <p:nvPr/>
                </p:nvSpPr>
                <p:spPr bwMode="auto">
                  <a:xfrm>
                    <a:off x="4172" y="2811"/>
                    <a:ext cx="39" cy="66"/>
                  </a:xfrm>
                  <a:custGeom>
                    <a:avLst/>
                    <a:gdLst>
                      <a:gd name="T0" fmla="*/ 38 w 39"/>
                      <a:gd name="T1" fmla="*/ 51 h 66"/>
                      <a:gd name="T2" fmla="*/ 28 w 39"/>
                      <a:gd name="T3" fmla="*/ 43 h 66"/>
                      <a:gd name="T4" fmla="*/ 28 w 39"/>
                      <a:gd name="T5" fmla="*/ 14 h 66"/>
                      <a:gd name="T6" fmla="*/ 33 w 39"/>
                      <a:gd name="T7" fmla="*/ 8 h 66"/>
                      <a:gd name="T8" fmla="*/ 24 w 39"/>
                      <a:gd name="T9" fmla="*/ 8 h 66"/>
                      <a:gd name="T10" fmla="*/ 29 w 39"/>
                      <a:gd name="T11" fmla="*/ 0 h 66"/>
                      <a:gd name="T12" fmla="*/ 22 w 39"/>
                      <a:gd name="T13" fmla="*/ 0 h 66"/>
                      <a:gd name="T14" fmla="*/ 14 w 39"/>
                      <a:gd name="T15" fmla="*/ 9 h 66"/>
                      <a:gd name="T16" fmla="*/ 14 w 39"/>
                      <a:gd name="T17" fmla="*/ 27 h 66"/>
                      <a:gd name="T18" fmla="*/ 18 w 39"/>
                      <a:gd name="T19" fmla="*/ 31 h 66"/>
                      <a:gd name="T20" fmla="*/ 18 w 39"/>
                      <a:gd name="T21" fmla="*/ 39 h 66"/>
                      <a:gd name="T22" fmla="*/ 16 w 39"/>
                      <a:gd name="T23" fmla="*/ 39 h 66"/>
                      <a:gd name="T24" fmla="*/ 9 w 39"/>
                      <a:gd name="T25" fmla="*/ 46 h 66"/>
                      <a:gd name="T26" fmla="*/ 9 w 39"/>
                      <a:gd name="T27" fmla="*/ 53 h 66"/>
                      <a:gd name="T28" fmla="*/ 0 w 39"/>
                      <a:gd name="T29" fmla="*/ 65 h 66"/>
                      <a:gd name="T30" fmla="*/ 29 w 39"/>
                      <a:gd name="T31" fmla="*/ 65 h 66"/>
                      <a:gd name="T32" fmla="*/ 38 w 39"/>
                      <a:gd name="T33" fmla="*/ 51 h 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 h="66">
                        <a:moveTo>
                          <a:pt x="38" y="51"/>
                        </a:moveTo>
                        <a:lnTo>
                          <a:pt x="28" y="43"/>
                        </a:lnTo>
                        <a:lnTo>
                          <a:pt x="28" y="14"/>
                        </a:lnTo>
                        <a:lnTo>
                          <a:pt x="33" y="8"/>
                        </a:lnTo>
                        <a:lnTo>
                          <a:pt x="24" y="8"/>
                        </a:lnTo>
                        <a:lnTo>
                          <a:pt x="29" y="0"/>
                        </a:lnTo>
                        <a:lnTo>
                          <a:pt x="22" y="0"/>
                        </a:lnTo>
                        <a:lnTo>
                          <a:pt x="14" y="9"/>
                        </a:lnTo>
                        <a:lnTo>
                          <a:pt x="14" y="27"/>
                        </a:lnTo>
                        <a:lnTo>
                          <a:pt x="18" y="31"/>
                        </a:lnTo>
                        <a:lnTo>
                          <a:pt x="18" y="39"/>
                        </a:lnTo>
                        <a:lnTo>
                          <a:pt x="16" y="39"/>
                        </a:lnTo>
                        <a:lnTo>
                          <a:pt x="9" y="46"/>
                        </a:lnTo>
                        <a:lnTo>
                          <a:pt x="9" y="53"/>
                        </a:lnTo>
                        <a:lnTo>
                          <a:pt x="0" y="65"/>
                        </a:lnTo>
                        <a:lnTo>
                          <a:pt x="29" y="65"/>
                        </a:lnTo>
                        <a:lnTo>
                          <a:pt x="38" y="51"/>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3" name="Freeform 19">
                    <a:extLst>
                      <a:ext uri="{FF2B5EF4-FFF2-40B4-BE49-F238E27FC236}">
                        <a16:creationId xmlns:a16="http://schemas.microsoft.com/office/drawing/2014/main" id="{E2241438-1682-C64A-A015-292022101570}"/>
                      </a:ext>
                    </a:extLst>
                  </p:cNvPr>
                  <p:cNvSpPr>
                    <a:spLocks/>
                  </p:cNvSpPr>
                  <p:nvPr/>
                </p:nvSpPr>
                <p:spPr bwMode="auto">
                  <a:xfrm>
                    <a:off x="4159" y="2833"/>
                    <a:ext cx="21" cy="24"/>
                  </a:xfrm>
                  <a:custGeom>
                    <a:avLst/>
                    <a:gdLst>
                      <a:gd name="T0" fmla="*/ 17 w 21"/>
                      <a:gd name="T1" fmla="*/ 8 h 24"/>
                      <a:gd name="T2" fmla="*/ 20 w 21"/>
                      <a:gd name="T3" fmla="*/ 8 h 24"/>
                      <a:gd name="T4" fmla="*/ 20 w 21"/>
                      <a:gd name="T5" fmla="*/ 0 h 24"/>
                      <a:gd name="T6" fmla="*/ 13 w 21"/>
                      <a:gd name="T7" fmla="*/ 0 h 24"/>
                      <a:gd name="T8" fmla="*/ 0 w 21"/>
                      <a:gd name="T9" fmla="*/ 15 h 24"/>
                      <a:gd name="T10" fmla="*/ 0 w 21"/>
                      <a:gd name="T11" fmla="*/ 23 h 24"/>
                      <a:gd name="T12" fmla="*/ 12 w 21"/>
                      <a:gd name="T13" fmla="*/ 23 h 24"/>
                      <a:gd name="T14" fmla="*/ 17 w 21"/>
                      <a:gd name="T15" fmla="*/ 17 h 24"/>
                      <a:gd name="T16" fmla="*/ 17 w 21"/>
                      <a:gd name="T17" fmla="*/ 8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4">
                        <a:moveTo>
                          <a:pt x="17" y="8"/>
                        </a:moveTo>
                        <a:lnTo>
                          <a:pt x="20" y="8"/>
                        </a:lnTo>
                        <a:lnTo>
                          <a:pt x="20" y="0"/>
                        </a:lnTo>
                        <a:lnTo>
                          <a:pt x="13" y="0"/>
                        </a:lnTo>
                        <a:lnTo>
                          <a:pt x="0" y="15"/>
                        </a:lnTo>
                        <a:lnTo>
                          <a:pt x="0" y="23"/>
                        </a:lnTo>
                        <a:lnTo>
                          <a:pt x="12" y="23"/>
                        </a:lnTo>
                        <a:lnTo>
                          <a:pt x="17" y="17"/>
                        </a:lnTo>
                        <a:lnTo>
                          <a:pt x="17" y="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4" name="Freeform 20">
                    <a:extLst>
                      <a:ext uri="{FF2B5EF4-FFF2-40B4-BE49-F238E27FC236}">
                        <a16:creationId xmlns:a16="http://schemas.microsoft.com/office/drawing/2014/main" id="{D39271B7-A209-6840-9C2F-01AD7EDAC8AC}"/>
                      </a:ext>
                    </a:extLst>
                  </p:cNvPr>
                  <p:cNvSpPr>
                    <a:spLocks/>
                  </p:cNvSpPr>
                  <p:nvPr/>
                </p:nvSpPr>
                <p:spPr bwMode="auto">
                  <a:xfrm>
                    <a:off x="4128" y="2794"/>
                    <a:ext cx="256" cy="216"/>
                  </a:xfrm>
                  <a:custGeom>
                    <a:avLst/>
                    <a:gdLst>
                      <a:gd name="T0" fmla="*/ 168 w 256"/>
                      <a:gd name="T1" fmla="*/ 15 h 216"/>
                      <a:gd name="T2" fmla="*/ 201 w 256"/>
                      <a:gd name="T3" fmla="*/ 20 h 216"/>
                      <a:gd name="T4" fmla="*/ 181 w 256"/>
                      <a:gd name="T5" fmla="*/ 28 h 216"/>
                      <a:gd name="T6" fmla="*/ 172 w 256"/>
                      <a:gd name="T7" fmla="*/ 41 h 216"/>
                      <a:gd name="T8" fmla="*/ 160 w 256"/>
                      <a:gd name="T9" fmla="*/ 70 h 216"/>
                      <a:gd name="T10" fmla="*/ 140 w 256"/>
                      <a:gd name="T11" fmla="*/ 72 h 216"/>
                      <a:gd name="T12" fmla="*/ 123 w 256"/>
                      <a:gd name="T13" fmla="*/ 69 h 216"/>
                      <a:gd name="T14" fmla="*/ 131 w 256"/>
                      <a:gd name="T15" fmla="*/ 55 h 216"/>
                      <a:gd name="T16" fmla="*/ 124 w 256"/>
                      <a:gd name="T17" fmla="*/ 37 h 216"/>
                      <a:gd name="T18" fmla="*/ 114 w 256"/>
                      <a:gd name="T19" fmla="*/ 69 h 216"/>
                      <a:gd name="T20" fmla="*/ 87 w 256"/>
                      <a:gd name="T21" fmla="*/ 84 h 216"/>
                      <a:gd name="T22" fmla="*/ 73 w 256"/>
                      <a:gd name="T23" fmla="*/ 94 h 216"/>
                      <a:gd name="T24" fmla="*/ 53 w 256"/>
                      <a:gd name="T25" fmla="*/ 108 h 216"/>
                      <a:gd name="T26" fmla="*/ 43 w 256"/>
                      <a:gd name="T27" fmla="*/ 143 h 216"/>
                      <a:gd name="T28" fmla="*/ 8 w 256"/>
                      <a:gd name="T29" fmla="*/ 130 h 216"/>
                      <a:gd name="T30" fmla="*/ 0 w 256"/>
                      <a:gd name="T31" fmla="*/ 156 h 216"/>
                      <a:gd name="T32" fmla="*/ 15 w 256"/>
                      <a:gd name="T33" fmla="*/ 194 h 216"/>
                      <a:gd name="T34" fmla="*/ 71 w 256"/>
                      <a:gd name="T35" fmla="*/ 153 h 216"/>
                      <a:gd name="T36" fmla="*/ 105 w 256"/>
                      <a:gd name="T37" fmla="*/ 145 h 216"/>
                      <a:gd name="T38" fmla="*/ 111 w 256"/>
                      <a:gd name="T39" fmla="*/ 161 h 216"/>
                      <a:gd name="T40" fmla="*/ 139 w 256"/>
                      <a:gd name="T41" fmla="*/ 201 h 216"/>
                      <a:gd name="T42" fmla="*/ 142 w 256"/>
                      <a:gd name="T43" fmla="*/ 189 h 216"/>
                      <a:gd name="T44" fmla="*/ 150 w 256"/>
                      <a:gd name="T45" fmla="*/ 189 h 216"/>
                      <a:gd name="T46" fmla="*/ 123 w 256"/>
                      <a:gd name="T47" fmla="*/ 152 h 216"/>
                      <a:gd name="T48" fmla="*/ 131 w 256"/>
                      <a:gd name="T49" fmla="*/ 139 h 216"/>
                      <a:gd name="T50" fmla="*/ 160 w 256"/>
                      <a:gd name="T51" fmla="*/ 178 h 216"/>
                      <a:gd name="T52" fmla="*/ 172 w 256"/>
                      <a:gd name="T53" fmla="*/ 202 h 216"/>
                      <a:gd name="T54" fmla="*/ 178 w 256"/>
                      <a:gd name="T55" fmla="*/ 215 h 216"/>
                      <a:gd name="T56" fmla="*/ 183 w 256"/>
                      <a:gd name="T57" fmla="*/ 191 h 216"/>
                      <a:gd name="T58" fmla="*/ 202 w 256"/>
                      <a:gd name="T59" fmla="*/ 182 h 216"/>
                      <a:gd name="T60" fmla="*/ 214 w 256"/>
                      <a:gd name="T61" fmla="*/ 177 h 216"/>
                      <a:gd name="T62" fmla="*/ 210 w 256"/>
                      <a:gd name="T63" fmla="*/ 158 h 216"/>
                      <a:gd name="T64" fmla="*/ 219 w 256"/>
                      <a:gd name="T65" fmla="*/ 126 h 216"/>
                      <a:gd name="T66" fmla="*/ 232 w 256"/>
                      <a:gd name="T67" fmla="*/ 130 h 216"/>
                      <a:gd name="T68" fmla="*/ 236 w 256"/>
                      <a:gd name="T69" fmla="*/ 145 h 216"/>
                      <a:gd name="T70" fmla="*/ 247 w 256"/>
                      <a:gd name="T71" fmla="*/ 137 h 216"/>
                      <a:gd name="T72" fmla="*/ 244 w 256"/>
                      <a:gd name="T73" fmla="*/ 134 h 216"/>
                      <a:gd name="T74" fmla="*/ 252 w 256"/>
                      <a:gd name="T75" fmla="*/ 114 h 216"/>
                      <a:gd name="T76" fmla="*/ 255 w 256"/>
                      <a:gd name="T77" fmla="*/ 137 h 216"/>
                      <a:gd name="T78" fmla="*/ 168 w 256"/>
                      <a:gd name="T79" fmla="*/ 0 h 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56" h="216">
                        <a:moveTo>
                          <a:pt x="168" y="0"/>
                        </a:moveTo>
                        <a:lnTo>
                          <a:pt x="168" y="15"/>
                        </a:lnTo>
                        <a:lnTo>
                          <a:pt x="173" y="20"/>
                        </a:lnTo>
                        <a:lnTo>
                          <a:pt x="201" y="20"/>
                        </a:lnTo>
                        <a:lnTo>
                          <a:pt x="201" y="28"/>
                        </a:lnTo>
                        <a:lnTo>
                          <a:pt x="181" y="28"/>
                        </a:lnTo>
                        <a:lnTo>
                          <a:pt x="181" y="52"/>
                        </a:lnTo>
                        <a:lnTo>
                          <a:pt x="172" y="41"/>
                        </a:lnTo>
                        <a:lnTo>
                          <a:pt x="172" y="56"/>
                        </a:lnTo>
                        <a:lnTo>
                          <a:pt x="160" y="70"/>
                        </a:lnTo>
                        <a:lnTo>
                          <a:pt x="152" y="62"/>
                        </a:lnTo>
                        <a:lnTo>
                          <a:pt x="140" y="72"/>
                        </a:lnTo>
                        <a:lnTo>
                          <a:pt x="138" y="69"/>
                        </a:lnTo>
                        <a:lnTo>
                          <a:pt x="123" y="69"/>
                        </a:lnTo>
                        <a:lnTo>
                          <a:pt x="131" y="59"/>
                        </a:lnTo>
                        <a:lnTo>
                          <a:pt x="131" y="55"/>
                        </a:lnTo>
                        <a:lnTo>
                          <a:pt x="124" y="48"/>
                        </a:lnTo>
                        <a:lnTo>
                          <a:pt x="124" y="37"/>
                        </a:lnTo>
                        <a:lnTo>
                          <a:pt x="114" y="48"/>
                        </a:lnTo>
                        <a:lnTo>
                          <a:pt x="114" y="69"/>
                        </a:lnTo>
                        <a:lnTo>
                          <a:pt x="102" y="69"/>
                        </a:lnTo>
                        <a:lnTo>
                          <a:pt x="87" y="84"/>
                        </a:lnTo>
                        <a:lnTo>
                          <a:pt x="81" y="84"/>
                        </a:lnTo>
                        <a:lnTo>
                          <a:pt x="73" y="94"/>
                        </a:lnTo>
                        <a:lnTo>
                          <a:pt x="43" y="94"/>
                        </a:lnTo>
                        <a:lnTo>
                          <a:pt x="53" y="108"/>
                        </a:lnTo>
                        <a:lnTo>
                          <a:pt x="53" y="130"/>
                        </a:lnTo>
                        <a:lnTo>
                          <a:pt x="43" y="143"/>
                        </a:lnTo>
                        <a:lnTo>
                          <a:pt x="31" y="130"/>
                        </a:lnTo>
                        <a:lnTo>
                          <a:pt x="8" y="130"/>
                        </a:lnTo>
                        <a:lnTo>
                          <a:pt x="8" y="146"/>
                        </a:lnTo>
                        <a:lnTo>
                          <a:pt x="0" y="156"/>
                        </a:lnTo>
                        <a:lnTo>
                          <a:pt x="0" y="177"/>
                        </a:lnTo>
                        <a:lnTo>
                          <a:pt x="15" y="194"/>
                        </a:lnTo>
                        <a:lnTo>
                          <a:pt x="37" y="194"/>
                        </a:lnTo>
                        <a:lnTo>
                          <a:pt x="71" y="153"/>
                        </a:lnTo>
                        <a:lnTo>
                          <a:pt x="101" y="153"/>
                        </a:lnTo>
                        <a:lnTo>
                          <a:pt x="105" y="145"/>
                        </a:lnTo>
                        <a:lnTo>
                          <a:pt x="112" y="153"/>
                        </a:lnTo>
                        <a:lnTo>
                          <a:pt x="111" y="161"/>
                        </a:lnTo>
                        <a:lnTo>
                          <a:pt x="139" y="189"/>
                        </a:lnTo>
                        <a:lnTo>
                          <a:pt x="139" y="201"/>
                        </a:lnTo>
                        <a:lnTo>
                          <a:pt x="145" y="196"/>
                        </a:lnTo>
                        <a:lnTo>
                          <a:pt x="142" y="189"/>
                        </a:lnTo>
                        <a:lnTo>
                          <a:pt x="145" y="185"/>
                        </a:lnTo>
                        <a:lnTo>
                          <a:pt x="150" y="189"/>
                        </a:lnTo>
                        <a:lnTo>
                          <a:pt x="152" y="188"/>
                        </a:lnTo>
                        <a:lnTo>
                          <a:pt x="123" y="152"/>
                        </a:lnTo>
                        <a:lnTo>
                          <a:pt x="123" y="139"/>
                        </a:lnTo>
                        <a:lnTo>
                          <a:pt x="131" y="139"/>
                        </a:lnTo>
                        <a:lnTo>
                          <a:pt x="131" y="146"/>
                        </a:lnTo>
                        <a:lnTo>
                          <a:pt x="160" y="178"/>
                        </a:lnTo>
                        <a:lnTo>
                          <a:pt x="160" y="188"/>
                        </a:lnTo>
                        <a:lnTo>
                          <a:pt x="172" y="202"/>
                        </a:lnTo>
                        <a:lnTo>
                          <a:pt x="169" y="205"/>
                        </a:lnTo>
                        <a:lnTo>
                          <a:pt x="178" y="215"/>
                        </a:lnTo>
                        <a:lnTo>
                          <a:pt x="191" y="200"/>
                        </a:lnTo>
                        <a:lnTo>
                          <a:pt x="183" y="191"/>
                        </a:lnTo>
                        <a:lnTo>
                          <a:pt x="191" y="182"/>
                        </a:lnTo>
                        <a:lnTo>
                          <a:pt x="202" y="182"/>
                        </a:lnTo>
                        <a:lnTo>
                          <a:pt x="207" y="177"/>
                        </a:lnTo>
                        <a:lnTo>
                          <a:pt x="214" y="177"/>
                        </a:lnTo>
                        <a:lnTo>
                          <a:pt x="205" y="164"/>
                        </a:lnTo>
                        <a:lnTo>
                          <a:pt x="210" y="158"/>
                        </a:lnTo>
                        <a:lnTo>
                          <a:pt x="210" y="137"/>
                        </a:lnTo>
                        <a:lnTo>
                          <a:pt x="219" y="126"/>
                        </a:lnTo>
                        <a:lnTo>
                          <a:pt x="223" y="130"/>
                        </a:lnTo>
                        <a:lnTo>
                          <a:pt x="232" y="130"/>
                        </a:lnTo>
                        <a:lnTo>
                          <a:pt x="228" y="136"/>
                        </a:lnTo>
                        <a:lnTo>
                          <a:pt x="236" y="145"/>
                        </a:lnTo>
                        <a:lnTo>
                          <a:pt x="241" y="137"/>
                        </a:lnTo>
                        <a:lnTo>
                          <a:pt x="247" y="137"/>
                        </a:lnTo>
                        <a:lnTo>
                          <a:pt x="247" y="134"/>
                        </a:lnTo>
                        <a:lnTo>
                          <a:pt x="244" y="134"/>
                        </a:lnTo>
                        <a:lnTo>
                          <a:pt x="239" y="130"/>
                        </a:lnTo>
                        <a:lnTo>
                          <a:pt x="252" y="114"/>
                        </a:lnTo>
                        <a:lnTo>
                          <a:pt x="252" y="137"/>
                        </a:lnTo>
                        <a:lnTo>
                          <a:pt x="255" y="137"/>
                        </a:lnTo>
                        <a:lnTo>
                          <a:pt x="255" y="0"/>
                        </a:lnTo>
                        <a:lnTo>
                          <a:pt x="168"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5" name="Freeform 21">
                    <a:extLst>
                      <a:ext uri="{FF2B5EF4-FFF2-40B4-BE49-F238E27FC236}">
                        <a16:creationId xmlns:a16="http://schemas.microsoft.com/office/drawing/2014/main" id="{8CDFA2F7-87B4-4441-8BAC-EE9AB023CA09}"/>
                      </a:ext>
                    </a:extLst>
                  </p:cNvPr>
                  <p:cNvSpPr>
                    <a:spLocks/>
                  </p:cNvSpPr>
                  <p:nvPr/>
                </p:nvSpPr>
                <p:spPr bwMode="auto">
                  <a:xfrm>
                    <a:off x="4237" y="2566"/>
                    <a:ext cx="1089" cy="769"/>
                  </a:xfrm>
                  <a:custGeom>
                    <a:avLst/>
                    <a:gdLst>
                      <a:gd name="T0" fmla="*/ 32 w 1089"/>
                      <a:gd name="T1" fmla="*/ 202 h 769"/>
                      <a:gd name="T2" fmla="*/ 99 w 1089"/>
                      <a:gd name="T3" fmla="*/ 134 h 769"/>
                      <a:gd name="T4" fmla="*/ 142 w 1089"/>
                      <a:gd name="T5" fmla="*/ 181 h 769"/>
                      <a:gd name="T6" fmla="*/ 118 w 1089"/>
                      <a:gd name="T7" fmla="*/ 179 h 769"/>
                      <a:gd name="T8" fmla="*/ 216 w 1089"/>
                      <a:gd name="T9" fmla="*/ 172 h 769"/>
                      <a:gd name="T10" fmla="*/ 240 w 1089"/>
                      <a:gd name="T11" fmla="*/ 110 h 769"/>
                      <a:gd name="T12" fmla="*/ 241 w 1089"/>
                      <a:gd name="T13" fmla="*/ 124 h 769"/>
                      <a:gd name="T14" fmla="*/ 223 w 1089"/>
                      <a:gd name="T15" fmla="*/ 172 h 769"/>
                      <a:gd name="T16" fmla="*/ 301 w 1089"/>
                      <a:gd name="T17" fmla="*/ 133 h 769"/>
                      <a:gd name="T18" fmla="*/ 460 w 1089"/>
                      <a:gd name="T19" fmla="*/ 23 h 769"/>
                      <a:gd name="T20" fmla="*/ 574 w 1089"/>
                      <a:gd name="T21" fmla="*/ 29 h 769"/>
                      <a:gd name="T22" fmla="*/ 701 w 1089"/>
                      <a:gd name="T23" fmla="*/ 15 h 769"/>
                      <a:gd name="T24" fmla="*/ 840 w 1089"/>
                      <a:gd name="T25" fmla="*/ 71 h 769"/>
                      <a:gd name="T26" fmla="*/ 1001 w 1089"/>
                      <a:gd name="T27" fmla="*/ 91 h 769"/>
                      <a:gd name="T28" fmla="*/ 1080 w 1089"/>
                      <a:gd name="T29" fmla="*/ 156 h 769"/>
                      <a:gd name="T30" fmla="*/ 1019 w 1089"/>
                      <a:gd name="T31" fmla="*/ 206 h 769"/>
                      <a:gd name="T32" fmla="*/ 985 w 1089"/>
                      <a:gd name="T33" fmla="*/ 270 h 769"/>
                      <a:gd name="T34" fmla="*/ 945 w 1089"/>
                      <a:gd name="T35" fmla="*/ 273 h 769"/>
                      <a:gd name="T36" fmla="*/ 958 w 1089"/>
                      <a:gd name="T37" fmla="*/ 184 h 769"/>
                      <a:gd name="T38" fmla="*/ 906 w 1089"/>
                      <a:gd name="T39" fmla="*/ 232 h 769"/>
                      <a:gd name="T40" fmla="*/ 868 w 1089"/>
                      <a:gd name="T41" fmla="*/ 273 h 769"/>
                      <a:gd name="T42" fmla="*/ 881 w 1089"/>
                      <a:gd name="T43" fmla="*/ 318 h 769"/>
                      <a:gd name="T44" fmla="*/ 837 w 1089"/>
                      <a:gd name="T45" fmla="*/ 385 h 769"/>
                      <a:gd name="T46" fmla="*/ 844 w 1089"/>
                      <a:gd name="T47" fmla="*/ 439 h 769"/>
                      <a:gd name="T48" fmla="*/ 839 w 1089"/>
                      <a:gd name="T49" fmla="*/ 413 h 769"/>
                      <a:gd name="T50" fmla="*/ 797 w 1089"/>
                      <a:gd name="T51" fmla="*/ 416 h 769"/>
                      <a:gd name="T52" fmla="*/ 828 w 1089"/>
                      <a:gd name="T53" fmla="*/ 496 h 769"/>
                      <a:gd name="T54" fmla="*/ 751 w 1089"/>
                      <a:gd name="T55" fmla="*/ 589 h 769"/>
                      <a:gd name="T56" fmla="*/ 730 w 1089"/>
                      <a:gd name="T57" fmla="*/ 615 h 769"/>
                      <a:gd name="T58" fmla="*/ 703 w 1089"/>
                      <a:gd name="T59" fmla="*/ 706 h 769"/>
                      <a:gd name="T60" fmla="*/ 665 w 1089"/>
                      <a:gd name="T61" fmla="*/ 708 h 769"/>
                      <a:gd name="T62" fmla="*/ 711 w 1089"/>
                      <a:gd name="T63" fmla="*/ 768 h 769"/>
                      <a:gd name="T64" fmla="*/ 634 w 1089"/>
                      <a:gd name="T65" fmla="*/ 626 h 769"/>
                      <a:gd name="T66" fmla="*/ 545 w 1089"/>
                      <a:gd name="T67" fmla="*/ 596 h 769"/>
                      <a:gd name="T68" fmla="*/ 503 w 1089"/>
                      <a:gd name="T69" fmla="*/ 689 h 769"/>
                      <a:gd name="T70" fmla="*/ 471 w 1089"/>
                      <a:gd name="T71" fmla="*/ 738 h 769"/>
                      <a:gd name="T72" fmla="*/ 416 w 1089"/>
                      <a:gd name="T73" fmla="*/ 592 h 769"/>
                      <a:gd name="T74" fmla="*/ 373 w 1089"/>
                      <a:gd name="T75" fmla="*/ 607 h 769"/>
                      <a:gd name="T76" fmla="*/ 336 w 1089"/>
                      <a:gd name="T77" fmla="*/ 545 h 769"/>
                      <a:gd name="T78" fmla="*/ 223 w 1089"/>
                      <a:gd name="T79" fmla="*/ 510 h 769"/>
                      <a:gd name="T80" fmla="*/ 263 w 1089"/>
                      <a:gd name="T81" fmla="*/ 577 h 769"/>
                      <a:gd name="T82" fmla="*/ 234 w 1089"/>
                      <a:gd name="T83" fmla="*/ 620 h 769"/>
                      <a:gd name="T84" fmla="*/ 190 w 1089"/>
                      <a:gd name="T85" fmla="*/ 605 h 769"/>
                      <a:gd name="T86" fmla="*/ 119 w 1089"/>
                      <a:gd name="T87" fmla="*/ 495 h 769"/>
                      <a:gd name="T88" fmla="*/ 149 w 1089"/>
                      <a:gd name="T89" fmla="*/ 432 h 769"/>
                      <a:gd name="T90" fmla="*/ 166 w 1089"/>
                      <a:gd name="T91" fmla="*/ 385 h 769"/>
                      <a:gd name="T92" fmla="*/ 149 w 1089"/>
                      <a:gd name="T93" fmla="*/ 226 h 769"/>
                      <a:gd name="T94" fmla="*/ 86 w 1089"/>
                      <a:gd name="T95" fmla="*/ 193 h 769"/>
                      <a:gd name="T96" fmla="*/ 55 w 1089"/>
                      <a:gd name="T97" fmla="*/ 210 h 769"/>
                      <a:gd name="T98" fmla="*/ 0 w 1089"/>
                      <a:gd name="T99" fmla="*/ 226 h 7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9" h="769">
                        <a:moveTo>
                          <a:pt x="0" y="226"/>
                        </a:moveTo>
                        <a:lnTo>
                          <a:pt x="32" y="202"/>
                        </a:lnTo>
                        <a:lnTo>
                          <a:pt x="62" y="156"/>
                        </a:lnTo>
                        <a:lnTo>
                          <a:pt x="99" y="134"/>
                        </a:lnTo>
                        <a:lnTo>
                          <a:pt x="137" y="160"/>
                        </a:lnTo>
                        <a:lnTo>
                          <a:pt x="142" y="181"/>
                        </a:lnTo>
                        <a:lnTo>
                          <a:pt x="133" y="181"/>
                        </a:lnTo>
                        <a:lnTo>
                          <a:pt x="118" y="179"/>
                        </a:lnTo>
                        <a:lnTo>
                          <a:pt x="137" y="202"/>
                        </a:lnTo>
                        <a:lnTo>
                          <a:pt x="216" y="172"/>
                        </a:lnTo>
                        <a:lnTo>
                          <a:pt x="206" y="149"/>
                        </a:lnTo>
                        <a:lnTo>
                          <a:pt x="240" y="110"/>
                        </a:lnTo>
                        <a:lnTo>
                          <a:pt x="262" y="111"/>
                        </a:lnTo>
                        <a:lnTo>
                          <a:pt x="241" y="124"/>
                        </a:lnTo>
                        <a:lnTo>
                          <a:pt x="223" y="153"/>
                        </a:lnTo>
                        <a:lnTo>
                          <a:pt x="223" y="172"/>
                        </a:lnTo>
                        <a:lnTo>
                          <a:pt x="255" y="193"/>
                        </a:lnTo>
                        <a:lnTo>
                          <a:pt x="301" y="133"/>
                        </a:lnTo>
                        <a:lnTo>
                          <a:pt x="461" y="63"/>
                        </a:lnTo>
                        <a:lnTo>
                          <a:pt x="460" y="23"/>
                        </a:lnTo>
                        <a:lnTo>
                          <a:pt x="533" y="8"/>
                        </a:lnTo>
                        <a:lnTo>
                          <a:pt x="574" y="29"/>
                        </a:lnTo>
                        <a:lnTo>
                          <a:pt x="671" y="0"/>
                        </a:lnTo>
                        <a:lnTo>
                          <a:pt x="701" y="15"/>
                        </a:lnTo>
                        <a:lnTo>
                          <a:pt x="766" y="85"/>
                        </a:lnTo>
                        <a:lnTo>
                          <a:pt x="840" y="71"/>
                        </a:lnTo>
                        <a:lnTo>
                          <a:pt x="886" y="96"/>
                        </a:lnTo>
                        <a:lnTo>
                          <a:pt x="1001" y="91"/>
                        </a:lnTo>
                        <a:lnTo>
                          <a:pt x="1088" y="118"/>
                        </a:lnTo>
                        <a:lnTo>
                          <a:pt x="1080" y="156"/>
                        </a:lnTo>
                        <a:lnTo>
                          <a:pt x="1006" y="181"/>
                        </a:lnTo>
                        <a:lnTo>
                          <a:pt x="1019" y="206"/>
                        </a:lnTo>
                        <a:lnTo>
                          <a:pt x="987" y="220"/>
                        </a:lnTo>
                        <a:lnTo>
                          <a:pt x="985" y="270"/>
                        </a:lnTo>
                        <a:lnTo>
                          <a:pt x="957" y="304"/>
                        </a:lnTo>
                        <a:lnTo>
                          <a:pt x="945" y="273"/>
                        </a:lnTo>
                        <a:lnTo>
                          <a:pt x="961" y="244"/>
                        </a:lnTo>
                        <a:lnTo>
                          <a:pt x="958" y="184"/>
                        </a:lnTo>
                        <a:lnTo>
                          <a:pt x="929" y="215"/>
                        </a:lnTo>
                        <a:lnTo>
                          <a:pt x="906" y="232"/>
                        </a:lnTo>
                        <a:lnTo>
                          <a:pt x="884" y="205"/>
                        </a:lnTo>
                        <a:lnTo>
                          <a:pt x="868" y="273"/>
                        </a:lnTo>
                        <a:lnTo>
                          <a:pt x="885" y="273"/>
                        </a:lnTo>
                        <a:lnTo>
                          <a:pt x="881" y="318"/>
                        </a:lnTo>
                        <a:lnTo>
                          <a:pt x="861" y="366"/>
                        </a:lnTo>
                        <a:lnTo>
                          <a:pt x="837" y="385"/>
                        </a:lnTo>
                        <a:lnTo>
                          <a:pt x="857" y="417"/>
                        </a:lnTo>
                        <a:lnTo>
                          <a:pt x="844" y="439"/>
                        </a:lnTo>
                        <a:lnTo>
                          <a:pt x="839" y="420"/>
                        </a:lnTo>
                        <a:lnTo>
                          <a:pt x="839" y="413"/>
                        </a:lnTo>
                        <a:lnTo>
                          <a:pt x="823" y="402"/>
                        </a:lnTo>
                        <a:lnTo>
                          <a:pt x="797" y="416"/>
                        </a:lnTo>
                        <a:lnTo>
                          <a:pt x="820" y="469"/>
                        </a:lnTo>
                        <a:lnTo>
                          <a:pt x="828" y="496"/>
                        </a:lnTo>
                        <a:lnTo>
                          <a:pt x="801" y="569"/>
                        </a:lnTo>
                        <a:lnTo>
                          <a:pt x="751" y="589"/>
                        </a:lnTo>
                        <a:lnTo>
                          <a:pt x="710" y="585"/>
                        </a:lnTo>
                        <a:lnTo>
                          <a:pt x="730" y="615"/>
                        </a:lnTo>
                        <a:lnTo>
                          <a:pt x="732" y="657"/>
                        </a:lnTo>
                        <a:lnTo>
                          <a:pt x="703" y="706"/>
                        </a:lnTo>
                        <a:lnTo>
                          <a:pt x="670" y="679"/>
                        </a:lnTo>
                        <a:lnTo>
                          <a:pt x="665" y="708"/>
                        </a:lnTo>
                        <a:lnTo>
                          <a:pt x="690" y="732"/>
                        </a:lnTo>
                        <a:lnTo>
                          <a:pt x="711" y="768"/>
                        </a:lnTo>
                        <a:lnTo>
                          <a:pt x="676" y="747"/>
                        </a:lnTo>
                        <a:lnTo>
                          <a:pt x="634" y="626"/>
                        </a:lnTo>
                        <a:lnTo>
                          <a:pt x="583" y="593"/>
                        </a:lnTo>
                        <a:lnTo>
                          <a:pt x="545" y="596"/>
                        </a:lnTo>
                        <a:lnTo>
                          <a:pt x="497" y="665"/>
                        </a:lnTo>
                        <a:lnTo>
                          <a:pt x="503" y="689"/>
                        </a:lnTo>
                        <a:lnTo>
                          <a:pt x="487" y="738"/>
                        </a:lnTo>
                        <a:lnTo>
                          <a:pt x="471" y="738"/>
                        </a:lnTo>
                        <a:lnTo>
                          <a:pt x="416" y="636"/>
                        </a:lnTo>
                        <a:lnTo>
                          <a:pt x="416" y="592"/>
                        </a:lnTo>
                        <a:lnTo>
                          <a:pt x="404" y="608"/>
                        </a:lnTo>
                        <a:lnTo>
                          <a:pt x="373" y="607"/>
                        </a:lnTo>
                        <a:lnTo>
                          <a:pt x="385" y="580"/>
                        </a:lnTo>
                        <a:lnTo>
                          <a:pt x="336" y="545"/>
                        </a:lnTo>
                        <a:lnTo>
                          <a:pt x="275" y="545"/>
                        </a:lnTo>
                        <a:lnTo>
                          <a:pt x="223" y="510"/>
                        </a:lnTo>
                        <a:lnTo>
                          <a:pt x="220" y="545"/>
                        </a:lnTo>
                        <a:lnTo>
                          <a:pt x="263" y="577"/>
                        </a:lnTo>
                        <a:lnTo>
                          <a:pt x="278" y="576"/>
                        </a:lnTo>
                        <a:lnTo>
                          <a:pt x="234" y="620"/>
                        </a:lnTo>
                        <a:lnTo>
                          <a:pt x="190" y="630"/>
                        </a:lnTo>
                        <a:lnTo>
                          <a:pt x="190" y="605"/>
                        </a:lnTo>
                        <a:lnTo>
                          <a:pt x="127" y="518"/>
                        </a:lnTo>
                        <a:lnTo>
                          <a:pt x="119" y="495"/>
                        </a:lnTo>
                        <a:lnTo>
                          <a:pt x="153" y="467"/>
                        </a:lnTo>
                        <a:lnTo>
                          <a:pt x="149" y="432"/>
                        </a:lnTo>
                        <a:lnTo>
                          <a:pt x="149" y="393"/>
                        </a:lnTo>
                        <a:lnTo>
                          <a:pt x="166" y="385"/>
                        </a:lnTo>
                        <a:lnTo>
                          <a:pt x="149" y="366"/>
                        </a:lnTo>
                        <a:lnTo>
                          <a:pt x="149" y="226"/>
                        </a:lnTo>
                        <a:lnTo>
                          <a:pt x="61" y="226"/>
                        </a:lnTo>
                        <a:lnTo>
                          <a:pt x="86" y="193"/>
                        </a:lnTo>
                        <a:lnTo>
                          <a:pt x="84" y="181"/>
                        </a:lnTo>
                        <a:lnTo>
                          <a:pt x="55" y="210"/>
                        </a:lnTo>
                        <a:lnTo>
                          <a:pt x="45" y="226"/>
                        </a:lnTo>
                        <a:lnTo>
                          <a:pt x="0" y="226"/>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6" name="Freeform 22">
                    <a:extLst>
                      <a:ext uri="{FF2B5EF4-FFF2-40B4-BE49-F238E27FC236}">
                        <a16:creationId xmlns:a16="http://schemas.microsoft.com/office/drawing/2014/main" id="{08B6C8F9-C759-4442-BABA-060CE527AEE4}"/>
                      </a:ext>
                    </a:extLst>
                  </p:cNvPr>
                  <p:cNvSpPr>
                    <a:spLocks/>
                  </p:cNvSpPr>
                  <p:nvPr/>
                </p:nvSpPr>
                <p:spPr bwMode="auto">
                  <a:xfrm>
                    <a:off x="5096" y="2880"/>
                    <a:ext cx="94" cy="157"/>
                  </a:xfrm>
                  <a:custGeom>
                    <a:avLst/>
                    <a:gdLst>
                      <a:gd name="T0" fmla="*/ 63 w 94"/>
                      <a:gd name="T1" fmla="*/ 0 h 157"/>
                      <a:gd name="T2" fmla="*/ 63 w 94"/>
                      <a:gd name="T3" fmla="*/ 20 h 157"/>
                      <a:gd name="T4" fmla="*/ 55 w 94"/>
                      <a:gd name="T5" fmla="*/ 33 h 157"/>
                      <a:gd name="T6" fmla="*/ 57 w 94"/>
                      <a:gd name="T7" fmla="*/ 54 h 157"/>
                      <a:gd name="T8" fmla="*/ 47 w 94"/>
                      <a:gd name="T9" fmla="*/ 82 h 157"/>
                      <a:gd name="T10" fmla="*/ 31 w 94"/>
                      <a:gd name="T11" fmla="*/ 108 h 157"/>
                      <a:gd name="T12" fmla="*/ 7 w 94"/>
                      <a:gd name="T13" fmla="*/ 125 h 157"/>
                      <a:gd name="T14" fmla="*/ 0 w 94"/>
                      <a:gd name="T15" fmla="*/ 154 h 157"/>
                      <a:gd name="T16" fmla="*/ 10 w 94"/>
                      <a:gd name="T17" fmla="*/ 156 h 157"/>
                      <a:gd name="T18" fmla="*/ 10 w 94"/>
                      <a:gd name="T19" fmla="*/ 129 h 157"/>
                      <a:gd name="T20" fmla="*/ 44 w 94"/>
                      <a:gd name="T21" fmla="*/ 127 h 157"/>
                      <a:gd name="T22" fmla="*/ 69 w 94"/>
                      <a:gd name="T23" fmla="*/ 109 h 157"/>
                      <a:gd name="T24" fmla="*/ 69 w 94"/>
                      <a:gd name="T25" fmla="*/ 72 h 157"/>
                      <a:gd name="T26" fmla="*/ 77 w 94"/>
                      <a:gd name="T27" fmla="*/ 58 h 157"/>
                      <a:gd name="T28" fmla="*/ 64 w 94"/>
                      <a:gd name="T29" fmla="*/ 34 h 157"/>
                      <a:gd name="T30" fmla="*/ 82 w 94"/>
                      <a:gd name="T31" fmla="*/ 27 h 157"/>
                      <a:gd name="T32" fmla="*/ 93 w 94"/>
                      <a:gd name="T33" fmla="*/ 8 h 157"/>
                      <a:gd name="T34" fmla="*/ 69 w 94"/>
                      <a:gd name="T35" fmla="*/ 11 h 157"/>
                      <a:gd name="T36" fmla="*/ 63 w 94"/>
                      <a:gd name="T37" fmla="*/ 0 h 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4" h="157">
                        <a:moveTo>
                          <a:pt x="63" y="0"/>
                        </a:moveTo>
                        <a:lnTo>
                          <a:pt x="63" y="20"/>
                        </a:lnTo>
                        <a:lnTo>
                          <a:pt x="55" y="33"/>
                        </a:lnTo>
                        <a:lnTo>
                          <a:pt x="57" y="54"/>
                        </a:lnTo>
                        <a:lnTo>
                          <a:pt x="47" y="82"/>
                        </a:lnTo>
                        <a:lnTo>
                          <a:pt x="31" y="108"/>
                        </a:lnTo>
                        <a:lnTo>
                          <a:pt x="7" y="125"/>
                        </a:lnTo>
                        <a:lnTo>
                          <a:pt x="0" y="154"/>
                        </a:lnTo>
                        <a:lnTo>
                          <a:pt x="10" y="156"/>
                        </a:lnTo>
                        <a:lnTo>
                          <a:pt x="10" y="129"/>
                        </a:lnTo>
                        <a:lnTo>
                          <a:pt x="44" y="127"/>
                        </a:lnTo>
                        <a:lnTo>
                          <a:pt x="69" y="109"/>
                        </a:lnTo>
                        <a:lnTo>
                          <a:pt x="69" y="72"/>
                        </a:lnTo>
                        <a:lnTo>
                          <a:pt x="77" y="58"/>
                        </a:lnTo>
                        <a:lnTo>
                          <a:pt x="64" y="34"/>
                        </a:lnTo>
                        <a:lnTo>
                          <a:pt x="82" y="27"/>
                        </a:lnTo>
                        <a:lnTo>
                          <a:pt x="93" y="8"/>
                        </a:lnTo>
                        <a:lnTo>
                          <a:pt x="69" y="11"/>
                        </a:lnTo>
                        <a:lnTo>
                          <a:pt x="63"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7" name="Freeform 23">
                    <a:extLst>
                      <a:ext uri="{FF2B5EF4-FFF2-40B4-BE49-F238E27FC236}">
                        <a16:creationId xmlns:a16="http://schemas.microsoft.com/office/drawing/2014/main" id="{6D6F0361-85C2-4D48-932C-00A2784FCDB1}"/>
                      </a:ext>
                    </a:extLst>
                  </p:cNvPr>
                  <p:cNvSpPr>
                    <a:spLocks/>
                  </p:cNvSpPr>
                  <p:nvPr/>
                </p:nvSpPr>
                <p:spPr bwMode="auto">
                  <a:xfrm>
                    <a:off x="4741" y="3299"/>
                    <a:ext cx="19" cy="36"/>
                  </a:xfrm>
                  <a:custGeom>
                    <a:avLst/>
                    <a:gdLst>
                      <a:gd name="T0" fmla="*/ 9 w 19"/>
                      <a:gd name="T1" fmla="*/ 0 h 36"/>
                      <a:gd name="T2" fmla="*/ 0 w 19"/>
                      <a:gd name="T3" fmla="*/ 16 h 36"/>
                      <a:gd name="T4" fmla="*/ 6 w 19"/>
                      <a:gd name="T5" fmla="*/ 35 h 36"/>
                      <a:gd name="T6" fmla="*/ 18 w 19"/>
                      <a:gd name="T7" fmla="*/ 21 h 36"/>
                      <a:gd name="T8" fmla="*/ 9 w 19"/>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6">
                        <a:moveTo>
                          <a:pt x="9" y="0"/>
                        </a:moveTo>
                        <a:lnTo>
                          <a:pt x="0" y="16"/>
                        </a:lnTo>
                        <a:lnTo>
                          <a:pt x="6" y="35"/>
                        </a:lnTo>
                        <a:lnTo>
                          <a:pt x="18" y="21"/>
                        </a:lnTo>
                        <a:lnTo>
                          <a:pt x="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8" name="Freeform 24">
                    <a:extLst>
                      <a:ext uri="{FF2B5EF4-FFF2-40B4-BE49-F238E27FC236}">
                        <a16:creationId xmlns:a16="http://schemas.microsoft.com/office/drawing/2014/main" id="{8238D4F4-BD54-A24D-9B82-8E9C5F0D1339}"/>
                      </a:ext>
                    </a:extLst>
                  </p:cNvPr>
                  <p:cNvSpPr>
                    <a:spLocks/>
                  </p:cNvSpPr>
                  <p:nvPr/>
                </p:nvSpPr>
                <p:spPr bwMode="auto">
                  <a:xfrm>
                    <a:off x="4884" y="3337"/>
                    <a:ext cx="220" cy="94"/>
                  </a:xfrm>
                  <a:custGeom>
                    <a:avLst/>
                    <a:gdLst>
                      <a:gd name="T0" fmla="*/ 0 w 220"/>
                      <a:gd name="T1" fmla="*/ 0 h 94"/>
                      <a:gd name="T2" fmla="*/ 33 w 220"/>
                      <a:gd name="T3" fmla="*/ 7 h 94"/>
                      <a:gd name="T4" fmla="*/ 82 w 220"/>
                      <a:gd name="T5" fmla="*/ 41 h 94"/>
                      <a:gd name="T6" fmla="*/ 75 w 220"/>
                      <a:gd name="T7" fmla="*/ 60 h 94"/>
                      <a:gd name="T8" fmla="*/ 115 w 220"/>
                      <a:gd name="T9" fmla="*/ 77 h 94"/>
                      <a:gd name="T10" fmla="*/ 219 w 220"/>
                      <a:gd name="T11" fmla="*/ 77 h 94"/>
                      <a:gd name="T12" fmla="*/ 106 w 220"/>
                      <a:gd name="T13" fmla="*/ 93 h 94"/>
                      <a:gd name="T14" fmla="*/ 75 w 220"/>
                      <a:gd name="T15" fmla="*/ 60 h 94"/>
                      <a:gd name="T16" fmla="*/ 46 w 220"/>
                      <a:gd name="T17" fmla="*/ 54 h 94"/>
                      <a:gd name="T18" fmla="*/ 0 w 220"/>
                      <a:gd name="T19" fmla="*/ 0 h 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0" h="94">
                        <a:moveTo>
                          <a:pt x="0" y="0"/>
                        </a:moveTo>
                        <a:lnTo>
                          <a:pt x="33" y="7"/>
                        </a:lnTo>
                        <a:lnTo>
                          <a:pt x="82" y="41"/>
                        </a:lnTo>
                        <a:lnTo>
                          <a:pt x="75" y="60"/>
                        </a:lnTo>
                        <a:lnTo>
                          <a:pt x="115" y="77"/>
                        </a:lnTo>
                        <a:lnTo>
                          <a:pt x="219" y="77"/>
                        </a:lnTo>
                        <a:lnTo>
                          <a:pt x="106" y="93"/>
                        </a:lnTo>
                        <a:lnTo>
                          <a:pt x="75" y="60"/>
                        </a:lnTo>
                        <a:lnTo>
                          <a:pt x="46" y="54"/>
                        </a:lnTo>
                        <a:lnTo>
                          <a:pt x="0"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49" name="Freeform 25">
                    <a:extLst>
                      <a:ext uri="{FF2B5EF4-FFF2-40B4-BE49-F238E27FC236}">
                        <a16:creationId xmlns:a16="http://schemas.microsoft.com/office/drawing/2014/main" id="{498BF351-60A6-EB49-AE59-5249143E709F}"/>
                      </a:ext>
                    </a:extLst>
                  </p:cNvPr>
                  <p:cNvSpPr>
                    <a:spLocks/>
                  </p:cNvSpPr>
                  <p:nvPr/>
                </p:nvSpPr>
                <p:spPr bwMode="auto">
                  <a:xfrm>
                    <a:off x="5059" y="3415"/>
                    <a:ext cx="236" cy="221"/>
                  </a:xfrm>
                  <a:custGeom>
                    <a:avLst/>
                    <a:gdLst>
                      <a:gd name="T0" fmla="*/ 190 w 236"/>
                      <a:gd name="T1" fmla="*/ 216 h 221"/>
                      <a:gd name="T2" fmla="*/ 179 w 236"/>
                      <a:gd name="T3" fmla="*/ 212 h 221"/>
                      <a:gd name="T4" fmla="*/ 154 w 236"/>
                      <a:gd name="T5" fmla="*/ 187 h 221"/>
                      <a:gd name="T6" fmla="*/ 130 w 236"/>
                      <a:gd name="T7" fmla="*/ 182 h 221"/>
                      <a:gd name="T8" fmla="*/ 124 w 236"/>
                      <a:gd name="T9" fmla="*/ 167 h 221"/>
                      <a:gd name="T10" fmla="*/ 110 w 236"/>
                      <a:gd name="T11" fmla="*/ 155 h 221"/>
                      <a:gd name="T12" fmla="*/ 87 w 236"/>
                      <a:gd name="T13" fmla="*/ 155 h 221"/>
                      <a:gd name="T14" fmla="*/ 62 w 236"/>
                      <a:gd name="T15" fmla="*/ 165 h 221"/>
                      <a:gd name="T16" fmla="*/ 40 w 236"/>
                      <a:gd name="T17" fmla="*/ 169 h 221"/>
                      <a:gd name="T18" fmla="*/ 15 w 236"/>
                      <a:gd name="T19" fmla="*/ 169 h 221"/>
                      <a:gd name="T20" fmla="*/ 14 w 236"/>
                      <a:gd name="T21" fmla="*/ 152 h 221"/>
                      <a:gd name="T22" fmla="*/ 5 w 236"/>
                      <a:gd name="T23" fmla="*/ 127 h 221"/>
                      <a:gd name="T24" fmla="*/ 3 w 236"/>
                      <a:gd name="T25" fmla="*/ 114 h 221"/>
                      <a:gd name="T26" fmla="*/ 3 w 236"/>
                      <a:gd name="T27" fmla="*/ 79 h 221"/>
                      <a:gd name="T28" fmla="*/ 44 w 236"/>
                      <a:gd name="T29" fmla="*/ 60 h 221"/>
                      <a:gd name="T30" fmla="*/ 48 w 236"/>
                      <a:gd name="T31" fmla="*/ 41 h 221"/>
                      <a:gd name="T32" fmla="*/ 57 w 236"/>
                      <a:gd name="T33" fmla="*/ 43 h 221"/>
                      <a:gd name="T34" fmla="*/ 77 w 236"/>
                      <a:gd name="T35" fmla="*/ 22 h 221"/>
                      <a:gd name="T36" fmla="*/ 98 w 236"/>
                      <a:gd name="T37" fmla="*/ 25 h 221"/>
                      <a:gd name="T38" fmla="*/ 113 w 236"/>
                      <a:gd name="T39" fmla="*/ 10 h 221"/>
                      <a:gd name="T40" fmla="*/ 125 w 236"/>
                      <a:gd name="T41" fmla="*/ 8 h 221"/>
                      <a:gd name="T42" fmla="*/ 145 w 236"/>
                      <a:gd name="T43" fmla="*/ 34 h 221"/>
                      <a:gd name="T44" fmla="*/ 163 w 236"/>
                      <a:gd name="T45" fmla="*/ 43 h 221"/>
                      <a:gd name="T46" fmla="*/ 165 w 236"/>
                      <a:gd name="T47" fmla="*/ 16 h 221"/>
                      <a:gd name="T48" fmla="*/ 172 w 236"/>
                      <a:gd name="T49" fmla="*/ 0 h 221"/>
                      <a:gd name="T50" fmla="*/ 185 w 236"/>
                      <a:gd name="T51" fmla="*/ 22 h 221"/>
                      <a:gd name="T52" fmla="*/ 196 w 236"/>
                      <a:gd name="T53" fmla="*/ 60 h 221"/>
                      <a:gd name="T54" fmla="*/ 219 w 236"/>
                      <a:gd name="T55" fmla="*/ 83 h 221"/>
                      <a:gd name="T56" fmla="*/ 232 w 236"/>
                      <a:gd name="T57" fmla="*/ 101 h 221"/>
                      <a:gd name="T58" fmla="*/ 235 w 236"/>
                      <a:gd name="T59" fmla="*/ 133 h 221"/>
                      <a:gd name="T60" fmla="*/ 221 w 236"/>
                      <a:gd name="T61" fmla="*/ 169 h 221"/>
                      <a:gd name="T62" fmla="*/ 217 w 236"/>
                      <a:gd name="T63" fmla="*/ 202 h 221"/>
                      <a:gd name="T64" fmla="*/ 196 w 236"/>
                      <a:gd name="T65" fmla="*/ 215 h 2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36" h="221">
                        <a:moveTo>
                          <a:pt x="196" y="215"/>
                        </a:moveTo>
                        <a:lnTo>
                          <a:pt x="190" y="216"/>
                        </a:lnTo>
                        <a:lnTo>
                          <a:pt x="185" y="220"/>
                        </a:lnTo>
                        <a:lnTo>
                          <a:pt x="179" y="212"/>
                        </a:lnTo>
                        <a:lnTo>
                          <a:pt x="158" y="202"/>
                        </a:lnTo>
                        <a:lnTo>
                          <a:pt x="154" y="187"/>
                        </a:lnTo>
                        <a:lnTo>
                          <a:pt x="147" y="182"/>
                        </a:lnTo>
                        <a:lnTo>
                          <a:pt x="130" y="182"/>
                        </a:lnTo>
                        <a:lnTo>
                          <a:pt x="130" y="170"/>
                        </a:lnTo>
                        <a:lnTo>
                          <a:pt x="124" y="167"/>
                        </a:lnTo>
                        <a:lnTo>
                          <a:pt x="123" y="157"/>
                        </a:lnTo>
                        <a:lnTo>
                          <a:pt x="110" y="155"/>
                        </a:lnTo>
                        <a:lnTo>
                          <a:pt x="98" y="152"/>
                        </a:lnTo>
                        <a:lnTo>
                          <a:pt x="87" y="155"/>
                        </a:lnTo>
                        <a:lnTo>
                          <a:pt x="87" y="157"/>
                        </a:lnTo>
                        <a:lnTo>
                          <a:pt x="62" y="165"/>
                        </a:lnTo>
                        <a:lnTo>
                          <a:pt x="62" y="169"/>
                        </a:lnTo>
                        <a:lnTo>
                          <a:pt x="40" y="169"/>
                        </a:lnTo>
                        <a:lnTo>
                          <a:pt x="28" y="176"/>
                        </a:lnTo>
                        <a:lnTo>
                          <a:pt x="15" y="169"/>
                        </a:lnTo>
                        <a:lnTo>
                          <a:pt x="14" y="167"/>
                        </a:lnTo>
                        <a:lnTo>
                          <a:pt x="14" y="152"/>
                        </a:lnTo>
                        <a:lnTo>
                          <a:pt x="10" y="139"/>
                        </a:lnTo>
                        <a:lnTo>
                          <a:pt x="5" y="127"/>
                        </a:lnTo>
                        <a:lnTo>
                          <a:pt x="8" y="118"/>
                        </a:lnTo>
                        <a:lnTo>
                          <a:pt x="3" y="114"/>
                        </a:lnTo>
                        <a:lnTo>
                          <a:pt x="0" y="93"/>
                        </a:lnTo>
                        <a:lnTo>
                          <a:pt x="3" y="79"/>
                        </a:lnTo>
                        <a:lnTo>
                          <a:pt x="16" y="68"/>
                        </a:lnTo>
                        <a:lnTo>
                          <a:pt x="44" y="60"/>
                        </a:lnTo>
                        <a:lnTo>
                          <a:pt x="51" y="51"/>
                        </a:lnTo>
                        <a:lnTo>
                          <a:pt x="48" y="41"/>
                        </a:lnTo>
                        <a:lnTo>
                          <a:pt x="55" y="38"/>
                        </a:lnTo>
                        <a:lnTo>
                          <a:pt x="57" y="43"/>
                        </a:lnTo>
                        <a:lnTo>
                          <a:pt x="60" y="35"/>
                        </a:lnTo>
                        <a:lnTo>
                          <a:pt x="77" y="22"/>
                        </a:lnTo>
                        <a:lnTo>
                          <a:pt x="87" y="28"/>
                        </a:lnTo>
                        <a:lnTo>
                          <a:pt x="98" y="25"/>
                        </a:lnTo>
                        <a:lnTo>
                          <a:pt x="102" y="13"/>
                        </a:lnTo>
                        <a:lnTo>
                          <a:pt x="113" y="10"/>
                        </a:lnTo>
                        <a:lnTo>
                          <a:pt x="110" y="2"/>
                        </a:lnTo>
                        <a:lnTo>
                          <a:pt x="125" y="8"/>
                        </a:lnTo>
                        <a:lnTo>
                          <a:pt x="138" y="5"/>
                        </a:lnTo>
                        <a:lnTo>
                          <a:pt x="145" y="34"/>
                        </a:lnTo>
                        <a:lnTo>
                          <a:pt x="154" y="43"/>
                        </a:lnTo>
                        <a:lnTo>
                          <a:pt x="163" y="43"/>
                        </a:lnTo>
                        <a:lnTo>
                          <a:pt x="167" y="25"/>
                        </a:lnTo>
                        <a:lnTo>
                          <a:pt x="165" y="16"/>
                        </a:lnTo>
                        <a:lnTo>
                          <a:pt x="167" y="2"/>
                        </a:lnTo>
                        <a:lnTo>
                          <a:pt x="172" y="0"/>
                        </a:lnTo>
                        <a:lnTo>
                          <a:pt x="179" y="18"/>
                        </a:lnTo>
                        <a:lnTo>
                          <a:pt x="185" y="22"/>
                        </a:lnTo>
                        <a:lnTo>
                          <a:pt x="189" y="38"/>
                        </a:lnTo>
                        <a:lnTo>
                          <a:pt x="196" y="60"/>
                        </a:lnTo>
                        <a:lnTo>
                          <a:pt x="206" y="66"/>
                        </a:lnTo>
                        <a:lnTo>
                          <a:pt x="219" y="83"/>
                        </a:lnTo>
                        <a:lnTo>
                          <a:pt x="221" y="91"/>
                        </a:lnTo>
                        <a:lnTo>
                          <a:pt x="232" y="101"/>
                        </a:lnTo>
                        <a:lnTo>
                          <a:pt x="235" y="119"/>
                        </a:lnTo>
                        <a:lnTo>
                          <a:pt x="235" y="133"/>
                        </a:lnTo>
                        <a:lnTo>
                          <a:pt x="232" y="155"/>
                        </a:lnTo>
                        <a:lnTo>
                          <a:pt x="221" y="169"/>
                        </a:lnTo>
                        <a:lnTo>
                          <a:pt x="217" y="187"/>
                        </a:lnTo>
                        <a:lnTo>
                          <a:pt x="217" y="202"/>
                        </a:lnTo>
                        <a:lnTo>
                          <a:pt x="206" y="205"/>
                        </a:lnTo>
                        <a:lnTo>
                          <a:pt x="196" y="215"/>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0" name="Freeform 26">
                    <a:extLst>
                      <a:ext uri="{FF2B5EF4-FFF2-40B4-BE49-F238E27FC236}">
                        <a16:creationId xmlns:a16="http://schemas.microsoft.com/office/drawing/2014/main" id="{298EF7FE-BF20-6348-8D2B-DF3DEA14CD1D}"/>
                      </a:ext>
                    </a:extLst>
                  </p:cNvPr>
                  <p:cNvSpPr>
                    <a:spLocks/>
                  </p:cNvSpPr>
                  <p:nvPr/>
                </p:nvSpPr>
                <p:spPr bwMode="auto">
                  <a:xfrm>
                    <a:off x="5247" y="3648"/>
                    <a:ext cx="18" cy="27"/>
                  </a:xfrm>
                  <a:custGeom>
                    <a:avLst/>
                    <a:gdLst>
                      <a:gd name="T0" fmla="*/ 9 w 18"/>
                      <a:gd name="T1" fmla="*/ 23 h 27"/>
                      <a:gd name="T2" fmla="*/ 3 w 18"/>
                      <a:gd name="T3" fmla="*/ 19 h 27"/>
                      <a:gd name="T4" fmla="*/ 3 w 18"/>
                      <a:gd name="T5" fmla="*/ 15 h 27"/>
                      <a:gd name="T6" fmla="*/ 3 w 18"/>
                      <a:gd name="T7" fmla="*/ 11 h 27"/>
                      <a:gd name="T8" fmla="*/ 2 w 18"/>
                      <a:gd name="T9" fmla="*/ 7 h 27"/>
                      <a:gd name="T10" fmla="*/ 0 w 18"/>
                      <a:gd name="T11" fmla="*/ 0 h 27"/>
                      <a:gd name="T12" fmla="*/ 3 w 18"/>
                      <a:gd name="T13" fmla="*/ 0 h 27"/>
                      <a:gd name="T14" fmla="*/ 9 w 18"/>
                      <a:gd name="T15" fmla="*/ 4 h 27"/>
                      <a:gd name="T16" fmla="*/ 12 w 18"/>
                      <a:gd name="T17" fmla="*/ 3 h 27"/>
                      <a:gd name="T18" fmla="*/ 13 w 18"/>
                      <a:gd name="T19" fmla="*/ 3 h 27"/>
                      <a:gd name="T20" fmla="*/ 17 w 18"/>
                      <a:gd name="T21" fmla="*/ 0 h 27"/>
                      <a:gd name="T22" fmla="*/ 17 w 18"/>
                      <a:gd name="T23" fmla="*/ 11 h 27"/>
                      <a:gd name="T24" fmla="*/ 15 w 18"/>
                      <a:gd name="T25" fmla="*/ 15 h 27"/>
                      <a:gd name="T26" fmla="*/ 13 w 18"/>
                      <a:gd name="T27" fmla="*/ 19 h 27"/>
                      <a:gd name="T28" fmla="*/ 13 w 18"/>
                      <a:gd name="T29" fmla="*/ 22 h 27"/>
                      <a:gd name="T30" fmla="*/ 12 w 18"/>
                      <a:gd name="T31" fmla="*/ 23 h 27"/>
                      <a:gd name="T32" fmla="*/ 12 w 18"/>
                      <a:gd name="T33" fmla="*/ 26 h 27"/>
                      <a:gd name="T34" fmla="*/ 9 w 18"/>
                      <a:gd name="T35" fmla="*/ 23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 h="27">
                        <a:moveTo>
                          <a:pt x="9" y="23"/>
                        </a:moveTo>
                        <a:lnTo>
                          <a:pt x="3" y="19"/>
                        </a:lnTo>
                        <a:lnTo>
                          <a:pt x="3" y="15"/>
                        </a:lnTo>
                        <a:lnTo>
                          <a:pt x="3" y="11"/>
                        </a:lnTo>
                        <a:lnTo>
                          <a:pt x="2" y="7"/>
                        </a:lnTo>
                        <a:lnTo>
                          <a:pt x="0" y="0"/>
                        </a:lnTo>
                        <a:lnTo>
                          <a:pt x="3" y="0"/>
                        </a:lnTo>
                        <a:lnTo>
                          <a:pt x="9" y="4"/>
                        </a:lnTo>
                        <a:lnTo>
                          <a:pt x="12" y="3"/>
                        </a:lnTo>
                        <a:lnTo>
                          <a:pt x="13" y="3"/>
                        </a:lnTo>
                        <a:lnTo>
                          <a:pt x="17" y="0"/>
                        </a:lnTo>
                        <a:lnTo>
                          <a:pt x="17" y="11"/>
                        </a:lnTo>
                        <a:lnTo>
                          <a:pt x="15" y="15"/>
                        </a:lnTo>
                        <a:lnTo>
                          <a:pt x="13" y="19"/>
                        </a:lnTo>
                        <a:lnTo>
                          <a:pt x="13" y="22"/>
                        </a:lnTo>
                        <a:lnTo>
                          <a:pt x="12" y="23"/>
                        </a:lnTo>
                        <a:lnTo>
                          <a:pt x="12" y="26"/>
                        </a:lnTo>
                        <a:lnTo>
                          <a:pt x="9" y="23"/>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sp>
                <p:nvSpPr>
                  <p:cNvPr id="1051" name="Freeform 27">
                    <a:extLst>
                      <a:ext uri="{FF2B5EF4-FFF2-40B4-BE49-F238E27FC236}">
                        <a16:creationId xmlns:a16="http://schemas.microsoft.com/office/drawing/2014/main" id="{3C6AB686-AE55-634F-8B89-DD0D3F662B3D}"/>
                      </a:ext>
                    </a:extLst>
                  </p:cNvPr>
                  <p:cNvSpPr>
                    <a:spLocks/>
                  </p:cNvSpPr>
                  <p:nvPr/>
                </p:nvSpPr>
                <p:spPr bwMode="auto">
                  <a:xfrm>
                    <a:off x="4424" y="3395"/>
                    <a:ext cx="26" cy="106"/>
                  </a:xfrm>
                  <a:custGeom>
                    <a:avLst/>
                    <a:gdLst>
                      <a:gd name="T0" fmla="*/ 3 w 26"/>
                      <a:gd name="T1" fmla="*/ 37 h 106"/>
                      <a:gd name="T2" fmla="*/ 13 w 26"/>
                      <a:gd name="T3" fmla="*/ 28 h 106"/>
                      <a:gd name="T4" fmla="*/ 20 w 26"/>
                      <a:gd name="T5" fmla="*/ 0 h 106"/>
                      <a:gd name="T6" fmla="*/ 25 w 26"/>
                      <a:gd name="T7" fmla="*/ 42 h 106"/>
                      <a:gd name="T8" fmla="*/ 17 w 26"/>
                      <a:gd name="T9" fmla="*/ 94 h 106"/>
                      <a:gd name="T10" fmla="*/ 0 w 26"/>
                      <a:gd name="T11" fmla="*/ 105 h 106"/>
                      <a:gd name="T12" fmla="*/ 0 w 26"/>
                      <a:gd name="T13" fmla="*/ 80 h 106"/>
                      <a:gd name="T14" fmla="*/ 5 w 26"/>
                      <a:gd name="T15" fmla="*/ 64 h 106"/>
                      <a:gd name="T16" fmla="*/ 3 w 26"/>
                      <a:gd name="T17" fmla="*/ 37 h 1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106">
                        <a:moveTo>
                          <a:pt x="3" y="37"/>
                        </a:moveTo>
                        <a:lnTo>
                          <a:pt x="13" y="28"/>
                        </a:lnTo>
                        <a:lnTo>
                          <a:pt x="20" y="0"/>
                        </a:lnTo>
                        <a:lnTo>
                          <a:pt x="25" y="42"/>
                        </a:lnTo>
                        <a:lnTo>
                          <a:pt x="17" y="94"/>
                        </a:lnTo>
                        <a:lnTo>
                          <a:pt x="0" y="105"/>
                        </a:lnTo>
                        <a:lnTo>
                          <a:pt x="0" y="80"/>
                        </a:lnTo>
                        <a:lnTo>
                          <a:pt x="5" y="64"/>
                        </a:lnTo>
                        <a:lnTo>
                          <a:pt x="3" y="37"/>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p>
                </p:txBody>
              </p:sp>
            </p:grpSp>
          </p:grpSp>
        </p:grpSp>
      </p:grpSp>
      <p:sp>
        <p:nvSpPr>
          <p:cNvPr id="1056" name="Rectangle 32">
            <a:extLst>
              <a:ext uri="{FF2B5EF4-FFF2-40B4-BE49-F238E27FC236}">
                <a16:creationId xmlns:a16="http://schemas.microsoft.com/office/drawing/2014/main" id="{8FDD7DA9-B9A5-5F48-8784-9A170F422C75}"/>
              </a:ext>
            </a:extLst>
          </p:cNvPr>
          <p:cNvSpPr>
            <a:spLocks noGrp="1" noChangeArrowheads="1"/>
          </p:cNvSpPr>
          <p:nvPr>
            <p:ph type="body" idx="1"/>
          </p:nvPr>
        </p:nvSpPr>
        <p:spPr bwMode="auto">
          <a:xfrm>
            <a:off x="685800" y="1657350"/>
            <a:ext cx="7772400" cy="4114800"/>
          </a:xfrm>
          <a:prstGeom prst="rect">
            <a:avLst/>
          </a:prstGeom>
          <a:noFill/>
          <a:ln>
            <a:noFill/>
          </a:ln>
          <a:effectLst>
            <a:outerShdw blurRad="63500" dist="38099" dir="2700000" algn="ctr" rotWithShape="0">
              <a:srgbClr val="000000">
                <a:alpha val="74998"/>
              </a:srgbClr>
            </a:outerShdw>
          </a:effectLst>
          <a:extLst>
            <a:ext uri="{909E8E84-426E-40dd-AFC4-6F175D3DCCD1}"/>
            <a:ext uri="{91240B29-F687-4f45-9708-019B960494DF}"/>
            <a:ext uri="{FAA26D3D-D897-4be2-8F04-BA451C77F1D7}"/>
          </a:extLst>
        </p:spPr>
        <p:txBody>
          <a:bodyPr vert="horz" wrap="square" lIns="90487" tIns="44450" rIns="90487"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7" name="Rectangle 33">
            <a:extLst>
              <a:ext uri="{FF2B5EF4-FFF2-40B4-BE49-F238E27FC236}">
                <a16:creationId xmlns:a16="http://schemas.microsoft.com/office/drawing/2014/main" id="{913F1CB5-7EF2-1F4B-85C4-426A35A084CF}"/>
              </a:ext>
            </a:extLst>
          </p:cNvPr>
          <p:cNvSpPr>
            <a:spLocks noGrp="1" noChangeArrowheads="1"/>
          </p:cNvSpPr>
          <p:nvPr>
            <p:ph type="title"/>
          </p:nvPr>
        </p:nvSpPr>
        <p:spPr bwMode="auto">
          <a:xfrm>
            <a:off x="685800" y="285750"/>
            <a:ext cx="7772400" cy="1143000"/>
          </a:xfrm>
          <a:prstGeom prst="rect">
            <a:avLst/>
          </a:prstGeom>
          <a:noFill/>
          <a:ln>
            <a:noFill/>
          </a:ln>
          <a:effectLst>
            <a:outerShdw blurRad="63500" dist="53882" dir="2700000" algn="ctr" rotWithShape="0">
              <a:srgbClr val="000000">
                <a:alpha val="74998"/>
              </a:srgbClr>
            </a:outerShdw>
          </a:effectLst>
          <a:extLst>
            <a:ext uri="{909E8E84-426E-40dd-AFC4-6F175D3DCCD1}"/>
            <a:ext uri="{91240B29-F687-4f45-9708-019B960494DF}"/>
            <a:ext uri="{FAA26D3D-D897-4be2-8F04-BA451C77F1D7}"/>
          </a:extLst>
        </p:spPr>
        <p:txBody>
          <a:bodyPr vert="horz" wrap="square" lIns="90487" tIns="44450" rIns="90487" bIns="44450" numCol="1" anchor="ctr"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Lst>
  <p:txStyles>
    <p:titleStyle>
      <a:lvl1pPr algn="ctr" rtl="0" eaLnBrk="0" fontAlgn="base" hangingPunct="0">
        <a:spcBef>
          <a:spcPct val="0"/>
        </a:spcBef>
        <a:spcAft>
          <a:spcPct val="0"/>
        </a:spcAft>
        <a:defRPr sz="4400" b="1">
          <a:solidFill>
            <a:schemeClr val="tx1"/>
          </a:solidFill>
          <a:latin typeface="+mj-lt"/>
          <a:ea typeface="+mj-ea"/>
          <a:cs typeface="ＭＳ Ｐゴシック" charset="0"/>
        </a:defRPr>
      </a:lvl1pPr>
      <a:lvl2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2pPr>
      <a:lvl3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3pPr>
      <a:lvl4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4pPr>
      <a:lvl5pPr algn="ctr" rtl="0" eaLnBrk="0" fontAlgn="base" hangingPunct="0">
        <a:spcBef>
          <a:spcPct val="0"/>
        </a:spcBef>
        <a:spcAft>
          <a:spcPct val="0"/>
        </a:spcAft>
        <a:defRPr sz="4400" b="1">
          <a:solidFill>
            <a:schemeClr val="tx1"/>
          </a:solidFill>
          <a:latin typeface="Comic Sans MS" charset="0"/>
          <a:ea typeface="ＭＳ Ｐゴシック" charset="0"/>
          <a:cs typeface="ＭＳ Ｐゴシック" charset="0"/>
        </a:defRPr>
      </a:lvl5pPr>
      <a:lvl6pPr marL="457200" algn="ctr" rtl="0" eaLnBrk="0" fontAlgn="base" hangingPunct="0">
        <a:spcBef>
          <a:spcPct val="0"/>
        </a:spcBef>
        <a:spcAft>
          <a:spcPct val="0"/>
        </a:spcAft>
        <a:defRPr sz="4400" b="1">
          <a:solidFill>
            <a:schemeClr val="tx1"/>
          </a:solidFill>
          <a:latin typeface="Comic Sans MS" charset="0"/>
          <a:ea typeface="ＭＳ Ｐゴシック" charset="0"/>
        </a:defRPr>
      </a:lvl6pPr>
      <a:lvl7pPr marL="914400" algn="ctr" rtl="0" eaLnBrk="0" fontAlgn="base" hangingPunct="0">
        <a:spcBef>
          <a:spcPct val="0"/>
        </a:spcBef>
        <a:spcAft>
          <a:spcPct val="0"/>
        </a:spcAft>
        <a:defRPr sz="4400" b="1">
          <a:solidFill>
            <a:schemeClr val="tx1"/>
          </a:solidFill>
          <a:latin typeface="Comic Sans MS" charset="0"/>
          <a:ea typeface="ＭＳ Ｐゴシック" charset="0"/>
        </a:defRPr>
      </a:lvl7pPr>
      <a:lvl8pPr marL="1371600" algn="ctr" rtl="0" eaLnBrk="0" fontAlgn="base" hangingPunct="0">
        <a:spcBef>
          <a:spcPct val="0"/>
        </a:spcBef>
        <a:spcAft>
          <a:spcPct val="0"/>
        </a:spcAft>
        <a:defRPr sz="4400" b="1">
          <a:solidFill>
            <a:schemeClr val="tx1"/>
          </a:solidFill>
          <a:latin typeface="Comic Sans MS" charset="0"/>
          <a:ea typeface="ＭＳ Ｐゴシック" charset="0"/>
        </a:defRPr>
      </a:lvl8pPr>
      <a:lvl9pPr marL="1828800" algn="ctr" rtl="0" eaLnBrk="0" fontAlgn="base" hangingPunct="0">
        <a:spcBef>
          <a:spcPct val="0"/>
        </a:spcBef>
        <a:spcAft>
          <a:spcPct val="0"/>
        </a:spcAft>
        <a:defRPr sz="4400" b="1">
          <a:solidFill>
            <a:schemeClr val="tx1"/>
          </a:solidFill>
          <a:latin typeface="Comic Sans MS" charset="0"/>
          <a:ea typeface="ＭＳ Ｐゴシック" charset="0"/>
        </a:defRPr>
      </a:lvl9pPr>
    </p:titleStyle>
    <p:bodyStyle>
      <a:lvl1pPr marL="342900" indent="-342900" algn="l" rtl="0" eaLnBrk="0" fontAlgn="base" hangingPunct="0">
        <a:spcBef>
          <a:spcPct val="20000"/>
        </a:spcBef>
        <a:spcAft>
          <a:spcPct val="0"/>
        </a:spcAft>
        <a:buClr>
          <a:schemeClr val="tx2"/>
        </a:buClr>
        <a:buSzPct val="75000"/>
        <a:buFont typeface="Comic Sans MS" panose="030F0902030302020204" pitchFamily="66" charset="0"/>
        <a:buChar char=""/>
        <a:defRPr sz="3600" b="1">
          <a:solidFill>
            <a:schemeClr val="tx2"/>
          </a:solidFill>
          <a:latin typeface="+mn-lt"/>
          <a:ea typeface="+mn-ea"/>
          <a:cs typeface="ＭＳ Ｐゴシック" charset="0"/>
        </a:defRPr>
      </a:lvl1pPr>
      <a:lvl2pPr marL="742950" indent="-285750" algn="l" rtl="0" eaLnBrk="0" fontAlgn="base" hangingPunct="0">
        <a:spcBef>
          <a:spcPct val="20000"/>
        </a:spcBef>
        <a:spcAft>
          <a:spcPct val="0"/>
        </a:spcAft>
        <a:buClr>
          <a:srgbClr val="00FF00"/>
        </a:buClr>
        <a:buSzPct val="100000"/>
        <a:buChar char="–"/>
        <a:defRPr sz="2800" b="1">
          <a:solidFill>
            <a:srgbClr val="00FF00"/>
          </a:solidFill>
          <a:latin typeface="+mn-lt"/>
          <a:ea typeface="+mn-ea"/>
        </a:defRPr>
      </a:lvl2pPr>
      <a:lvl3pPr marL="1143000" indent="-228600" algn="l" rtl="0" eaLnBrk="0" fontAlgn="base" hangingPunct="0">
        <a:spcBef>
          <a:spcPct val="20000"/>
        </a:spcBef>
        <a:spcAft>
          <a:spcPct val="0"/>
        </a:spcAft>
        <a:buClr>
          <a:schemeClr val="tx1"/>
        </a:buClr>
        <a:buSzPct val="65000"/>
        <a:buFont typeface="Comic Sans MS" panose="030F0902030302020204" pitchFamily="66" charset="0"/>
        <a:buChar char=""/>
        <a:defRPr sz="2400" b="1">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5pPr>
      <a:lvl6pPr marL="25146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6pPr>
      <a:lvl7pPr marL="29718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7pPr>
      <a:lvl8pPr marL="34290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8pPr>
      <a:lvl9pPr marL="3886200" indent="-228600" algn="l" rtl="0" eaLnBrk="0" fontAlgn="base" hangingPunct="0">
        <a:spcBef>
          <a:spcPct val="20000"/>
        </a:spcBef>
        <a:spcAft>
          <a:spcPct val="0"/>
        </a:spcAft>
        <a:buClr>
          <a:schemeClr val="tx1"/>
        </a:buClr>
        <a:buSzPct val="100000"/>
        <a:buChar char="•"/>
        <a:defRPr sz="20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1.png"/><Relationship Id="rId7" Type="http://schemas.microsoft.com/office/2007/relationships/hdphoto" Target="../media/hdphoto5.wdp"/><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4.wdp"/><Relationship Id="rId5" Type="http://schemas.microsoft.com/office/2007/relationships/hdphoto" Target="../media/hdphoto3.wdp"/><Relationship Id="rId4" Type="http://schemas.microsoft.com/office/2007/relationships/hdphoto" Target="../media/hdphoto2.wdp"/><Relationship Id="rId9" Type="http://schemas.microsoft.com/office/2007/relationships/hdphoto" Target="../media/hdphoto7.wdp"/></Relationships>
</file>

<file path=ppt/slides/_rels/slide1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15.tiff"/><Relationship Id="rId4" Type="http://schemas.openxmlformats.org/officeDocument/2006/relationships/image" Target="../media/image14.tif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9.tif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F264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630E05-677C-904F-AC5D-B9C04E525556}"/>
              </a:ext>
            </a:extLst>
          </p:cNvPr>
          <p:cNvPicPr>
            <a:picLocks noChangeAspect="1"/>
          </p:cNvPicPr>
          <p:nvPr/>
        </p:nvPicPr>
        <p:blipFill rotWithShape="1">
          <a:blip r:embed="rId3"/>
          <a:srcRect l="5108" t="3030" r="7120" b="77753"/>
          <a:stretch/>
        </p:blipFill>
        <p:spPr>
          <a:xfrm>
            <a:off x="0" y="0"/>
            <a:ext cx="9144000" cy="2590800"/>
          </a:xfrm>
          <a:prstGeom prst="rect">
            <a:avLst/>
          </a:prstGeom>
        </p:spPr>
      </p:pic>
      <p:sp>
        <p:nvSpPr>
          <p:cNvPr id="11" name="Text Box 3">
            <a:extLst>
              <a:ext uri="{FF2B5EF4-FFF2-40B4-BE49-F238E27FC236}">
                <a16:creationId xmlns:a16="http://schemas.microsoft.com/office/drawing/2014/main" id="{33B371F4-5A01-A344-B8F3-C8DBDDFD7235}"/>
              </a:ext>
            </a:extLst>
          </p:cNvPr>
          <p:cNvSpPr txBox="1">
            <a:spLocks noChangeArrowheads="1"/>
          </p:cNvSpPr>
          <p:nvPr/>
        </p:nvSpPr>
        <p:spPr bwMode="auto">
          <a:xfrm>
            <a:off x="-1524000" y="3405885"/>
            <a:ext cx="88392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n-US" altLang="en-US" b="1" dirty="0">
                <a:solidFill>
                  <a:schemeClr val="tx2"/>
                </a:solidFill>
                <a:effectLst>
                  <a:outerShdw dist="38100" dir="2700000" algn="tl" rotWithShape="0">
                    <a:prstClr val="black"/>
                  </a:outerShdw>
                </a:effectLst>
              </a:rPr>
              <a:t>Bill Beckham</a:t>
            </a:r>
          </a:p>
          <a:p>
            <a:pPr algn="ctr"/>
            <a:endParaRPr lang="en-US" altLang="en-US" b="1" dirty="0">
              <a:solidFill>
                <a:schemeClr val="tx2"/>
              </a:solidFill>
              <a:effectLst>
                <a:outerShdw dist="38100" dir="2700000" algn="tl" rotWithShape="0">
                  <a:prstClr val="black"/>
                </a:outerShdw>
              </a:effectLst>
            </a:endParaRPr>
          </a:p>
          <a:p>
            <a:pPr algn="ctr"/>
            <a:r>
              <a:rPr lang="es-ES" b="1" dirty="0">
                <a:solidFill>
                  <a:schemeClr val="tx2"/>
                </a:solidFill>
                <a:effectLst>
                  <a:outerShdw dist="38100" dir="2700000" algn="tl" rotWithShape="0">
                    <a:prstClr val="black"/>
                  </a:outerShdw>
                </a:effectLst>
              </a:rPr>
              <a:t>Martes 10:30 AM</a:t>
            </a:r>
          </a:p>
          <a:p>
            <a:pPr algn="ctr"/>
            <a:r>
              <a:rPr lang="es-ES" b="1" dirty="0">
                <a:solidFill>
                  <a:schemeClr val="tx2"/>
                </a:solidFill>
                <a:effectLst>
                  <a:outerShdw dist="38100" dir="2700000" algn="tl" rotWithShape="0">
                    <a:prstClr val="black"/>
                  </a:outerShdw>
                </a:effectLst>
              </a:rPr>
              <a:t>SESIÓN 1: LA SITUACIÓN</a:t>
            </a:r>
          </a:p>
          <a:p>
            <a:pPr algn="ctr"/>
            <a:r>
              <a:rPr lang="es-ES" b="1" dirty="0">
                <a:solidFill>
                  <a:schemeClr val="tx2"/>
                </a:solidFill>
              </a:rPr>
              <a:t>La Iglesia Contra el Anticristo</a:t>
            </a:r>
            <a:endParaRPr lang="en-US" altLang="en-US" b="1" dirty="0">
              <a:solidFill>
                <a:schemeClr val="tx2"/>
              </a:solidFill>
              <a:effectLst>
                <a:outerShdw dist="38100" dir="2700000" algn="tl" rotWithShape="0">
                  <a:prstClr val="black"/>
                </a:outerShdw>
              </a:effectLst>
            </a:endParaRPr>
          </a:p>
          <a:p>
            <a:pPr algn="ctr"/>
            <a:endParaRPr lang="es-ES" sz="2800" b="1" dirty="0">
              <a:solidFill>
                <a:schemeClr val="tx2"/>
              </a:solidFill>
            </a:endParaRPr>
          </a:p>
          <a:p>
            <a:pPr algn="ctr"/>
            <a:endParaRPr lang="en-US" altLang="en-US" sz="2800" b="1" dirty="0">
              <a:solidFill>
                <a:schemeClr val="tx2"/>
              </a:solidFill>
              <a:effectLst>
                <a:outerShdw dist="38100" dir="2700000" algn="tl" rotWithShape="0">
                  <a:prstClr val="black"/>
                </a:outerShdw>
              </a:effectLst>
            </a:endParaRPr>
          </a:p>
        </p:txBody>
      </p:sp>
      <p:sp>
        <p:nvSpPr>
          <p:cNvPr id="12" name="Text Box 3">
            <a:extLst>
              <a:ext uri="{FF2B5EF4-FFF2-40B4-BE49-F238E27FC236}">
                <a16:creationId xmlns:a16="http://schemas.microsoft.com/office/drawing/2014/main" id="{42FBB6B4-E805-4D46-9850-52AA3B40DCAA}"/>
              </a:ext>
            </a:extLst>
          </p:cNvPr>
          <p:cNvSpPr txBox="1">
            <a:spLocks noChangeArrowheads="1"/>
          </p:cNvSpPr>
          <p:nvPr/>
        </p:nvSpPr>
        <p:spPr bwMode="auto">
          <a:xfrm>
            <a:off x="576943" y="2514600"/>
            <a:ext cx="803365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lvl="1" algn="ctr"/>
            <a:r>
              <a:rPr lang="en-US" altLang="en-US" sz="3200" b="1" dirty="0">
                <a:solidFill>
                  <a:schemeClr val="tx2"/>
                </a:solidFill>
                <a:effectLst>
                  <a:outerShdw dist="38100" dir="2700000" algn="tl" rotWithShape="0">
                    <a:prstClr val="black"/>
                  </a:outerShdw>
                </a:effectLst>
              </a:rPr>
              <a:t>VI CONGRESO DE IGLESIA CELULAR EN DALLAS, TEXAS</a:t>
            </a:r>
          </a:p>
        </p:txBody>
      </p:sp>
      <p:sp>
        <p:nvSpPr>
          <p:cNvPr id="6" name="Text Box 3">
            <a:extLst>
              <a:ext uri="{FF2B5EF4-FFF2-40B4-BE49-F238E27FC236}">
                <a16:creationId xmlns:a16="http://schemas.microsoft.com/office/drawing/2014/main" id="{9D06CAD6-D987-4F40-B41E-696781755540}"/>
              </a:ext>
            </a:extLst>
          </p:cNvPr>
          <p:cNvSpPr txBox="1">
            <a:spLocks noChangeArrowheads="1"/>
          </p:cNvSpPr>
          <p:nvPr/>
        </p:nvSpPr>
        <p:spPr bwMode="auto">
          <a:xfrm>
            <a:off x="1" y="6100870"/>
            <a:ext cx="35052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n-US" altLang="en-US" sz="1600" b="1" dirty="0">
                <a:solidFill>
                  <a:schemeClr val="tx2"/>
                </a:solidFill>
                <a:effectLst>
                  <a:outerShdw dist="38100" dir="2700000" algn="tl" rotWithShape="0">
                    <a:prstClr val="black"/>
                  </a:outerShdw>
                </a:effectLst>
              </a:rPr>
              <a:t>Tuesday, 10:30</a:t>
            </a:r>
          </a:p>
          <a:p>
            <a:pPr>
              <a:lnSpc>
                <a:spcPct val="90000"/>
              </a:lnSpc>
            </a:pPr>
            <a:r>
              <a:rPr lang="en-US" altLang="en-US" sz="1600" b="1" dirty="0">
                <a:solidFill>
                  <a:schemeClr val="tx2"/>
                </a:solidFill>
                <a:effectLst>
                  <a:outerShdw dist="38100" dir="2700000" algn="tl" rotWithShape="0">
                    <a:prstClr val="black"/>
                  </a:outerShdw>
                </a:effectLst>
              </a:rPr>
              <a:t>SESSION 1: THE SITUATION</a:t>
            </a:r>
          </a:p>
          <a:p>
            <a:pPr>
              <a:lnSpc>
                <a:spcPct val="90000"/>
              </a:lnSpc>
            </a:pPr>
            <a:r>
              <a:rPr lang="en-US" altLang="en-US" sz="1600" b="1" dirty="0">
                <a:solidFill>
                  <a:schemeClr val="tx2"/>
                </a:solidFill>
                <a:effectLst>
                  <a:outerShdw dist="38100" dir="2700000" algn="tl" rotWithShape="0">
                    <a:prstClr val="black"/>
                  </a:outerShdw>
                </a:effectLst>
              </a:rPr>
              <a:t>The Church vs Antichrist</a:t>
            </a:r>
          </a:p>
        </p:txBody>
      </p:sp>
      <p:sp>
        <p:nvSpPr>
          <p:cNvPr id="7" name="Text Box 3">
            <a:extLst>
              <a:ext uri="{FF2B5EF4-FFF2-40B4-BE49-F238E27FC236}">
                <a16:creationId xmlns:a16="http://schemas.microsoft.com/office/drawing/2014/main" id="{20E6AF97-1515-E04A-9249-9D2DB4CC8C71}"/>
              </a:ext>
            </a:extLst>
          </p:cNvPr>
          <p:cNvSpPr txBox="1">
            <a:spLocks noChangeArrowheads="1"/>
          </p:cNvSpPr>
          <p:nvPr/>
        </p:nvSpPr>
        <p:spPr bwMode="auto">
          <a:xfrm>
            <a:off x="76200" y="503985"/>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c</a:t>
            </a:r>
            <a:endParaRPr lang="en-US" altLang="en-US"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82077124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242" name="Text Box 1026">
            <a:extLst>
              <a:ext uri="{FF2B5EF4-FFF2-40B4-BE49-F238E27FC236}">
                <a16:creationId xmlns:a16="http://schemas.microsoft.com/office/drawing/2014/main" id="{3CB2D31E-FFBF-1044-8AA0-C11C1E43276D}"/>
              </a:ext>
            </a:extLst>
          </p:cNvPr>
          <p:cNvSpPr txBox="1">
            <a:spLocks noChangeArrowheads="1"/>
          </p:cNvSpPr>
          <p:nvPr/>
        </p:nvSpPr>
        <p:spPr bwMode="auto">
          <a:xfrm>
            <a:off x="304800" y="528935"/>
            <a:ext cx="853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spcBef>
                <a:spcPct val="0"/>
              </a:spcBef>
              <a:buClrTx/>
              <a:buSzTx/>
              <a:buFontTx/>
              <a:buNone/>
            </a:pPr>
            <a:r>
              <a:rPr lang="es-ES" sz="2400" dirty="0" err="1">
                <a:effectLst>
                  <a:outerShdw dist="38100" dir="2700000" algn="tl" rotWithShape="0">
                    <a:prstClr val="black"/>
                  </a:outerShdw>
                </a:effectLst>
              </a:rPr>
              <a:t>Aleksandr</a:t>
            </a:r>
            <a:r>
              <a:rPr lang="es-ES" sz="2400" dirty="0">
                <a:effectLst>
                  <a:outerShdw dist="38100" dir="2700000" algn="tl" rotWithShape="0">
                    <a:prstClr val="black"/>
                  </a:outerShdw>
                </a:effectLst>
              </a:rPr>
              <a:t> </a:t>
            </a:r>
            <a:r>
              <a:rPr lang="es-ES" sz="2400" dirty="0" err="1">
                <a:effectLst>
                  <a:outerShdw dist="38100" dir="2700000" algn="tl" rotWithShape="0">
                    <a:prstClr val="black"/>
                  </a:outerShdw>
                </a:effectLst>
              </a:rPr>
              <a:t>Solzhenitsyn</a:t>
            </a:r>
            <a:r>
              <a:rPr lang="es-ES" sz="2400" dirty="0">
                <a:effectLst>
                  <a:outerShdw dist="38100" dir="2700000" algn="tl" rotWithShape="0">
                    <a:prstClr val="black"/>
                  </a:outerShdw>
                </a:effectLst>
              </a:rPr>
              <a:t>: </a:t>
            </a:r>
            <a:r>
              <a:rPr lang="es-ES" sz="2400" dirty="0">
                <a:solidFill>
                  <a:schemeClr val="accent1"/>
                </a:solidFill>
                <a:effectLst>
                  <a:outerShdw dist="38100" dir="2700000" algn="tl" rotWithShape="0">
                    <a:prstClr val="black"/>
                  </a:outerShdw>
                </a:effectLst>
              </a:rPr>
              <a:t>"Agotamiento espiritual"</a:t>
            </a:r>
            <a:endParaRPr lang="en-US" sz="2400" dirty="0">
              <a:solidFill>
                <a:schemeClr val="accent1"/>
              </a:solidFill>
              <a:effectLst>
                <a:outerShdw dist="38100" dir="2700000" algn="tl" rotWithShape="0">
                  <a:prstClr val="black"/>
                </a:outerShdw>
              </a:effectLst>
            </a:endParaRPr>
          </a:p>
        </p:txBody>
      </p:sp>
      <p:pic>
        <p:nvPicPr>
          <p:cNvPr id="5" name="Picture 4">
            <a:extLst>
              <a:ext uri="{FF2B5EF4-FFF2-40B4-BE49-F238E27FC236}">
                <a16:creationId xmlns:a16="http://schemas.microsoft.com/office/drawing/2014/main" id="{F67EDD4C-30A6-084A-B0E5-A00EA85A252F}"/>
              </a:ext>
            </a:extLst>
          </p:cNvPr>
          <p:cNvPicPr>
            <a:picLocks noChangeAspect="1"/>
          </p:cNvPicPr>
          <p:nvPr/>
        </p:nvPicPr>
        <p:blipFill>
          <a:blip r:embed="rId3"/>
          <a:stretch>
            <a:fillRect/>
          </a:stretch>
        </p:blipFill>
        <p:spPr>
          <a:xfrm>
            <a:off x="4930354" y="988638"/>
            <a:ext cx="4190093" cy="2362200"/>
          </a:xfrm>
          <a:prstGeom prst="rect">
            <a:avLst/>
          </a:prstGeom>
        </p:spPr>
      </p:pic>
      <p:sp>
        <p:nvSpPr>
          <p:cNvPr id="7" name="Text Box 5">
            <a:extLst>
              <a:ext uri="{FF2B5EF4-FFF2-40B4-BE49-F238E27FC236}">
                <a16:creationId xmlns:a16="http://schemas.microsoft.com/office/drawing/2014/main" id="{35EEBA1D-4BE2-4245-AD4C-A611D4B71EFD}"/>
              </a:ext>
            </a:extLst>
          </p:cNvPr>
          <p:cNvSpPr txBox="1">
            <a:spLocks noChangeArrowheads="1"/>
          </p:cNvSpPr>
          <p:nvPr/>
        </p:nvSpPr>
        <p:spPr bwMode="auto">
          <a:xfrm>
            <a:off x="0" y="118760"/>
            <a:ext cx="9220200" cy="440955"/>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effectLst>
                  <a:outerShdw dist="38100" dir="2700000" algn="tl" rotWithShape="0">
                    <a:prstClr val="black"/>
                  </a:outerShdw>
                </a:effectLst>
              </a:rPr>
              <a:t>VOCES PROFÉTICAS AL SIGLO XXI</a:t>
            </a:r>
            <a:endParaRPr lang="en-US" altLang="en-US" sz="2800" b="1" dirty="0">
              <a:solidFill>
                <a:schemeClr val="tx2"/>
              </a:solidFill>
              <a:effectLst>
                <a:outerShdw dist="38100" dir="2700000" algn="tl" rotWithShape="0">
                  <a:prstClr val="black"/>
                </a:outerShdw>
              </a:effectLst>
            </a:endParaRPr>
          </a:p>
        </p:txBody>
      </p:sp>
      <p:sp>
        <p:nvSpPr>
          <p:cNvPr id="6" name="Text Box 3">
            <a:extLst>
              <a:ext uri="{FF2B5EF4-FFF2-40B4-BE49-F238E27FC236}">
                <a16:creationId xmlns:a16="http://schemas.microsoft.com/office/drawing/2014/main" id="{74ADBB4D-44B4-5B42-83E5-8F3C89293599}"/>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sp>
        <p:nvSpPr>
          <p:cNvPr id="8" name="Text Box 1026">
            <a:extLst>
              <a:ext uri="{FF2B5EF4-FFF2-40B4-BE49-F238E27FC236}">
                <a16:creationId xmlns:a16="http://schemas.microsoft.com/office/drawing/2014/main" id="{808924C6-5AD9-834D-BC6A-A8AD42757A79}"/>
              </a:ext>
            </a:extLst>
          </p:cNvPr>
          <p:cNvSpPr txBox="1">
            <a:spLocks noChangeArrowheads="1"/>
          </p:cNvSpPr>
          <p:nvPr/>
        </p:nvSpPr>
        <p:spPr bwMode="auto">
          <a:xfrm>
            <a:off x="304800" y="988638"/>
            <a:ext cx="462555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ct val="0"/>
              </a:spcBef>
              <a:buClrTx/>
              <a:buSzTx/>
              <a:buFontTx/>
              <a:buNone/>
            </a:pPr>
            <a:r>
              <a:rPr lang="es-ES" sz="2400" dirty="0">
                <a:effectLst>
                  <a:outerShdw dist="38100" dir="2700000" algn="tl" rotWithShape="0">
                    <a:prstClr val="black"/>
                  </a:outerShdw>
                </a:effectLst>
              </a:rPr>
              <a:t>“Hay un desastre que ya está muy con nosotros. Me refiero a la calamidad de una conciencia humanista irreligiosa y autónoma ".</a:t>
            </a:r>
            <a:endParaRPr lang="en-US" sz="24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FAA0DB66-0882-0F40-870B-417362913D7D}"/>
              </a:ext>
            </a:extLst>
          </p:cNvPr>
          <p:cNvSpPr txBox="1">
            <a:spLocks noChangeArrowheads="1"/>
          </p:cNvSpPr>
          <p:nvPr/>
        </p:nvSpPr>
        <p:spPr bwMode="auto">
          <a:xfrm>
            <a:off x="3147753" y="5131373"/>
            <a:ext cx="6072447" cy="172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ct val="0"/>
              </a:spcBef>
              <a:buClrTx/>
              <a:buSzTx/>
              <a:buNone/>
            </a:pPr>
            <a:r>
              <a:rPr lang="en-US" altLang="en-US" sz="1800" dirty="0">
                <a:effectLst>
                  <a:outerShdw dist="38100" dir="2700000" algn="tl" rotWithShape="0">
                    <a:prstClr val="black"/>
                  </a:outerShdw>
                </a:effectLst>
              </a:rPr>
              <a:t>PROPHETIC VOICES TO THE 21</a:t>
            </a:r>
            <a:r>
              <a:rPr lang="en-US" altLang="en-US" sz="1800" baseline="30000" dirty="0">
                <a:effectLst>
                  <a:outerShdw dist="38100" dir="2700000" algn="tl" rotWithShape="0">
                    <a:prstClr val="black"/>
                  </a:outerShdw>
                </a:effectLst>
              </a:rPr>
              <a:t>st</a:t>
            </a:r>
            <a:r>
              <a:rPr lang="en-US" altLang="en-US" sz="1800" dirty="0">
                <a:effectLst>
                  <a:outerShdw dist="38100" dir="2700000" algn="tl" rotWithShape="0">
                    <a:prstClr val="black"/>
                  </a:outerShdw>
                </a:effectLst>
              </a:rPr>
              <a:t> CENTURY </a:t>
            </a:r>
          </a:p>
          <a:p>
            <a:pPr>
              <a:lnSpc>
                <a:spcPct val="90000"/>
              </a:lnSpc>
              <a:spcBef>
                <a:spcPct val="0"/>
              </a:spcBef>
              <a:buClrTx/>
              <a:buSzTx/>
              <a:buNone/>
            </a:pPr>
            <a:r>
              <a:rPr lang="en-US" sz="2000" dirty="0">
                <a:effectLst>
                  <a:outerShdw dist="38100" dir="2700000" algn="tl" rotWithShape="0">
                    <a:prstClr val="black"/>
                  </a:outerShdw>
                </a:effectLst>
              </a:rPr>
              <a:t>Aleksandr Solzhenitsyn: </a:t>
            </a:r>
            <a:r>
              <a:rPr lang="en-US" sz="2000" dirty="0">
                <a:solidFill>
                  <a:schemeClr val="accent1"/>
                </a:solidFill>
                <a:effectLst>
                  <a:outerShdw dist="38100" dir="2700000" algn="tl" rotWithShape="0">
                    <a:prstClr val="black"/>
                  </a:outerShdw>
                </a:effectLst>
              </a:rPr>
              <a:t>“Spiritual exhaustion”</a:t>
            </a:r>
          </a:p>
          <a:p>
            <a:pPr>
              <a:lnSpc>
                <a:spcPct val="90000"/>
              </a:lnSpc>
              <a:spcBef>
                <a:spcPct val="0"/>
              </a:spcBef>
              <a:buClrTx/>
              <a:buSzTx/>
              <a:buFontTx/>
              <a:buNone/>
            </a:pPr>
            <a:r>
              <a:rPr lang="en-US" sz="2000" dirty="0">
                <a:effectLst>
                  <a:outerShdw dist="38100" dir="2700000" algn="tl" rotWithShape="0">
                    <a:prstClr val="black"/>
                  </a:outerShdw>
                </a:effectLst>
              </a:rPr>
              <a:t>“There is a disaster which is already very much with us. I am referring to the calamity of an autonomous, irreligious humanistic consciousness.”  </a:t>
            </a:r>
          </a:p>
        </p:txBody>
      </p:sp>
    </p:spTree>
    <p:extLst>
      <p:ext uri="{BB962C8B-B14F-4D97-AF65-F5344CB8AC3E}">
        <p14:creationId xmlns:p14="http://schemas.microsoft.com/office/powerpoint/2010/main" val="106803599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242" name="Text Box 1026">
            <a:extLst>
              <a:ext uri="{FF2B5EF4-FFF2-40B4-BE49-F238E27FC236}">
                <a16:creationId xmlns:a16="http://schemas.microsoft.com/office/drawing/2014/main" id="{3CB2D31E-FFBF-1044-8AA0-C11C1E43276D}"/>
              </a:ext>
            </a:extLst>
          </p:cNvPr>
          <p:cNvSpPr txBox="1">
            <a:spLocks noChangeArrowheads="1"/>
          </p:cNvSpPr>
          <p:nvPr/>
        </p:nvSpPr>
        <p:spPr bwMode="auto">
          <a:xfrm>
            <a:off x="349623" y="543580"/>
            <a:ext cx="81847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spcBef>
                <a:spcPct val="0"/>
              </a:spcBef>
              <a:buClrTx/>
              <a:buSzTx/>
              <a:buFontTx/>
              <a:buNone/>
            </a:pPr>
            <a:r>
              <a:rPr lang="es-ES" sz="2400" dirty="0">
                <a:effectLst>
                  <a:outerShdw dist="38100" dir="2700000" algn="tl" rotWithShape="0">
                    <a:prstClr val="black"/>
                  </a:outerShdw>
                </a:effectLst>
              </a:rPr>
              <a:t>Elton </a:t>
            </a:r>
            <a:r>
              <a:rPr lang="es-ES" sz="2400" dirty="0" err="1">
                <a:effectLst>
                  <a:outerShdw dist="38100" dir="2700000" algn="tl" rotWithShape="0">
                    <a:prstClr val="black"/>
                  </a:outerShdw>
                </a:effectLst>
              </a:rPr>
              <a:t>Trueblood</a:t>
            </a:r>
            <a:r>
              <a:rPr lang="es-ES" sz="2400" dirty="0">
                <a:effectLst>
                  <a:outerShdw dist="38100" dir="2700000" algn="tl" rotWithShape="0">
                    <a:prstClr val="black"/>
                  </a:outerShdw>
                </a:effectLst>
              </a:rPr>
              <a:t>: </a:t>
            </a:r>
            <a:r>
              <a:rPr lang="es-ES" sz="2400" dirty="0">
                <a:solidFill>
                  <a:schemeClr val="accent1"/>
                </a:solidFill>
                <a:effectLst>
                  <a:outerShdw dist="38100" dir="2700000" algn="tl" rotWithShape="0">
                    <a:prstClr val="black"/>
                  </a:outerShdw>
                </a:effectLst>
              </a:rPr>
              <a:t>“Civilización de flores cortadas”</a:t>
            </a:r>
            <a:endParaRPr lang="en-US" altLang="en-US" sz="2800" dirty="0">
              <a:solidFill>
                <a:schemeClr val="accent1"/>
              </a:solidFill>
              <a:effectLst>
                <a:outerShdw dist="38100" dir="2700000" algn="tl" rotWithShape="0">
                  <a:prstClr val="black"/>
                </a:outerShdw>
              </a:effectLst>
            </a:endParaRPr>
          </a:p>
        </p:txBody>
      </p:sp>
      <p:pic>
        <p:nvPicPr>
          <p:cNvPr id="5" name="Picture 4">
            <a:extLst>
              <a:ext uri="{FF2B5EF4-FFF2-40B4-BE49-F238E27FC236}">
                <a16:creationId xmlns:a16="http://schemas.microsoft.com/office/drawing/2014/main" id="{8636719E-8690-F84D-9F3D-DCA7318833FA}"/>
              </a:ext>
            </a:extLst>
          </p:cNvPr>
          <p:cNvPicPr>
            <a:picLocks noChangeAspect="1"/>
          </p:cNvPicPr>
          <p:nvPr/>
        </p:nvPicPr>
        <p:blipFill rotWithShape="1">
          <a:blip r:embed="rId3"/>
          <a:srcRect r="64888"/>
          <a:stretch/>
        </p:blipFill>
        <p:spPr>
          <a:xfrm>
            <a:off x="6705600" y="1062811"/>
            <a:ext cx="2438400" cy="3280589"/>
          </a:xfrm>
          <a:prstGeom prst="rect">
            <a:avLst/>
          </a:prstGeom>
        </p:spPr>
      </p:pic>
      <p:sp>
        <p:nvSpPr>
          <p:cNvPr id="7" name="Text Box 1026">
            <a:extLst>
              <a:ext uri="{FF2B5EF4-FFF2-40B4-BE49-F238E27FC236}">
                <a16:creationId xmlns:a16="http://schemas.microsoft.com/office/drawing/2014/main" id="{063DD7FA-DF21-EF41-930D-239B8BA9C76F}"/>
              </a:ext>
            </a:extLst>
          </p:cNvPr>
          <p:cNvSpPr txBox="1">
            <a:spLocks noChangeArrowheads="1"/>
          </p:cNvSpPr>
          <p:nvPr/>
        </p:nvSpPr>
        <p:spPr bwMode="auto">
          <a:xfrm>
            <a:off x="304800" y="990600"/>
            <a:ext cx="6553200" cy="30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ct val="0"/>
              </a:spcBef>
              <a:buClrTx/>
              <a:buSzTx/>
              <a:buFontTx/>
              <a:buNone/>
            </a:pPr>
            <a:r>
              <a:rPr lang="es-ES" sz="2400" dirty="0">
                <a:effectLst>
                  <a:outerShdw dist="38100" dir="2700000" algn="tl" rotWithShape="0">
                    <a:prstClr val="black"/>
                  </a:outerShdw>
                </a:effectLst>
              </a:rPr>
              <a:t>“El terrible peligro de nuestro tiempo consiste en el hecho de que la nuestra es una civilización de flores cortadas. "Por hermosas que sean las flores cortadas, y por mucho que utilicemos nuestro ingenio para mantenerlas con un aspecto fresco por un tiempo, eventualmente morirán y morirán porque están separadas de sus raíces sostenibles".</a:t>
            </a:r>
            <a:endParaRPr lang="en-US" altLang="en-US" sz="3200" dirty="0">
              <a:effectLst>
                <a:outerShdw dist="38100" dir="2700000" algn="tl" rotWithShape="0">
                  <a:prstClr val="black"/>
                </a:outerShdw>
              </a:effectLst>
            </a:endParaRPr>
          </a:p>
        </p:txBody>
      </p:sp>
      <p:sp>
        <p:nvSpPr>
          <p:cNvPr id="9" name="Text Box 5">
            <a:extLst>
              <a:ext uri="{FF2B5EF4-FFF2-40B4-BE49-F238E27FC236}">
                <a16:creationId xmlns:a16="http://schemas.microsoft.com/office/drawing/2014/main" id="{D8C9E27E-774B-1543-A0C0-1DEBAAF206B6}"/>
              </a:ext>
            </a:extLst>
          </p:cNvPr>
          <p:cNvSpPr txBox="1">
            <a:spLocks noChangeArrowheads="1"/>
          </p:cNvSpPr>
          <p:nvPr/>
        </p:nvSpPr>
        <p:spPr bwMode="auto">
          <a:xfrm>
            <a:off x="0" y="118760"/>
            <a:ext cx="9220200" cy="440955"/>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effectLst>
                  <a:outerShdw dist="38100" dir="2700000" algn="tl" rotWithShape="0">
                    <a:prstClr val="black"/>
                  </a:outerShdw>
                </a:effectLst>
              </a:rPr>
              <a:t>VOCES PROFÉTICAS AL SIGLO XXI</a:t>
            </a:r>
            <a:endParaRPr lang="en-US" altLang="en-US" sz="2800" b="1" dirty="0">
              <a:solidFill>
                <a:schemeClr val="tx2"/>
              </a:solidFill>
              <a:effectLst>
                <a:outerShdw dist="38100" dir="2700000" algn="tl" rotWithShape="0">
                  <a:prstClr val="black"/>
                </a:outerShdw>
              </a:effectLst>
            </a:endParaRPr>
          </a:p>
        </p:txBody>
      </p:sp>
      <p:sp>
        <p:nvSpPr>
          <p:cNvPr id="10" name="Text Box 3">
            <a:extLst>
              <a:ext uri="{FF2B5EF4-FFF2-40B4-BE49-F238E27FC236}">
                <a16:creationId xmlns:a16="http://schemas.microsoft.com/office/drawing/2014/main" id="{8CB515C0-D73B-F246-95F2-40B3D0F4E9FF}"/>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tx2"/>
                </a:solidFill>
                <a:effectLst>
                  <a:outerShdw dist="38100" dir="2700000" algn="tl" rotWithShape="0">
                    <a:prstClr val="black"/>
                  </a:outerShdw>
                </a:effectLst>
              </a:rPr>
              <a:t>SITUATION</a:t>
            </a:r>
          </a:p>
        </p:txBody>
      </p:sp>
      <p:sp>
        <p:nvSpPr>
          <p:cNvPr id="8" name="Text Box 1026">
            <a:extLst>
              <a:ext uri="{FF2B5EF4-FFF2-40B4-BE49-F238E27FC236}">
                <a16:creationId xmlns:a16="http://schemas.microsoft.com/office/drawing/2014/main" id="{5C806E18-7173-894B-854A-AB358F528271}"/>
              </a:ext>
            </a:extLst>
          </p:cNvPr>
          <p:cNvSpPr txBox="1">
            <a:spLocks noChangeArrowheads="1"/>
          </p:cNvSpPr>
          <p:nvPr/>
        </p:nvSpPr>
        <p:spPr bwMode="auto">
          <a:xfrm>
            <a:off x="3660058" y="4539819"/>
            <a:ext cx="5486400" cy="233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ct val="0"/>
              </a:spcBef>
              <a:buClrTx/>
              <a:buSzTx/>
              <a:buNone/>
            </a:pPr>
            <a:r>
              <a:rPr lang="en-US" altLang="en-US" sz="1800" dirty="0">
                <a:effectLst>
                  <a:outerShdw dist="38100" dir="2700000" algn="tl" rotWithShape="0">
                    <a:prstClr val="black"/>
                  </a:outerShdw>
                </a:effectLst>
              </a:rPr>
              <a:t>PROPHETIC VOICES TO THE 21</a:t>
            </a:r>
            <a:r>
              <a:rPr lang="en-US" altLang="en-US" sz="1800" baseline="30000" dirty="0">
                <a:effectLst>
                  <a:outerShdw dist="38100" dir="2700000" algn="tl" rotWithShape="0">
                    <a:prstClr val="black"/>
                  </a:outerShdw>
                </a:effectLst>
              </a:rPr>
              <a:t>st</a:t>
            </a:r>
            <a:r>
              <a:rPr lang="en-US" altLang="en-US" sz="1800" dirty="0">
                <a:effectLst>
                  <a:outerShdw dist="38100" dir="2700000" algn="tl" rotWithShape="0">
                    <a:prstClr val="black"/>
                  </a:outerShdw>
                </a:effectLst>
              </a:rPr>
              <a:t> CENTURY </a:t>
            </a:r>
          </a:p>
          <a:p>
            <a:pPr>
              <a:lnSpc>
                <a:spcPct val="90000"/>
              </a:lnSpc>
              <a:spcBef>
                <a:spcPct val="0"/>
              </a:spcBef>
              <a:buClrTx/>
              <a:buSzTx/>
              <a:buNone/>
            </a:pPr>
            <a:r>
              <a:rPr lang="en-US" altLang="en-US" sz="1800" dirty="0">
                <a:effectLst>
                  <a:outerShdw dist="38100" dir="2700000" algn="tl" rotWithShape="0">
                    <a:prstClr val="black"/>
                  </a:outerShdw>
                </a:effectLst>
              </a:rPr>
              <a:t>Elton Trueblood : </a:t>
            </a:r>
            <a:r>
              <a:rPr lang="en-US" altLang="en-US" sz="1800" dirty="0">
                <a:solidFill>
                  <a:schemeClr val="accent1"/>
                </a:solidFill>
                <a:effectLst>
                  <a:outerShdw dist="38100" dir="2700000" algn="tl" rotWithShape="0">
                    <a:prstClr val="black"/>
                  </a:outerShdw>
                </a:effectLst>
              </a:rPr>
              <a:t>“Cut flower Civilization”</a:t>
            </a:r>
            <a:endParaRPr lang="en-US" altLang="en-US" sz="2000" dirty="0">
              <a:solidFill>
                <a:schemeClr val="accent1"/>
              </a:solidFill>
              <a:effectLst>
                <a:outerShdw dist="38100" dir="2700000" algn="tl" rotWithShape="0">
                  <a:prstClr val="black"/>
                </a:outerShdw>
              </a:effectLst>
            </a:endParaRPr>
          </a:p>
          <a:p>
            <a:pPr>
              <a:lnSpc>
                <a:spcPct val="90000"/>
              </a:lnSpc>
              <a:spcBef>
                <a:spcPct val="0"/>
              </a:spcBef>
              <a:buClrTx/>
              <a:buSzTx/>
              <a:buFontTx/>
              <a:buNone/>
            </a:pPr>
            <a:r>
              <a:rPr lang="en-US" sz="1800" dirty="0">
                <a:effectLst>
                  <a:outerShdw dist="38100" dir="2700000" algn="tl" rotWithShape="0">
                    <a:prstClr val="black"/>
                  </a:outerShdw>
                </a:effectLst>
              </a:rPr>
              <a:t>“The terrible danger of our time consists in the fact that ours is a cut-flower civilization. Beautiful as cut flowers may be, and much as we may use our ingenuity to keep them looking fresh for a while, they will eventually die, and they die because they are severed from their sustaining roots.”</a:t>
            </a:r>
            <a:endParaRPr lang="en-US" altLang="en-US" sz="2400" dirty="0">
              <a:effectLst>
                <a:outerShdw dist="38100" dir="2700000" algn="tl" rotWithShape="0">
                  <a:prstClr val="black"/>
                </a:outerShdw>
              </a:effectLst>
            </a:endParaRPr>
          </a:p>
        </p:txBody>
      </p:sp>
    </p:spTree>
    <p:extLst>
      <p:ext uri="{BB962C8B-B14F-4D97-AF65-F5344CB8AC3E}">
        <p14:creationId xmlns:p14="http://schemas.microsoft.com/office/powerpoint/2010/main" val="92528457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A3749B5-33CB-5A42-85AF-6E2616FF9DD7}"/>
              </a:ext>
            </a:extLst>
          </p:cNvPr>
          <p:cNvPicPr>
            <a:picLocks noChangeAspect="1"/>
          </p:cNvPicPr>
          <p:nvPr/>
        </p:nvPicPr>
        <p:blipFill rotWithShape="1">
          <a:blip r:embed="rId3"/>
          <a:srcRect l="54327" t="7477" r="6766"/>
          <a:stretch/>
        </p:blipFill>
        <p:spPr>
          <a:xfrm>
            <a:off x="6934200" y="990600"/>
            <a:ext cx="2204258" cy="3545981"/>
          </a:xfrm>
          <a:prstGeom prst="rect">
            <a:avLst/>
          </a:prstGeom>
        </p:spPr>
      </p:pic>
      <p:sp>
        <p:nvSpPr>
          <p:cNvPr id="10242" name="Text Box 1026">
            <a:extLst>
              <a:ext uri="{FF2B5EF4-FFF2-40B4-BE49-F238E27FC236}">
                <a16:creationId xmlns:a16="http://schemas.microsoft.com/office/drawing/2014/main" id="{3CB2D31E-FFBF-1044-8AA0-C11C1E43276D}"/>
              </a:ext>
            </a:extLst>
          </p:cNvPr>
          <p:cNvSpPr txBox="1">
            <a:spLocks noChangeArrowheads="1"/>
          </p:cNvSpPr>
          <p:nvPr/>
        </p:nvSpPr>
        <p:spPr bwMode="auto">
          <a:xfrm>
            <a:off x="304800" y="984535"/>
            <a:ext cx="6781800" cy="30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ct val="0"/>
              </a:spcBef>
              <a:buClrTx/>
              <a:buSzTx/>
              <a:buNone/>
            </a:pPr>
            <a:r>
              <a:rPr lang="es-ES" sz="2400" dirty="0">
                <a:effectLst>
                  <a:outerShdw dist="38100" dir="2700000" algn="tl" rotWithShape="0">
                    <a:prstClr val="black"/>
                  </a:outerShdw>
                </a:effectLst>
              </a:rPr>
              <a:t>“Como una apostasía de todo lo establecido, es la manifestación suprema de todos los poderes que se oponen a Dios. Es el </a:t>
            </a:r>
            <a:r>
              <a:rPr lang="es-ES" sz="2400" dirty="0">
                <a:solidFill>
                  <a:schemeClr val="accent1"/>
                </a:solidFill>
                <a:effectLst>
                  <a:outerShdw dist="38100" dir="2700000" algn="tl" rotWithShape="0">
                    <a:prstClr val="black"/>
                  </a:outerShdw>
                </a:effectLst>
              </a:rPr>
              <a:t>vacío</a:t>
            </a:r>
            <a:r>
              <a:rPr lang="es-ES" sz="2400" dirty="0">
                <a:effectLst>
                  <a:outerShdw dist="38100" dir="2700000" algn="tl" rotWithShape="0">
                    <a:prstClr val="black"/>
                  </a:outerShdw>
                </a:effectLst>
              </a:rPr>
              <a:t> hecho dios. Nadie sabe su objetivo o su medida. Su dominio es absoluto. El </a:t>
            </a:r>
            <a:r>
              <a:rPr lang="es-ES" sz="2400" dirty="0">
                <a:solidFill>
                  <a:schemeClr val="accent1"/>
                </a:solidFill>
                <a:effectLst>
                  <a:outerShdw dist="38100" dir="2700000" algn="tl" rotWithShape="0">
                    <a:prstClr val="black"/>
                  </a:outerShdw>
                </a:effectLst>
              </a:rPr>
              <a:t>vacío</a:t>
            </a:r>
            <a:r>
              <a:rPr lang="es-ES" sz="2400" dirty="0">
                <a:effectLst>
                  <a:outerShdw dist="38100" dir="2700000" algn="tl" rotWithShape="0">
                    <a:prstClr val="black"/>
                  </a:outerShdw>
                </a:effectLst>
              </a:rPr>
              <a:t> envuelve la vida, la historia, la familia, la nación, el lenguaje, la fe. La lista puede prolongarse indefinidamente, porque el </a:t>
            </a:r>
            <a:r>
              <a:rPr lang="es-ES" sz="2400" dirty="0">
                <a:solidFill>
                  <a:schemeClr val="accent1"/>
                </a:solidFill>
                <a:effectLst>
                  <a:outerShdw dist="38100" dir="2700000" algn="tl" rotWithShape="0">
                    <a:prstClr val="black"/>
                  </a:outerShdw>
                </a:effectLst>
              </a:rPr>
              <a:t>vacío</a:t>
            </a:r>
            <a:r>
              <a:rPr lang="es-ES" sz="2400" dirty="0">
                <a:effectLst>
                  <a:outerShdw dist="38100" dir="2700000" algn="tl" rotWithShape="0">
                    <a:prstClr val="black"/>
                  </a:outerShdw>
                </a:effectLst>
              </a:rPr>
              <a:t> no ahorra nada ”. </a:t>
            </a:r>
            <a:r>
              <a:rPr lang="es-ES" sz="2400" dirty="0"/>
              <a:t>Anti-dios vacío</a:t>
            </a:r>
            <a:endParaRPr lang="en-US" altLang="en-US" sz="24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74DB3F43-712E-D145-8138-C7FC1E104105}"/>
              </a:ext>
            </a:extLst>
          </p:cNvPr>
          <p:cNvSpPr txBox="1">
            <a:spLocks noChangeArrowheads="1"/>
          </p:cNvSpPr>
          <p:nvPr/>
        </p:nvSpPr>
        <p:spPr bwMode="auto">
          <a:xfrm>
            <a:off x="1828800" y="4684792"/>
            <a:ext cx="7393858"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ct val="0"/>
              </a:spcBef>
              <a:buClrTx/>
              <a:buSzTx/>
              <a:buNone/>
            </a:pPr>
            <a:r>
              <a:rPr lang="en-US" altLang="en-US" sz="1600" dirty="0">
                <a:effectLst>
                  <a:outerShdw dist="38100" dir="2700000" algn="tl" rotWithShape="0">
                    <a:prstClr val="black"/>
                  </a:outerShdw>
                </a:effectLst>
              </a:rPr>
              <a:t>PROPHETIC VOICES TO THE 21</a:t>
            </a:r>
            <a:r>
              <a:rPr lang="en-US" altLang="en-US" sz="1600" baseline="30000" dirty="0">
                <a:effectLst>
                  <a:outerShdw dist="38100" dir="2700000" algn="tl" rotWithShape="0">
                    <a:prstClr val="black"/>
                  </a:outerShdw>
                </a:effectLst>
              </a:rPr>
              <a:t>st</a:t>
            </a:r>
            <a:r>
              <a:rPr lang="en-US" altLang="en-US" sz="1600" dirty="0">
                <a:effectLst>
                  <a:outerShdw dist="38100" dir="2700000" algn="tl" rotWithShape="0">
                    <a:prstClr val="black"/>
                  </a:outerShdw>
                </a:effectLst>
              </a:rPr>
              <a:t> CENTURY </a:t>
            </a:r>
          </a:p>
          <a:p>
            <a:pPr>
              <a:lnSpc>
                <a:spcPct val="90000"/>
              </a:lnSpc>
              <a:spcBef>
                <a:spcPct val="0"/>
              </a:spcBef>
              <a:buClrTx/>
              <a:buSzTx/>
              <a:buNone/>
            </a:pPr>
            <a:r>
              <a:rPr lang="en-US" altLang="en-US" sz="1600" dirty="0">
                <a:effectLst>
                  <a:outerShdw dist="38100" dir="2700000" algn="tl" rotWithShape="0">
                    <a:prstClr val="black"/>
                  </a:outerShdw>
                </a:effectLst>
              </a:rPr>
              <a:t>Dietrich Bonhoeffer: </a:t>
            </a:r>
            <a:r>
              <a:rPr lang="en-US" altLang="en-US" sz="1600" dirty="0">
                <a:solidFill>
                  <a:schemeClr val="accent1"/>
                </a:solidFill>
                <a:effectLst>
                  <a:outerShdw dist="38100" dir="2700000" algn="tl" rotWithShape="0">
                    <a:prstClr val="black"/>
                  </a:outerShdw>
                </a:effectLst>
              </a:rPr>
              <a:t>“Anti-god Void” &amp; the ”restrainer”</a:t>
            </a:r>
            <a:endParaRPr lang="en-US" altLang="en-US" sz="1800" dirty="0">
              <a:solidFill>
                <a:schemeClr val="accent1"/>
              </a:solidFill>
              <a:effectLst>
                <a:outerShdw dist="38100" dir="2700000" algn="tl" rotWithShape="0">
                  <a:prstClr val="black"/>
                </a:outerShdw>
              </a:effectLst>
            </a:endParaRPr>
          </a:p>
          <a:p>
            <a:pPr>
              <a:lnSpc>
                <a:spcPct val="90000"/>
              </a:lnSpc>
              <a:spcBef>
                <a:spcPct val="0"/>
              </a:spcBef>
              <a:buClrTx/>
              <a:buSzTx/>
              <a:buNone/>
            </a:pPr>
            <a:r>
              <a:rPr lang="en-US" sz="1600" dirty="0">
                <a:effectLst>
                  <a:outerShdw dist="38100" dir="2700000" algn="tl" rotWithShape="0">
                    <a:prstClr val="black"/>
                  </a:outerShdw>
                </a:effectLst>
              </a:rPr>
              <a:t>“As an apostasy from all that is established it is the supreme manifestation of all the powers which are opposed to God. It is the </a:t>
            </a:r>
            <a:r>
              <a:rPr lang="en-US" sz="1600" dirty="0">
                <a:solidFill>
                  <a:schemeClr val="accent1"/>
                </a:solidFill>
                <a:effectLst>
                  <a:outerShdw dist="38100" dir="2700000" algn="tl" rotWithShape="0">
                    <a:prstClr val="black"/>
                  </a:outerShdw>
                </a:effectLst>
              </a:rPr>
              <a:t>void</a:t>
            </a:r>
            <a:r>
              <a:rPr lang="en-US" sz="1600" dirty="0">
                <a:effectLst>
                  <a:outerShdw dist="38100" dir="2700000" algn="tl" rotWithShape="0">
                    <a:prstClr val="black"/>
                  </a:outerShdw>
                </a:effectLst>
              </a:rPr>
              <a:t> made god. No one knows its goal or its measure. Its dominion is absolute. The </a:t>
            </a:r>
            <a:r>
              <a:rPr lang="en-US" sz="1600" dirty="0">
                <a:solidFill>
                  <a:schemeClr val="accent1"/>
                </a:solidFill>
                <a:effectLst>
                  <a:outerShdw dist="38100" dir="2700000" algn="tl" rotWithShape="0">
                    <a:prstClr val="black"/>
                  </a:outerShdw>
                </a:effectLst>
              </a:rPr>
              <a:t>void</a:t>
            </a:r>
            <a:r>
              <a:rPr lang="en-US" sz="1600" dirty="0">
                <a:effectLst>
                  <a:outerShdw dist="38100" dir="2700000" algn="tl" rotWithShape="0">
                    <a:prstClr val="black"/>
                  </a:outerShdw>
                </a:effectLst>
              </a:rPr>
              <a:t> engulfs life, history, family, nation, language, faith. The list can be prolonged indefinitely, for the </a:t>
            </a:r>
            <a:r>
              <a:rPr lang="en-US" sz="1600" dirty="0">
                <a:solidFill>
                  <a:schemeClr val="accent1"/>
                </a:solidFill>
                <a:effectLst>
                  <a:outerShdw dist="38100" dir="2700000" algn="tl" rotWithShape="0">
                    <a:prstClr val="black"/>
                  </a:outerShdw>
                </a:effectLst>
              </a:rPr>
              <a:t>void</a:t>
            </a:r>
            <a:r>
              <a:rPr lang="en-US" sz="1600" dirty="0">
                <a:effectLst>
                  <a:outerShdw dist="38100" dir="2700000" algn="tl" rotWithShape="0">
                    <a:prstClr val="black"/>
                  </a:outerShdw>
                </a:effectLst>
              </a:rPr>
              <a:t> spares nothing.”</a:t>
            </a:r>
          </a:p>
          <a:p>
            <a:pPr>
              <a:lnSpc>
                <a:spcPct val="90000"/>
              </a:lnSpc>
              <a:spcBef>
                <a:spcPct val="0"/>
              </a:spcBef>
              <a:buClrTx/>
              <a:buSzTx/>
              <a:buNone/>
            </a:pPr>
            <a:r>
              <a:rPr lang="en-US" sz="1600" dirty="0">
                <a:effectLst>
                  <a:outerShdw dist="38100" dir="2700000" algn="tl" rotWithShape="0">
                    <a:prstClr val="black"/>
                  </a:outerShdw>
                </a:effectLst>
              </a:rPr>
              <a:t>“We are not to simply bandage the wounds of victims beneath the wheels of injustice, we are to drive a spoke into the wheel itself.”</a:t>
            </a:r>
            <a:endParaRPr lang="en-US" altLang="en-US" sz="1600" dirty="0">
              <a:effectLst>
                <a:outerShdw dist="38100" dir="2700000" algn="tl" rotWithShape="0">
                  <a:prstClr val="black"/>
                </a:outerShdw>
              </a:effectLst>
            </a:endParaRPr>
          </a:p>
        </p:txBody>
      </p:sp>
      <p:sp>
        <p:nvSpPr>
          <p:cNvPr id="10" name="Text Box 1026">
            <a:extLst>
              <a:ext uri="{FF2B5EF4-FFF2-40B4-BE49-F238E27FC236}">
                <a16:creationId xmlns:a16="http://schemas.microsoft.com/office/drawing/2014/main" id="{4511F682-932D-BD4C-B18F-98CAD9BB4A09}"/>
              </a:ext>
            </a:extLst>
          </p:cNvPr>
          <p:cNvSpPr txBox="1">
            <a:spLocks noChangeArrowheads="1"/>
          </p:cNvSpPr>
          <p:nvPr/>
        </p:nvSpPr>
        <p:spPr bwMode="auto">
          <a:xfrm>
            <a:off x="278148" y="528935"/>
            <a:ext cx="8841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spcBef>
                <a:spcPct val="0"/>
              </a:spcBef>
              <a:buClrTx/>
              <a:buSzTx/>
              <a:buFontTx/>
              <a:buNone/>
            </a:pPr>
            <a:r>
              <a:rPr lang="es-ES" sz="2400" dirty="0" err="1">
                <a:effectLst>
                  <a:outerShdw dist="38100" dir="2700000" algn="tl" rotWithShape="0">
                    <a:prstClr val="black"/>
                  </a:outerShdw>
                </a:effectLst>
              </a:rPr>
              <a:t>Dietrich</a:t>
            </a:r>
            <a:r>
              <a:rPr lang="es-ES" sz="2400" dirty="0">
                <a:effectLst>
                  <a:outerShdw dist="38100" dir="2700000" algn="tl" rotWithShape="0">
                    <a:prstClr val="black"/>
                  </a:outerShdw>
                </a:effectLst>
              </a:rPr>
              <a:t> </a:t>
            </a:r>
            <a:r>
              <a:rPr lang="es-ES" sz="2400" dirty="0" err="1">
                <a:effectLst>
                  <a:outerShdw dist="38100" dir="2700000" algn="tl" rotWithShape="0">
                    <a:prstClr val="black"/>
                  </a:outerShdw>
                </a:effectLst>
              </a:rPr>
              <a:t>Bonhoeffer</a:t>
            </a:r>
            <a:r>
              <a:rPr lang="es-ES" sz="2400" dirty="0">
                <a:effectLst>
                  <a:outerShdw dist="38100" dir="2700000" algn="tl" rotWithShape="0">
                    <a:prstClr val="black"/>
                  </a:outerShdw>
                </a:effectLst>
              </a:rPr>
              <a:t>: </a:t>
            </a:r>
            <a:r>
              <a:rPr lang="es-ES" sz="2400" dirty="0">
                <a:solidFill>
                  <a:schemeClr val="accent1"/>
                </a:solidFill>
                <a:effectLst>
                  <a:outerShdw dist="38100" dir="2700000" algn="tl" rotWithShape="0">
                    <a:prstClr val="black"/>
                  </a:outerShdw>
                </a:effectLst>
              </a:rPr>
              <a:t>"Anti-dios vacío" y el "</a:t>
            </a:r>
            <a:r>
              <a:rPr lang="es-ES" sz="2400" dirty="0" err="1">
                <a:solidFill>
                  <a:schemeClr val="accent1"/>
                </a:solidFill>
                <a:effectLst>
                  <a:outerShdw dist="38100" dir="2700000" algn="tl" rotWithShape="0">
                    <a:prstClr val="black"/>
                  </a:outerShdw>
                </a:effectLst>
              </a:rPr>
              <a:t>refrenador</a:t>
            </a:r>
            <a:r>
              <a:rPr lang="es-ES" sz="2400" dirty="0">
                <a:solidFill>
                  <a:schemeClr val="accent1"/>
                </a:solidFill>
                <a:effectLst>
                  <a:outerShdw dist="38100" dir="2700000" algn="tl" rotWithShape="0">
                    <a:prstClr val="black"/>
                  </a:outerShdw>
                </a:effectLst>
              </a:rPr>
              <a:t>"</a:t>
            </a:r>
            <a:endParaRPr lang="en-US" altLang="en-US" sz="2800" dirty="0">
              <a:solidFill>
                <a:schemeClr val="accent1"/>
              </a:solidFill>
              <a:effectLst>
                <a:outerShdw dist="38100" dir="2700000" algn="tl" rotWithShape="0">
                  <a:prstClr val="black"/>
                </a:outerShdw>
              </a:effectLst>
            </a:endParaRPr>
          </a:p>
        </p:txBody>
      </p:sp>
      <p:sp>
        <p:nvSpPr>
          <p:cNvPr id="12" name="Text Box 5">
            <a:extLst>
              <a:ext uri="{FF2B5EF4-FFF2-40B4-BE49-F238E27FC236}">
                <a16:creationId xmlns:a16="http://schemas.microsoft.com/office/drawing/2014/main" id="{37DC113E-5C37-794D-BEBE-B0F9F57F8132}"/>
              </a:ext>
            </a:extLst>
          </p:cNvPr>
          <p:cNvSpPr txBox="1">
            <a:spLocks noChangeArrowheads="1"/>
          </p:cNvSpPr>
          <p:nvPr/>
        </p:nvSpPr>
        <p:spPr bwMode="auto">
          <a:xfrm>
            <a:off x="0" y="118760"/>
            <a:ext cx="9220200" cy="440955"/>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effectLst>
                  <a:outerShdw dist="38100" dir="2700000" algn="tl" rotWithShape="0">
                    <a:prstClr val="black"/>
                  </a:outerShdw>
                </a:effectLst>
              </a:rPr>
              <a:t>VOCES PROFÉTICAS AL SIGLO XXI</a:t>
            </a:r>
            <a:endParaRPr lang="en-US" altLang="en-US" sz="2800"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114810048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242" name="Text Box 1026">
            <a:extLst>
              <a:ext uri="{FF2B5EF4-FFF2-40B4-BE49-F238E27FC236}">
                <a16:creationId xmlns:a16="http://schemas.microsoft.com/office/drawing/2014/main" id="{3CB2D31E-FFBF-1044-8AA0-C11C1E43276D}"/>
              </a:ext>
            </a:extLst>
          </p:cNvPr>
          <p:cNvSpPr txBox="1">
            <a:spLocks noChangeArrowheads="1"/>
          </p:cNvSpPr>
          <p:nvPr/>
        </p:nvSpPr>
        <p:spPr bwMode="auto">
          <a:xfrm>
            <a:off x="304800" y="573476"/>
            <a:ext cx="6324600"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ct val="0"/>
              </a:spcBef>
              <a:buClrTx/>
              <a:buSzTx/>
              <a:buFontTx/>
              <a:buNone/>
            </a:pPr>
            <a:r>
              <a:rPr lang="es-ES" sz="2400" dirty="0" err="1">
                <a:effectLst>
                  <a:outerShdw dist="38100" dir="2700000" algn="tl" rotWithShape="0">
                    <a:prstClr val="black"/>
                  </a:outerShdw>
                </a:effectLst>
              </a:rPr>
              <a:t>Frances</a:t>
            </a:r>
            <a:r>
              <a:rPr lang="es-ES" sz="2400" dirty="0">
                <a:effectLst>
                  <a:outerShdw dist="38100" dir="2700000" algn="tl" rotWithShape="0">
                    <a:prstClr val="black"/>
                  </a:outerShdw>
                </a:effectLst>
              </a:rPr>
              <a:t> </a:t>
            </a:r>
            <a:r>
              <a:rPr lang="es-ES" sz="2400" dirty="0" err="1">
                <a:effectLst>
                  <a:outerShdw dist="38100" dir="2700000" algn="tl" rotWithShape="0">
                    <a:prstClr val="black"/>
                  </a:outerShdw>
                </a:effectLst>
              </a:rPr>
              <a:t>Schaeffer</a:t>
            </a:r>
            <a:r>
              <a:rPr lang="es-ES" sz="2400" dirty="0">
                <a:effectLst>
                  <a:outerShdw dist="38100" dir="2700000" algn="tl" rotWithShape="0">
                    <a:prstClr val="black"/>
                  </a:outerShdw>
                </a:effectLst>
              </a:rPr>
              <a:t>: </a:t>
            </a:r>
            <a:r>
              <a:rPr lang="es-ES" sz="2400" dirty="0">
                <a:solidFill>
                  <a:schemeClr val="accent1"/>
                </a:solidFill>
                <a:effectLst>
                  <a:outerShdw dist="38100" dir="2700000" algn="tl" rotWithShape="0">
                    <a:prstClr val="black"/>
                  </a:outerShdw>
                </a:effectLst>
              </a:rPr>
              <a:t>“Sociedad plástica” </a:t>
            </a:r>
          </a:p>
          <a:p>
            <a:pPr>
              <a:lnSpc>
                <a:spcPct val="90000"/>
              </a:lnSpc>
              <a:spcBef>
                <a:spcPct val="0"/>
              </a:spcBef>
              <a:buClrTx/>
              <a:buSzTx/>
              <a:buFontTx/>
              <a:buNone/>
            </a:pPr>
            <a:r>
              <a:rPr lang="es-ES" sz="2400" dirty="0">
                <a:effectLst>
                  <a:outerShdw dist="38100" dir="2700000" algn="tl" rotWithShape="0">
                    <a:prstClr val="black"/>
                  </a:outerShdw>
                </a:effectLst>
              </a:rPr>
              <a:t>“La nuestra es una </a:t>
            </a:r>
            <a:r>
              <a:rPr lang="es-ES" sz="2400" dirty="0">
                <a:solidFill>
                  <a:schemeClr val="accent1"/>
                </a:solidFill>
                <a:effectLst>
                  <a:outerShdw dist="38100" dir="2700000" algn="tl" rotWithShape="0">
                    <a:prstClr val="black"/>
                  </a:outerShdw>
                </a:effectLst>
              </a:rPr>
              <a:t>cultura plástica</a:t>
            </a:r>
            <a:r>
              <a:rPr lang="es-ES" sz="2400" dirty="0">
                <a:effectLst>
                  <a:outerShdw dist="38100" dir="2700000" algn="tl" rotWithShape="0">
                    <a:prstClr val="black"/>
                  </a:outerShdw>
                </a:effectLst>
              </a:rPr>
              <a:t>, y la nuestra es una </a:t>
            </a:r>
            <a:r>
              <a:rPr lang="es-ES" sz="2400" dirty="0">
                <a:solidFill>
                  <a:schemeClr val="accent1"/>
                </a:solidFill>
                <a:effectLst>
                  <a:outerShdw dist="38100" dir="2700000" algn="tl" rotWithShape="0">
                    <a:prstClr val="black"/>
                  </a:outerShdw>
                </a:effectLst>
              </a:rPr>
              <a:t>iglesia plástica</a:t>
            </a:r>
            <a:r>
              <a:rPr lang="es-ES" sz="2400" dirty="0">
                <a:effectLst>
                  <a:outerShdw dist="38100" dir="2700000" algn="tl" rotWithShape="0">
                    <a:prstClr val="black"/>
                  </a:outerShdw>
                </a:effectLst>
              </a:rPr>
              <a:t>. Los hombres simplemente continúan de memoria. Viven de acuerdo con el hábito, no porque tengan una base cristiana firme y racional para sus acciones, y eso es realmente feo.</a:t>
            </a:r>
            <a:endParaRPr lang="en-US" sz="2400" dirty="0">
              <a:effectLst>
                <a:outerShdw dist="38100" dir="2700000" algn="tl" rotWithShape="0">
                  <a:prstClr val="black"/>
                </a:outerShdw>
              </a:effectLst>
            </a:endParaRPr>
          </a:p>
        </p:txBody>
      </p:sp>
      <p:pic>
        <p:nvPicPr>
          <p:cNvPr id="4" name="Picture 3">
            <a:extLst>
              <a:ext uri="{FF2B5EF4-FFF2-40B4-BE49-F238E27FC236}">
                <a16:creationId xmlns:a16="http://schemas.microsoft.com/office/drawing/2014/main" id="{BFB041A5-CFD2-C942-9BB4-54C2C782B2AA}"/>
              </a:ext>
            </a:extLst>
          </p:cNvPr>
          <p:cNvPicPr>
            <a:picLocks noChangeAspect="1"/>
          </p:cNvPicPr>
          <p:nvPr/>
        </p:nvPicPr>
        <p:blipFill>
          <a:blip r:embed="rId3"/>
          <a:stretch>
            <a:fillRect/>
          </a:stretch>
        </p:blipFill>
        <p:spPr>
          <a:xfrm>
            <a:off x="6400800" y="609600"/>
            <a:ext cx="2406502" cy="3200400"/>
          </a:xfrm>
          <a:prstGeom prst="rect">
            <a:avLst/>
          </a:prstGeom>
        </p:spPr>
      </p:pic>
      <p:sp>
        <p:nvSpPr>
          <p:cNvPr id="6" name="Text Box 5">
            <a:extLst>
              <a:ext uri="{FF2B5EF4-FFF2-40B4-BE49-F238E27FC236}">
                <a16:creationId xmlns:a16="http://schemas.microsoft.com/office/drawing/2014/main" id="{2DB340F8-A6DF-9F41-B1FA-307EE8018094}"/>
              </a:ext>
            </a:extLst>
          </p:cNvPr>
          <p:cNvSpPr txBox="1">
            <a:spLocks noChangeArrowheads="1"/>
          </p:cNvSpPr>
          <p:nvPr/>
        </p:nvSpPr>
        <p:spPr bwMode="auto">
          <a:xfrm>
            <a:off x="0" y="118760"/>
            <a:ext cx="9220200" cy="440955"/>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n-US" altLang="en-US" sz="2800" b="1" dirty="0">
                <a:solidFill>
                  <a:schemeClr val="tx2"/>
                </a:solidFill>
                <a:effectLst>
                  <a:outerShdw dist="38100" dir="2700000" algn="tl" rotWithShape="0">
                    <a:prstClr val="black"/>
                  </a:outerShdw>
                </a:effectLst>
              </a:rPr>
              <a:t>PROPHETIC VOICES TO THE 21</a:t>
            </a:r>
            <a:r>
              <a:rPr lang="en-US" altLang="en-US" sz="2800" b="1" baseline="30000" dirty="0">
                <a:solidFill>
                  <a:schemeClr val="tx2"/>
                </a:solidFill>
                <a:effectLst>
                  <a:outerShdw dist="38100" dir="2700000" algn="tl" rotWithShape="0">
                    <a:prstClr val="black"/>
                  </a:outerShdw>
                </a:effectLst>
              </a:rPr>
              <a:t>st</a:t>
            </a:r>
            <a:r>
              <a:rPr lang="en-US" altLang="en-US" sz="2800" b="1" dirty="0">
                <a:solidFill>
                  <a:schemeClr val="tx2"/>
                </a:solidFill>
                <a:effectLst>
                  <a:outerShdw dist="38100" dir="2700000" algn="tl" rotWithShape="0">
                    <a:prstClr val="black"/>
                  </a:outerShdw>
                </a:effectLst>
              </a:rPr>
              <a:t> CENTURY </a:t>
            </a:r>
          </a:p>
        </p:txBody>
      </p:sp>
      <p:sp>
        <p:nvSpPr>
          <p:cNvPr id="7" name="Text Box 3">
            <a:extLst>
              <a:ext uri="{FF2B5EF4-FFF2-40B4-BE49-F238E27FC236}">
                <a16:creationId xmlns:a16="http://schemas.microsoft.com/office/drawing/2014/main" id="{284F259A-BCF8-AF41-B327-D87F20C3EEA6}"/>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sp>
        <p:nvSpPr>
          <p:cNvPr id="8" name="Text Box 1026">
            <a:extLst>
              <a:ext uri="{FF2B5EF4-FFF2-40B4-BE49-F238E27FC236}">
                <a16:creationId xmlns:a16="http://schemas.microsoft.com/office/drawing/2014/main" id="{228B2EC0-0C70-2741-92B4-0F0A6432AA3F}"/>
              </a:ext>
            </a:extLst>
          </p:cNvPr>
          <p:cNvSpPr txBox="1">
            <a:spLocks noChangeArrowheads="1"/>
          </p:cNvSpPr>
          <p:nvPr/>
        </p:nvSpPr>
        <p:spPr bwMode="auto">
          <a:xfrm>
            <a:off x="3689498" y="4944374"/>
            <a:ext cx="5378302"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r">
              <a:lnSpc>
                <a:spcPct val="90000"/>
              </a:lnSpc>
              <a:spcBef>
                <a:spcPct val="0"/>
              </a:spcBef>
              <a:buClrTx/>
              <a:buSzTx/>
              <a:buNone/>
            </a:pPr>
            <a:r>
              <a:rPr lang="en-US" altLang="en-US" sz="1800" dirty="0">
                <a:effectLst>
                  <a:outerShdw dist="38100" dir="2700000" algn="tl" rotWithShape="0">
                    <a:prstClr val="black"/>
                  </a:outerShdw>
                </a:effectLst>
              </a:rPr>
              <a:t>PROPHETIC VOICES TO THE 21</a:t>
            </a:r>
            <a:r>
              <a:rPr lang="en-US" altLang="en-US" sz="1800" baseline="30000" dirty="0">
                <a:effectLst>
                  <a:outerShdw dist="38100" dir="2700000" algn="tl" rotWithShape="0">
                    <a:prstClr val="black"/>
                  </a:outerShdw>
                </a:effectLst>
              </a:rPr>
              <a:t>st</a:t>
            </a:r>
            <a:r>
              <a:rPr lang="en-US" altLang="en-US" sz="1800" dirty="0">
                <a:effectLst>
                  <a:outerShdw dist="38100" dir="2700000" algn="tl" rotWithShape="0">
                    <a:prstClr val="black"/>
                  </a:outerShdw>
                </a:effectLst>
              </a:rPr>
              <a:t> CENTURY </a:t>
            </a:r>
          </a:p>
          <a:p>
            <a:pPr algn="just">
              <a:lnSpc>
                <a:spcPct val="90000"/>
              </a:lnSpc>
              <a:spcBef>
                <a:spcPct val="0"/>
              </a:spcBef>
              <a:buClrTx/>
              <a:buSzTx/>
              <a:buFontTx/>
              <a:buNone/>
            </a:pPr>
            <a:r>
              <a:rPr lang="en-US" altLang="en-US" sz="1800" dirty="0">
                <a:effectLst>
                  <a:outerShdw dist="38100" dir="2700000" algn="tl" rotWithShape="0">
                    <a:prstClr val="black"/>
                  </a:outerShdw>
                </a:effectLst>
              </a:rPr>
              <a:t>Frances Schaeffer: </a:t>
            </a:r>
            <a:r>
              <a:rPr lang="en-US" altLang="en-US" sz="1800" dirty="0">
                <a:solidFill>
                  <a:schemeClr val="accent1"/>
                </a:solidFill>
                <a:effectLst>
                  <a:outerShdw dist="38100" dir="2700000" algn="tl" rotWithShape="0">
                    <a:prstClr val="black"/>
                  </a:outerShdw>
                </a:effectLst>
              </a:rPr>
              <a:t>“Plastic society”</a:t>
            </a:r>
          </a:p>
          <a:p>
            <a:pPr>
              <a:lnSpc>
                <a:spcPct val="90000"/>
              </a:lnSpc>
              <a:spcBef>
                <a:spcPct val="0"/>
              </a:spcBef>
              <a:buClrTx/>
              <a:buSzTx/>
              <a:buNone/>
            </a:pPr>
            <a:r>
              <a:rPr lang="en-US" sz="1800" dirty="0">
                <a:effectLst>
                  <a:outerShdw dist="38100" dir="2700000" algn="tl" rotWithShape="0">
                    <a:prstClr val="black"/>
                  </a:outerShdw>
                </a:effectLst>
              </a:rPr>
              <a:t>“Ours is a plastic culture, and ours is a plastic church. Men are simply carrying on by memory. They are living by habit, not because they have a firm, rational, Christian base for their actions, and it is indeed ugly. </a:t>
            </a:r>
          </a:p>
        </p:txBody>
      </p:sp>
    </p:spTree>
    <p:extLst>
      <p:ext uri="{BB962C8B-B14F-4D97-AF65-F5344CB8AC3E}">
        <p14:creationId xmlns:p14="http://schemas.microsoft.com/office/powerpoint/2010/main" val="8856322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C4F0469-DB46-6F4C-8CA6-48641DE19AA1}"/>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colorTemperature colorTemp="4700"/>
                    </a14:imgEffect>
                  </a14:imgLayer>
                </a14:imgProps>
              </a:ext>
            </a:extLst>
          </a:blip>
          <a:srcRect l="9407" t="4161"/>
          <a:stretch/>
        </p:blipFill>
        <p:spPr>
          <a:xfrm>
            <a:off x="5943600" y="609600"/>
            <a:ext cx="3200400" cy="3733800"/>
          </a:xfrm>
          <a:prstGeom prst="rect">
            <a:avLst/>
          </a:prstGeom>
        </p:spPr>
      </p:pic>
      <p:sp>
        <p:nvSpPr>
          <p:cNvPr id="5" name="Text Box 5">
            <a:extLst>
              <a:ext uri="{FF2B5EF4-FFF2-40B4-BE49-F238E27FC236}">
                <a16:creationId xmlns:a16="http://schemas.microsoft.com/office/drawing/2014/main" id="{5F476F0D-D956-3A4D-88CC-57116D5720EC}"/>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effectLst>
                  <a:outerShdw dist="38100" dir="2700000" algn="tl" rotWithShape="0">
                    <a:prstClr val="black"/>
                  </a:outerShdw>
                </a:effectLst>
              </a:rPr>
              <a:t>EL PLAN DEL ANTICRISTO</a:t>
            </a:r>
            <a:endParaRPr lang="en-US" altLang="en-US" sz="2800" b="1" dirty="0">
              <a:solidFill>
                <a:schemeClr val="tx2"/>
              </a:solidFill>
              <a:effectLst>
                <a:outerShdw dist="38100" dir="2700000" algn="tl" rotWithShape="0">
                  <a:prstClr val="black"/>
                </a:outerShdw>
              </a:effectLst>
            </a:endParaRPr>
          </a:p>
        </p:txBody>
      </p:sp>
      <p:sp>
        <p:nvSpPr>
          <p:cNvPr id="6" name="Text Box 1026">
            <a:extLst>
              <a:ext uri="{FF2B5EF4-FFF2-40B4-BE49-F238E27FC236}">
                <a16:creationId xmlns:a16="http://schemas.microsoft.com/office/drawing/2014/main" id="{ADC5D938-3C6E-094B-A065-160F1845808E}"/>
              </a:ext>
            </a:extLst>
          </p:cNvPr>
          <p:cNvSpPr txBox="1">
            <a:spLocks noChangeArrowheads="1"/>
          </p:cNvSpPr>
          <p:nvPr/>
        </p:nvSpPr>
        <p:spPr bwMode="auto">
          <a:xfrm>
            <a:off x="304800" y="533400"/>
            <a:ext cx="58674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ct val="0"/>
              </a:spcBef>
              <a:buClrTx/>
              <a:buSzTx/>
              <a:buFontTx/>
              <a:buNone/>
            </a:pPr>
            <a:r>
              <a:rPr lang="es-ES" sz="2400" dirty="0">
                <a:effectLst>
                  <a:outerShdw dist="38100" dir="2700000" algn="tl" rotWithShape="0">
                    <a:prstClr val="black"/>
                  </a:outerShdw>
                </a:effectLst>
              </a:rPr>
              <a:t>El anticristo es </a:t>
            </a:r>
            <a:r>
              <a:rPr lang="es-ES" sz="2400" dirty="0">
                <a:solidFill>
                  <a:schemeClr val="accent1"/>
                </a:solidFill>
                <a:effectLst>
                  <a:outerShdw dist="38100" dir="2700000" algn="tl" rotWithShape="0">
                    <a:prstClr val="black"/>
                  </a:outerShdw>
                </a:effectLst>
              </a:rPr>
              <a:t>escatológico</a:t>
            </a:r>
            <a:r>
              <a:rPr lang="es-ES" sz="2400" dirty="0">
                <a:effectLst>
                  <a:outerShdw dist="38100" dir="2700000" algn="tl" rotWithShape="0">
                    <a:prstClr val="black"/>
                  </a:outerShdw>
                </a:effectLst>
              </a:rPr>
              <a:t>, una per</a:t>
            </a:r>
            <a:r>
              <a:rPr lang="es-ES" sz="2400" dirty="0">
                <a:solidFill>
                  <a:schemeClr val="accent1"/>
                </a:solidFill>
                <a:effectLst>
                  <a:outerShdw dist="38100" dir="2700000" algn="tl" rotWithShape="0">
                    <a:prstClr val="black"/>
                  </a:outerShdw>
                </a:effectLst>
              </a:rPr>
              <a:t>sona de los últimos tiempos</a:t>
            </a:r>
            <a:r>
              <a:rPr lang="es-ES" sz="2400" dirty="0">
                <a:effectLst>
                  <a:outerShdw dist="38100" dir="2700000" algn="tl" rotWithShape="0">
                    <a:prstClr val="black"/>
                  </a:outerShdw>
                </a:effectLst>
              </a:rPr>
              <a:t>. Sin embargo, el anticristo es histórico, un espíritu de todas las épocas.</a:t>
            </a:r>
            <a:endParaRPr lang="en-US" altLang="en-US" sz="2400" dirty="0">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CF038C4D-5C94-F648-A59F-ECBB36B82A0E}"/>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sp>
        <p:nvSpPr>
          <p:cNvPr id="9" name="Text Box 1026">
            <a:extLst>
              <a:ext uri="{FF2B5EF4-FFF2-40B4-BE49-F238E27FC236}">
                <a16:creationId xmlns:a16="http://schemas.microsoft.com/office/drawing/2014/main" id="{03693ACD-4692-4146-98A8-C519D117E61F}"/>
              </a:ext>
            </a:extLst>
          </p:cNvPr>
          <p:cNvSpPr txBox="1">
            <a:spLocks noChangeArrowheads="1"/>
          </p:cNvSpPr>
          <p:nvPr/>
        </p:nvSpPr>
        <p:spPr bwMode="auto">
          <a:xfrm>
            <a:off x="285750" y="2078969"/>
            <a:ext cx="63246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ct val="0"/>
              </a:spcBef>
              <a:buClrTx/>
              <a:buSzTx/>
              <a:buFontTx/>
              <a:buNone/>
            </a:pPr>
            <a:r>
              <a:rPr lang="es-ES" sz="2400" dirty="0">
                <a:effectLst>
                  <a:outerShdw dist="38100" dir="2700000" algn="tl" rotWithShape="0">
                    <a:prstClr val="black"/>
                  </a:outerShdw>
                </a:effectLst>
              </a:rPr>
              <a:t>El espíritu maligno del anticristo se forma en diferentes líneas mortales de filosofías, todas con el final del </a:t>
            </a:r>
            <a:r>
              <a:rPr lang="es-ES" sz="2400" dirty="0">
                <a:solidFill>
                  <a:schemeClr val="accent1"/>
                </a:solidFill>
                <a:effectLst>
                  <a:outerShdw dist="38100" dir="2700000" algn="tl" rotWithShape="0">
                    <a:prstClr val="black"/>
                  </a:outerShdw>
                </a:effectLst>
              </a:rPr>
              <a:t>"ismo"</a:t>
            </a:r>
            <a:r>
              <a:rPr lang="es-ES" sz="2400" dirty="0">
                <a:effectLst>
                  <a:outerShdw dist="38100" dir="2700000" algn="tl" rotWithShape="0">
                    <a:prstClr val="black"/>
                  </a:outerShdw>
                </a:effectLst>
              </a:rPr>
              <a:t>.</a:t>
            </a:r>
            <a:endParaRPr lang="en-US" altLang="en-US" sz="24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AA277C92-E8A3-9D41-ADB9-DF832AD24654}"/>
              </a:ext>
            </a:extLst>
          </p:cNvPr>
          <p:cNvSpPr txBox="1">
            <a:spLocks noChangeArrowheads="1"/>
          </p:cNvSpPr>
          <p:nvPr/>
        </p:nvSpPr>
        <p:spPr bwMode="auto">
          <a:xfrm>
            <a:off x="2733675" y="5297548"/>
            <a:ext cx="6410325" cy="1484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ct val="0"/>
              </a:spcBef>
              <a:buClrTx/>
              <a:buSzTx/>
              <a:buNone/>
            </a:pPr>
            <a:r>
              <a:rPr lang="en-US" altLang="en-US" sz="1800" dirty="0">
                <a:effectLst>
                  <a:outerShdw dist="38100" dir="2700000" algn="tl" rotWithShape="0">
                    <a:prstClr val="black"/>
                  </a:outerShdw>
                </a:effectLst>
              </a:rPr>
              <a:t>THE PLAN OF THE ANTICHRIST</a:t>
            </a:r>
            <a:endParaRPr lang="en-US" altLang="en-US" sz="2400" dirty="0">
              <a:effectLst>
                <a:outerShdw dist="38100" dir="2700000" algn="tl" rotWithShape="0">
                  <a:prstClr val="black"/>
                </a:outerShdw>
              </a:effectLst>
            </a:endParaRPr>
          </a:p>
          <a:p>
            <a:pPr>
              <a:lnSpc>
                <a:spcPct val="90000"/>
              </a:lnSpc>
              <a:spcBef>
                <a:spcPct val="0"/>
              </a:spcBef>
              <a:buClrTx/>
              <a:buSzTx/>
              <a:buFontTx/>
              <a:buNone/>
            </a:pPr>
            <a:r>
              <a:rPr lang="en-US" altLang="en-US" sz="1800" dirty="0">
                <a:effectLst>
                  <a:outerShdw dist="38100" dir="2700000" algn="tl" rotWithShape="0">
                    <a:prstClr val="black"/>
                  </a:outerShdw>
                </a:effectLst>
              </a:rPr>
              <a:t>The Antichrist is eschatological, an end-time person. However, antichrist is historical, a spirit of every age. </a:t>
            </a:r>
          </a:p>
          <a:p>
            <a:pPr>
              <a:lnSpc>
                <a:spcPct val="90000"/>
              </a:lnSpc>
              <a:spcBef>
                <a:spcPct val="0"/>
              </a:spcBef>
              <a:buClrTx/>
              <a:buSzTx/>
              <a:buFontTx/>
              <a:buNone/>
            </a:pPr>
            <a:endParaRPr lang="en-US" altLang="en-US" sz="1050" dirty="0">
              <a:effectLst>
                <a:outerShdw dist="38100" dir="2700000" algn="tl" rotWithShape="0">
                  <a:prstClr val="black"/>
                </a:outerShdw>
              </a:effectLst>
            </a:endParaRPr>
          </a:p>
          <a:p>
            <a:pPr>
              <a:lnSpc>
                <a:spcPct val="90000"/>
              </a:lnSpc>
              <a:spcBef>
                <a:spcPct val="0"/>
              </a:spcBef>
              <a:buClrTx/>
              <a:buSzTx/>
              <a:buNone/>
            </a:pPr>
            <a:r>
              <a:rPr lang="en-US" altLang="en-US" sz="1800" dirty="0">
                <a:effectLst>
                  <a:outerShdw dist="38100" dir="2700000" algn="tl" rotWithShape="0">
                    <a:prstClr val="black"/>
                  </a:outerShdw>
                </a:effectLst>
              </a:rPr>
              <a:t>The antichrist evil spirit forms into different deadly strains of philosophies, all with the ending of “ism”. </a:t>
            </a:r>
          </a:p>
        </p:txBody>
      </p:sp>
    </p:spTree>
    <p:extLst>
      <p:ext uri="{BB962C8B-B14F-4D97-AF65-F5344CB8AC3E}">
        <p14:creationId xmlns:p14="http://schemas.microsoft.com/office/powerpoint/2010/main" val="259463802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243" name="Rectangle 1">
            <a:extLst>
              <a:ext uri="{FF2B5EF4-FFF2-40B4-BE49-F238E27FC236}">
                <a16:creationId xmlns:a16="http://schemas.microsoft.com/office/drawing/2014/main" id="{5FE4EF73-8AAD-D749-89F5-2B52FC84A6BB}"/>
              </a:ext>
            </a:extLst>
          </p:cNvPr>
          <p:cNvSpPr>
            <a:spLocks noChangeArrowheads="1"/>
          </p:cNvSpPr>
          <p:nvPr/>
        </p:nvSpPr>
        <p:spPr bwMode="auto">
          <a:xfrm>
            <a:off x="76200" y="44749"/>
            <a:ext cx="8915400" cy="1850058"/>
          </a:xfrm>
          <a:prstGeom prst="rect">
            <a:avLst/>
          </a:prstGeom>
          <a:solidFill>
            <a:schemeClr val="tx2"/>
          </a:solidFill>
          <a:ln w="12700" algn="ctr">
            <a:solidFill>
              <a:schemeClr val="tx1"/>
            </a:solidFill>
            <a:round/>
            <a:headEnd/>
            <a:tailEnd/>
          </a:ln>
        </p:spPr>
        <p:txBody>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endParaRPr lang="en-US" altLang="en-US" dirty="0">
              <a:solidFill>
                <a:srgbClr val="000000"/>
              </a:solidFill>
            </a:endParaRPr>
          </a:p>
        </p:txBody>
      </p:sp>
      <p:sp>
        <p:nvSpPr>
          <p:cNvPr id="25" name="Text Box 1026">
            <a:extLst>
              <a:ext uri="{FF2B5EF4-FFF2-40B4-BE49-F238E27FC236}">
                <a16:creationId xmlns:a16="http://schemas.microsoft.com/office/drawing/2014/main" id="{DC874A81-5E74-B04A-A98B-939C548FF67D}"/>
              </a:ext>
            </a:extLst>
          </p:cNvPr>
          <p:cNvSpPr txBox="1">
            <a:spLocks noChangeArrowheads="1"/>
          </p:cNvSpPr>
          <p:nvPr/>
        </p:nvSpPr>
        <p:spPr bwMode="auto">
          <a:xfrm>
            <a:off x="762000" y="0"/>
            <a:ext cx="76057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3200" spc="700" dirty="0">
                <a:solidFill>
                  <a:srgbClr val="FF0000"/>
                </a:solidFill>
                <a:effectLst>
                  <a:outerShdw dist="38100" dir="2700000" algn="tl" rotWithShape="0">
                    <a:schemeClr val="tx1"/>
                  </a:outerShdw>
                </a:effectLst>
              </a:rPr>
              <a:t>ANTICRISTO</a:t>
            </a:r>
          </a:p>
        </p:txBody>
      </p:sp>
      <p:sp>
        <p:nvSpPr>
          <p:cNvPr id="18" name="Text Box 10">
            <a:extLst>
              <a:ext uri="{FF2B5EF4-FFF2-40B4-BE49-F238E27FC236}">
                <a16:creationId xmlns:a16="http://schemas.microsoft.com/office/drawing/2014/main" id="{7AD76385-3F9E-9C4B-B1B7-DD37E8727668}"/>
              </a:ext>
            </a:extLst>
          </p:cNvPr>
          <p:cNvSpPr txBox="1"/>
          <p:nvPr/>
        </p:nvSpPr>
        <p:spPr>
          <a:xfrm>
            <a:off x="917575" y="3733800"/>
            <a:ext cx="3121025" cy="951481"/>
          </a:xfrm>
          <a:prstGeom prst="rect">
            <a:avLst/>
          </a:prstGeom>
          <a:noFill/>
          <a:ln w="6350">
            <a:noFill/>
          </a:ln>
        </p:spPr>
        <p:txBody>
          <a:bodyPr/>
          <a:lstStyle/>
          <a:p>
            <a:pPr algn="ctr">
              <a:spcBef>
                <a:spcPts val="0"/>
              </a:spcBef>
              <a:spcAft>
                <a:spcPts val="0"/>
              </a:spcAft>
              <a:defRPr/>
            </a:pPr>
            <a:r>
              <a:rPr lang="es-ES" b="1" dirty="0">
                <a:solidFill>
                  <a:schemeClr val="tx2"/>
                </a:solidFill>
                <a:effectLst>
                  <a:outerShdw dist="38100" dir="2700000" algn="tl" rotWithShape="0">
                    <a:prstClr val="black"/>
                  </a:outerShdw>
                </a:effectLst>
              </a:rPr>
              <a:t>COMUNICACIÓN</a:t>
            </a:r>
            <a:r>
              <a:rPr lang="es-ES" dirty="0">
                <a:solidFill>
                  <a:schemeClr val="tx2"/>
                </a:solidFill>
                <a:effectLst>
                  <a:outerShdw dist="38100" dir="2700000" algn="tl" rotWithShape="0">
                    <a:prstClr val="black"/>
                  </a:outerShdw>
                </a:effectLst>
              </a:rPr>
              <a:t> Internet/Medios</a:t>
            </a:r>
            <a:endParaRPr lang="en-US" sz="18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19" name="Text Box 11">
            <a:extLst>
              <a:ext uri="{FF2B5EF4-FFF2-40B4-BE49-F238E27FC236}">
                <a16:creationId xmlns:a16="http://schemas.microsoft.com/office/drawing/2014/main" id="{95C01382-05EA-1E41-95CD-C5A09B1A37BD}"/>
              </a:ext>
            </a:extLst>
          </p:cNvPr>
          <p:cNvSpPr txBox="1"/>
          <p:nvPr/>
        </p:nvSpPr>
        <p:spPr>
          <a:xfrm>
            <a:off x="4953000" y="2743200"/>
            <a:ext cx="3230063" cy="834325"/>
          </a:xfrm>
          <a:prstGeom prst="rect">
            <a:avLst/>
          </a:prstGeom>
          <a:noFill/>
          <a:ln w="6350">
            <a:noFill/>
          </a:ln>
        </p:spPr>
        <p:txBody>
          <a:bodyPr/>
          <a:lstStyle/>
          <a:p>
            <a:pPr algn="ctr">
              <a:spcBef>
                <a:spcPts val="0"/>
              </a:spcBef>
              <a:spcAft>
                <a:spcPts val="0"/>
              </a:spcAft>
              <a:defRPr/>
            </a:pPr>
            <a:r>
              <a:rPr lang="es-ES" b="1" dirty="0">
                <a:solidFill>
                  <a:schemeClr val="tx2"/>
                </a:solidFill>
                <a:effectLst>
                  <a:outerShdw dist="38100" dir="2700000" algn="tl" rotWithShape="0">
                    <a:prstClr val="black"/>
                  </a:outerShdw>
                </a:effectLst>
              </a:rPr>
              <a:t>GOBIERNO </a:t>
            </a:r>
            <a:r>
              <a:rPr lang="es-ES" dirty="0">
                <a:solidFill>
                  <a:schemeClr val="tx2"/>
                </a:solidFill>
                <a:effectLst>
                  <a:outerShdw dist="38100" dir="2700000" algn="tl" rotWithShape="0">
                    <a:prstClr val="black"/>
                  </a:outerShdw>
                </a:effectLst>
              </a:rPr>
              <a:t>Autoridad/Poder</a:t>
            </a:r>
            <a:endPar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16" name="Text Box 14">
            <a:extLst>
              <a:ext uri="{FF2B5EF4-FFF2-40B4-BE49-F238E27FC236}">
                <a16:creationId xmlns:a16="http://schemas.microsoft.com/office/drawing/2014/main" id="{3C4D66BA-FDA0-A647-81FF-7E74E65DFDD2}"/>
              </a:ext>
            </a:extLst>
          </p:cNvPr>
          <p:cNvSpPr txBox="1"/>
          <p:nvPr/>
        </p:nvSpPr>
        <p:spPr>
          <a:xfrm>
            <a:off x="1172777" y="5410200"/>
            <a:ext cx="2789623" cy="1139824"/>
          </a:xfrm>
          <a:prstGeom prst="rect">
            <a:avLst/>
          </a:prstGeom>
          <a:noFill/>
          <a:ln w="6350">
            <a:solidFill>
              <a:schemeClr val="tx1"/>
            </a:solidFill>
          </a:ln>
        </p:spPr>
        <p:txBody>
          <a:bodyPr/>
          <a:lstStyle/>
          <a:p>
            <a:pPr algn="ctr">
              <a:spcBef>
                <a:spcPts val="0"/>
              </a:spcBef>
              <a:spcAft>
                <a:spcPts val="0"/>
              </a:spcAft>
              <a:defRPr/>
            </a:pPr>
            <a:r>
              <a:rPr lang="es-ES" b="1" dirty="0">
                <a:solidFill>
                  <a:schemeClr val="tx2"/>
                </a:solidFill>
                <a:effectLst>
                  <a:outerShdw dist="38100" dir="2700000" algn="tl" rotWithShape="0">
                    <a:prstClr val="black"/>
                  </a:outerShdw>
                </a:effectLst>
              </a:rPr>
              <a:t>SISTEMA </a:t>
            </a:r>
          </a:p>
          <a:p>
            <a:pPr algn="ctr">
              <a:spcBef>
                <a:spcPts val="0"/>
              </a:spcBef>
              <a:spcAft>
                <a:spcPts val="0"/>
              </a:spcAft>
              <a:defRPr/>
            </a:pPr>
            <a:r>
              <a:rPr lang="es-ES" b="1" dirty="0">
                <a:solidFill>
                  <a:schemeClr val="tx2"/>
                </a:solidFill>
                <a:effectLst>
                  <a:outerShdw dist="38100" dir="2700000" algn="tl" rotWithShape="0">
                    <a:prstClr val="black"/>
                  </a:outerShdw>
                </a:effectLst>
              </a:rPr>
              <a:t>FAMILIAR </a:t>
            </a:r>
            <a:r>
              <a:rPr lang="es-ES" dirty="0">
                <a:solidFill>
                  <a:schemeClr val="tx2"/>
                </a:solidFill>
                <a:effectLst>
                  <a:outerShdw dist="38100" dir="2700000" algn="tl" rotWithShape="0">
                    <a:prstClr val="black"/>
                  </a:outerShdw>
                </a:effectLst>
              </a:rPr>
              <a:t>Matrimonio/hijos</a:t>
            </a:r>
            <a:endParaRPr lang="en-US" sz="1800"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grpSp>
        <p:nvGrpSpPr>
          <p:cNvPr id="6" name="Group 5">
            <a:extLst>
              <a:ext uri="{FF2B5EF4-FFF2-40B4-BE49-F238E27FC236}">
                <a16:creationId xmlns:a16="http://schemas.microsoft.com/office/drawing/2014/main" id="{A2F1111A-0820-1D40-8BA0-8D5944FBCCF7}"/>
              </a:ext>
            </a:extLst>
          </p:cNvPr>
          <p:cNvGrpSpPr/>
          <p:nvPr/>
        </p:nvGrpSpPr>
        <p:grpSpPr>
          <a:xfrm>
            <a:off x="397148" y="1568246"/>
            <a:ext cx="8349704" cy="1951918"/>
            <a:chOff x="397148" y="1568246"/>
            <a:chExt cx="8349704" cy="1951918"/>
          </a:xfrm>
        </p:grpSpPr>
        <p:pic>
          <p:nvPicPr>
            <p:cNvPr id="24" name="Picture 23">
              <a:extLst>
                <a:ext uri="{FF2B5EF4-FFF2-40B4-BE49-F238E27FC236}">
                  <a16:creationId xmlns:a16="http://schemas.microsoft.com/office/drawing/2014/main" id="{F81E4541-8173-E14E-9CBF-869319A271B4}"/>
                </a:ext>
              </a:extLst>
            </p:cNvPr>
            <p:cNvPicPr>
              <a:picLocks noChangeAspect="1"/>
            </p:cNvPicPr>
            <p:nvPr/>
          </p:nvPicPr>
          <p:blipFill rotWithShape="1">
            <a:blip r:embed="rId3">
              <a:duotone>
                <a:schemeClr val="accent1">
                  <a:shade val="45000"/>
                  <a:satMod val="135000"/>
                </a:schemeClr>
                <a:prstClr val="white"/>
              </a:duotone>
              <a:alphaModFix/>
              <a:extLst>
                <a:ext uri="{BEBA8EAE-BF5A-486C-A8C5-ECC9F3942E4B}">
                  <a14:imgProps xmlns:a14="http://schemas.microsoft.com/office/drawing/2010/main">
                    <a14:imgLayer r:embed="rId4">
                      <a14:imgEffect>
                        <a14:backgroundRemoval t="10000" b="90000" l="10000" r="90000"/>
                      </a14:imgEffect>
                      <a14:imgEffect>
                        <a14:colorTemperature colorTemp="11200"/>
                      </a14:imgEffect>
                      <a14:imgEffect>
                        <a14:saturation sat="400000"/>
                      </a14:imgEffect>
                    </a14:imgLayer>
                  </a14:imgProps>
                </a:ext>
              </a:extLst>
            </a:blip>
            <a:srcRect l="6579" t="8085" r="10526" b="17554"/>
            <a:stretch/>
          </p:blipFill>
          <p:spPr>
            <a:xfrm rot="1861203">
              <a:off x="7397207" y="1568246"/>
              <a:ext cx="1349645" cy="1875718"/>
            </a:xfrm>
            <a:prstGeom prst="rect">
              <a:avLst/>
            </a:prstGeom>
            <a:ln>
              <a:noFill/>
            </a:ln>
          </p:spPr>
        </p:pic>
        <p:pic>
          <p:nvPicPr>
            <p:cNvPr id="30" name="Picture 29">
              <a:extLst>
                <a:ext uri="{FF2B5EF4-FFF2-40B4-BE49-F238E27FC236}">
                  <a16:creationId xmlns:a16="http://schemas.microsoft.com/office/drawing/2014/main" id="{D8442218-0F26-FF41-B4E6-3C51EC3535F2}"/>
                </a:ext>
              </a:extLst>
            </p:cNvPr>
            <p:cNvPicPr>
              <a:picLocks noChangeAspect="1"/>
            </p:cNvPicPr>
            <p:nvPr/>
          </p:nvPicPr>
          <p:blipFill rotWithShape="1">
            <a:blip r:embed="rId3">
              <a:duotone>
                <a:schemeClr val="accent1">
                  <a:shade val="45000"/>
                  <a:satMod val="135000"/>
                </a:schemeClr>
                <a:prstClr val="white"/>
              </a:duotone>
              <a:alphaModFix/>
              <a:extLst>
                <a:ext uri="{BEBA8EAE-BF5A-486C-A8C5-ECC9F3942E4B}">
                  <a14:imgProps xmlns:a14="http://schemas.microsoft.com/office/drawing/2010/main">
                    <a14:imgLayer r:embed="rId5">
                      <a14:imgEffect>
                        <a14:backgroundRemoval t="10000" b="90000" l="10000" r="90000"/>
                      </a14:imgEffect>
                      <a14:imgEffect>
                        <a14:colorTemperature colorTemp="11200"/>
                      </a14:imgEffect>
                      <a14:imgEffect>
                        <a14:saturation sat="400000"/>
                      </a14:imgEffect>
                    </a14:imgLayer>
                  </a14:imgProps>
                </a:ext>
              </a:extLst>
            </a:blip>
            <a:srcRect l="6579" t="8085" r="10526" b="17554"/>
            <a:stretch/>
          </p:blipFill>
          <p:spPr>
            <a:xfrm rot="19738797" flipH="1">
              <a:off x="397148" y="1644446"/>
              <a:ext cx="1349645" cy="1875718"/>
            </a:xfrm>
            <a:prstGeom prst="rect">
              <a:avLst/>
            </a:prstGeom>
            <a:ln>
              <a:noFill/>
            </a:ln>
          </p:spPr>
        </p:pic>
      </p:grpSp>
      <p:grpSp>
        <p:nvGrpSpPr>
          <p:cNvPr id="2" name="Group 1">
            <a:extLst>
              <a:ext uri="{FF2B5EF4-FFF2-40B4-BE49-F238E27FC236}">
                <a16:creationId xmlns:a16="http://schemas.microsoft.com/office/drawing/2014/main" id="{DD96CBDC-B2E0-E346-B279-DA86520BF577}"/>
              </a:ext>
            </a:extLst>
          </p:cNvPr>
          <p:cNvGrpSpPr/>
          <p:nvPr/>
        </p:nvGrpSpPr>
        <p:grpSpPr>
          <a:xfrm>
            <a:off x="140983" y="3657600"/>
            <a:ext cx="8870628" cy="2161712"/>
            <a:chOff x="140983" y="3599010"/>
            <a:chExt cx="8870628" cy="2161712"/>
          </a:xfrm>
        </p:grpSpPr>
        <p:pic>
          <p:nvPicPr>
            <p:cNvPr id="32" name="Picture 31">
              <a:extLst>
                <a:ext uri="{FF2B5EF4-FFF2-40B4-BE49-F238E27FC236}">
                  <a16:creationId xmlns:a16="http://schemas.microsoft.com/office/drawing/2014/main" id="{7F064898-647A-4049-B71F-0E30EA27F105}"/>
                </a:ext>
              </a:extLst>
            </p:cNvPr>
            <p:cNvPicPr>
              <a:picLocks noChangeAspect="1"/>
            </p:cNvPicPr>
            <p:nvPr/>
          </p:nvPicPr>
          <p:blipFill rotWithShape="1">
            <a:blip r:embed="rId3">
              <a:duotone>
                <a:schemeClr val="accent1">
                  <a:shade val="45000"/>
                  <a:satMod val="135000"/>
                </a:schemeClr>
                <a:prstClr val="white"/>
              </a:duotone>
              <a:alphaModFix/>
              <a:extLst>
                <a:ext uri="{BEBA8EAE-BF5A-486C-A8C5-ECC9F3942E4B}">
                  <a14:imgProps xmlns:a14="http://schemas.microsoft.com/office/drawing/2010/main">
                    <a14:imgLayer r:embed="rId6">
                      <a14:imgEffect>
                        <a14:backgroundRemoval t="10000" b="90000" l="10000" r="90000"/>
                      </a14:imgEffect>
                      <a14:imgEffect>
                        <a14:colorTemperature colorTemp="11200"/>
                      </a14:imgEffect>
                      <a14:imgEffect>
                        <a14:saturation sat="400000"/>
                      </a14:imgEffect>
                    </a14:imgLayer>
                  </a14:imgProps>
                </a:ext>
              </a:extLst>
            </a:blip>
            <a:srcRect l="6579" t="8085" r="10526" b="17554"/>
            <a:stretch/>
          </p:blipFill>
          <p:spPr>
            <a:xfrm rot="1861203">
              <a:off x="7456183" y="3599010"/>
              <a:ext cx="1555428" cy="2161712"/>
            </a:xfrm>
            <a:prstGeom prst="rect">
              <a:avLst/>
            </a:prstGeom>
            <a:ln>
              <a:noFill/>
            </a:ln>
          </p:spPr>
        </p:pic>
        <p:pic>
          <p:nvPicPr>
            <p:cNvPr id="33" name="Picture 32">
              <a:extLst>
                <a:ext uri="{FF2B5EF4-FFF2-40B4-BE49-F238E27FC236}">
                  <a16:creationId xmlns:a16="http://schemas.microsoft.com/office/drawing/2014/main" id="{7E64181F-2099-0242-ABEC-8C3716522E67}"/>
                </a:ext>
              </a:extLst>
            </p:cNvPr>
            <p:cNvPicPr>
              <a:picLocks noChangeAspect="1"/>
            </p:cNvPicPr>
            <p:nvPr/>
          </p:nvPicPr>
          <p:blipFill rotWithShape="1">
            <a:blip r:embed="rId3">
              <a:duotone>
                <a:schemeClr val="accent1">
                  <a:shade val="45000"/>
                  <a:satMod val="135000"/>
                </a:schemeClr>
                <a:prstClr val="white"/>
              </a:duotone>
              <a:alphaModFix/>
              <a:extLst>
                <a:ext uri="{BEBA8EAE-BF5A-486C-A8C5-ECC9F3942E4B}">
                  <a14:imgProps xmlns:a14="http://schemas.microsoft.com/office/drawing/2010/main">
                    <a14:imgLayer r:embed="rId7">
                      <a14:imgEffect>
                        <a14:backgroundRemoval t="10000" b="90000" l="10000" r="90000"/>
                      </a14:imgEffect>
                      <a14:imgEffect>
                        <a14:colorTemperature colorTemp="11200"/>
                      </a14:imgEffect>
                      <a14:imgEffect>
                        <a14:saturation sat="400000"/>
                      </a14:imgEffect>
                    </a14:imgLayer>
                  </a14:imgProps>
                </a:ext>
              </a:extLst>
            </a:blip>
            <a:srcRect l="6579" t="8085" r="10526" b="17554"/>
            <a:stretch/>
          </p:blipFill>
          <p:spPr>
            <a:xfrm rot="19738797" flipH="1">
              <a:off x="140983" y="3599010"/>
              <a:ext cx="1555428" cy="2161712"/>
            </a:xfrm>
            <a:prstGeom prst="rect">
              <a:avLst/>
            </a:prstGeom>
            <a:ln>
              <a:noFill/>
            </a:ln>
          </p:spPr>
        </p:pic>
      </p:grpSp>
      <p:sp>
        <p:nvSpPr>
          <p:cNvPr id="34" name="Down Arrow 33">
            <a:extLst>
              <a:ext uri="{FF2B5EF4-FFF2-40B4-BE49-F238E27FC236}">
                <a16:creationId xmlns:a16="http://schemas.microsoft.com/office/drawing/2014/main" id="{CB55B576-5F0C-FC4D-9043-7B7ADAE10ACC}"/>
              </a:ext>
            </a:extLst>
          </p:cNvPr>
          <p:cNvSpPr/>
          <p:nvPr/>
        </p:nvSpPr>
        <p:spPr bwMode="auto">
          <a:xfrm>
            <a:off x="3962400" y="457200"/>
            <a:ext cx="1235619" cy="5732610"/>
          </a:xfrm>
          <a:prstGeom prst="downArrow">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highlight>
                <a:srgbClr val="FF0000"/>
              </a:highlight>
              <a:latin typeface="Comic Sans MS" charset="0"/>
              <a:ea typeface="ＭＳ Ｐゴシック" charset="0"/>
            </a:endParaRPr>
          </a:p>
        </p:txBody>
      </p:sp>
      <p:sp>
        <p:nvSpPr>
          <p:cNvPr id="15" name="Text Box 30">
            <a:extLst>
              <a:ext uri="{FF2B5EF4-FFF2-40B4-BE49-F238E27FC236}">
                <a16:creationId xmlns:a16="http://schemas.microsoft.com/office/drawing/2014/main" id="{48A6EA1C-533D-4748-A519-E71289B19761}"/>
              </a:ext>
            </a:extLst>
          </p:cNvPr>
          <p:cNvSpPr txBox="1"/>
          <p:nvPr/>
        </p:nvSpPr>
        <p:spPr>
          <a:xfrm>
            <a:off x="3526735" y="831850"/>
            <a:ext cx="2112065" cy="463550"/>
          </a:xfrm>
          <a:prstGeom prst="rect">
            <a:avLst/>
          </a:prstGeom>
          <a:noFill/>
          <a:ln w="6350">
            <a:noFill/>
          </a:ln>
        </p:spPr>
        <p:txBody>
          <a:bodyPr/>
          <a:lstStyle/>
          <a:p>
            <a:pPr algn="ctr">
              <a:spcBef>
                <a:spcPts val="0"/>
              </a:spcBef>
              <a:spcAft>
                <a:spcPts val="0"/>
              </a:spcAft>
              <a:defRPr/>
            </a:pPr>
            <a:r>
              <a:rPr lang="en-US" sz="3200" b="1" spc="200" dirty="0">
                <a:solidFill>
                  <a:schemeClr val="bg2"/>
                </a:solidFill>
                <a:latin typeface="+mj-lt"/>
                <a:ea typeface="Calibri" panose="020F0502020204030204" pitchFamily="34" charset="0"/>
                <a:cs typeface="Arial" panose="020B0604020202020204" pitchFamily="34" charset="0"/>
              </a:rPr>
              <a:t>“ISMO”</a:t>
            </a:r>
            <a:endParaRPr lang="en-US" sz="3200" b="1" dirty="0">
              <a:solidFill>
                <a:schemeClr val="bg2"/>
              </a:solidFill>
              <a:latin typeface="+mj-lt"/>
              <a:ea typeface="Calibri" panose="020F0502020204030204" pitchFamily="34" charset="0"/>
              <a:cs typeface="Times New Roman" panose="02020603050405020304" pitchFamily="18" charset="0"/>
            </a:endParaRPr>
          </a:p>
        </p:txBody>
      </p:sp>
      <p:sp>
        <p:nvSpPr>
          <p:cNvPr id="36" name="Text Box 17">
            <a:extLst>
              <a:ext uri="{FF2B5EF4-FFF2-40B4-BE49-F238E27FC236}">
                <a16:creationId xmlns:a16="http://schemas.microsoft.com/office/drawing/2014/main" id="{4FD8F4DF-5B82-2144-BD97-F46D6BDF1DBB}"/>
              </a:ext>
            </a:extLst>
          </p:cNvPr>
          <p:cNvSpPr txBox="1"/>
          <p:nvPr/>
        </p:nvSpPr>
        <p:spPr>
          <a:xfrm>
            <a:off x="5030802" y="457200"/>
            <a:ext cx="2453218" cy="1631651"/>
          </a:xfrm>
          <a:prstGeom prst="rect">
            <a:avLst/>
          </a:prstGeom>
          <a:noFill/>
          <a:ln w="6350">
            <a:noFill/>
          </a:ln>
        </p:spPr>
        <p:txBody>
          <a:bodyPr/>
          <a:lstStyle/>
          <a:p>
            <a:pPr algn="r">
              <a:lnSpc>
                <a:spcPct val="90000"/>
              </a:lnSpc>
              <a:spcBef>
                <a:spcPts val="0"/>
              </a:spcBef>
              <a:spcAft>
                <a:spcPts val="0"/>
              </a:spcAft>
              <a:defRPr/>
            </a:pPr>
            <a:r>
              <a:rPr lang="es-ES" dirty="0"/>
              <a:t>Intelectualismo Hedonismo Espiritismo Ateísmo</a:t>
            </a:r>
            <a:endParaRPr lang="en-US" b="1" dirty="0">
              <a:solidFill>
                <a:schemeClr val="bg2"/>
              </a:solidFill>
              <a:latin typeface="+mj-lt"/>
              <a:ea typeface="Calibri" panose="020F0502020204030204" pitchFamily="34" charset="0"/>
              <a:cs typeface="Times New Roman" panose="02020603050405020304" pitchFamily="18" charset="0"/>
            </a:endParaRPr>
          </a:p>
        </p:txBody>
      </p:sp>
      <p:grpSp>
        <p:nvGrpSpPr>
          <p:cNvPr id="5" name="Group 4">
            <a:extLst>
              <a:ext uri="{FF2B5EF4-FFF2-40B4-BE49-F238E27FC236}">
                <a16:creationId xmlns:a16="http://schemas.microsoft.com/office/drawing/2014/main" id="{46954A91-BCE5-E246-9CAB-353BF5776068}"/>
              </a:ext>
            </a:extLst>
          </p:cNvPr>
          <p:cNvGrpSpPr/>
          <p:nvPr/>
        </p:nvGrpSpPr>
        <p:grpSpPr>
          <a:xfrm>
            <a:off x="937939" y="152400"/>
            <a:ext cx="7191922" cy="1787775"/>
            <a:chOff x="937939" y="287270"/>
            <a:chExt cx="7191922" cy="1535372"/>
          </a:xfrm>
        </p:grpSpPr>
        <p:pic>
          <p:nvPicPr>
            <p:cNvPr id="23" name="Picture 22">
              <a:extLst>
                <a:ext uri="{FF2B5EF4-FFF2-40B4-BE49-F238E27FC236}">
                  <a16:creationId xmlns:a16="http://schemas.microsoft.com/office/drawing/2014/main" id="{37F197E2-64EC-B84A-8E7B-5DA92EB7CD36}"/>
                </a:ext>
              </a:extLst>
            </p:cNvPr>
            <p:cNvPicPr>
              <a:picLocks noChangeAspect="1"/>
            </p:cNvPicPr>
            <p:nvPr/>
          </p:nvPicPr>
          <p:blipFill rotWithShape="1">
            <a:blip r:embed="rId3">
              <a:duotone>
                <a:schemeClr val="accent1">
                  <a:shade val="45000"/>
                  <a:satMod val="135000"/>
                </a:schemeClr>
                <a:prstClr val="white"/>
              </a:duotone>
              <a:alphaModFix/>
              <a:extLst>
                <a:ext uri="{BEBA8EAE-BF5A-486C-A8C5-ECC9F3942E4B}">
                  <a14:imgProps xmlns:a14="http://schemas.microsoft.com/office/drawing/2010/main">
                    <a14:imgLayer r:embed="rId8">
                      <a14:imgEffect>
                        <a14:backgroundRemoval t="10000" b="90000" l="10000" r="90000"/>
                      </a14:imgEffect>
                      <a14:imgEffect>
                        <a14:colorTemperature colorTemp="11200"/>
                      </a14:imgEffect>
                      <a14:imgEffect>
                        <a14:saturation sat="400000"/>
                      </a14:imgEffect>
                    </a14:imgLayer>
                  </a14:imgProps>
                </a:ext>
              </a:extLst>
            </a:blip>
            <a:srcRect l="6579" t="8085" r="10526" b="17554"/>
            <a:stretch/>
          </p:blipFill>
          <p:spPr>
            <a:xfrm rot="548932">
              <a:off x="6971887" y="287270"/>
              <a:ext cx="1157974" cy="1525179"/>
            </a:xfrm>
            <a:prstGeom prst="rect">
              <a:avLst/>
            </a:prstGeom>
            <a:ln>
              <a:noFill/>
            </a:ln>
          </p:spPr>
        </p:pic>
        <p:pic>
          <p:nvPicPr>
            <p:cNvPr id="39" name="Picture 38">
              <a:extLst>
                <a:ext uri="{FF2B5EF4-FFF2-40B4-BE49-F238E27FC236}">
                  <a16:creationId xmlns:a16="http://schemas.microsoft.com/office/drawing/2014/main" id="{97C7A23F-A4ED-4D46-B561-C32501AEE12A}"/>
                </a:ext>
              </a:extLst>
            </p:cNvPr>
            <p:cNvPicPr>
              <a:picLocks noChangeAspect="1"/>
            </p:cNvPicPr>
            <p:nvPr/>
          </p:nvPicPr>
          <p:blipFill rotWithShape="1">
            <a:blip r:embed="rId3">
              <a:duotone>
                <a:schemeClr val="accent1">
                  <a:shade val="45000"/>
                  <a:satMod val="135000"/>
                </a:schemeClr>
                <a:prstClr val="white"/>
              </a:duotone>
              <a:alphaModFix/>
              <a:extLst>
                <a:ext uri="{BEBA8EAE-BF5A-486C-A8C5-ECC9F3942E4B}">
                  <a14:imgProps xmlns:a14="http://schemas.microsoft.com/office/drawing/2010/main">
                    <a14:imgLayer r:embed="rId9">
                      <a14:imgEffect>
                        <a14:backgroundRemoval t="10000" b="90000" l="10000" r="90000"/>
                      </a14:imgEffect>
                      <a14:imgEffect>
                        <a14:colorTemperature colorTemp="11200"/>
                      </a14:imgEffect>
                      <a14:imgEffect>
                        <a14:saturation sat="400000"/>
                      </a14:imgEffect>
                    </a14:imgLayer>
                  </a14:imgProps>
                </a:ext>
              </a:extLst>
            </a:blip>
            <a:srcRect l="6579" t="8085" r="10526" b="17554"/>
            <a:stretch/>
          </p:blipFill>
          <p:spPr>
            <a:xfrm rot="21051068" flipH="1">
              <a:off x="937939" y="297463"/>
              <a:ext cx="1157974" cy="1525179"/>
            </a:xfrm>
            <a:prstGeom prst="rect">
              <a:avLst/>
            </a:prstGeom>
            <a:ln>
              <a:noFill/>
            </a:ln>
          </p:spPr>
        </p:pic>
      </p:grpSp>
      <p:sp>
        <p:nvSpPr>
          <p:cNvPr id="10256" name="Text Box 1026">
            <a:extLst>
              <a:ext uri="{FF2B5EF4-FFF2-40B4-BE49-F238E27FC236}">
                <a16:creationId xmlns:a16="http://schemas.microsoft.com/office/drawing/2014/main" id="{C2D88238-F7E7-0640-9920-016EC8E339DB}"/>
              </a:ext>
            </a:extLst>
          </p:cNvPr>
          <p:cNvSpPr txBox="1">
            <a:spLocks noChangeArrowheads="1"/>
          </p:cNvSpPr>
          <p:nvPr/>
        </p:nvSpPr>
        <p:spPr bwMode="auto">
          <a:xfrm>
            <a:off x="1066800" y="1959114"/>
            <a:ext cx="7162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000" dirty="0">
                <a:effectLst>
                  <a:outerShdw dist="38100" dir="2700000" algn="tl" rotWithShape="0">
                    <a:prstClr val="black"/>
                  </a:outerShdw>
                </a:effectLst>
              </a:rPr>
              <a:t>El anticristo inyecta los "ismos" mortales directamente en el torrente sanguíneo de los sistemas de la sociedad.</a:t>
            </a:r>
            <a:endParaRPr lang="en-US" altLang="en-US" sz="2000" dirty="0">
              <a:effectLst>
                <a:outerShdw dist="38100" dir="2700000" algn="tl" rotWithShape="0">
                  <a:prstClr val="black"/>
                </a:outerShdw>
              </a:effectLst>
            </a:endParaRPr>
          </a:p>
        </p:txBody>
      </p:sp>
      <p:sp>
        <p:nvSpPr>
          <p:cNvPr id="27" name="Text Box 1026">
            <a:extLst>
              <a:ext uri="{FF2B5EF4-FFF2-40B4-BE49-F238E27FC236}">
                <a16:creationId xmlns:a16="http://schemas.microsoft.com/office/drawing/2014/main" id="{ED2479D2-6BA5-464C-B63E-13BBCE8A5CCB}"/>
              </a:ext>
            </a:extLst>
          </p:cNvPr>
          <p:cNvSpPr txBox="1">
            <a:spLocks noChangeArrowheads="1"/>
          </p:cNvSpPr>
          <p:nvPr/>
        </p:nvSpPr>
        <p:spPr bwMode="auto">
          <a:xfrm>
            <a:off x="4367654" y="2659435"/>
            <a:ext cx="432946" cy="252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70000"/>
              </a:lnSpc>
              <a:spcBef>
                <a:spcPct val="0"/>
              </a:spcBef>
              <a:buClrTx/>
              <a:buSzTx/>
              <a:buFontTx/>
              <a:buNone/>
            </a:pPr>
            <a:r>
              <a:rPr lang="en-US" altLang="en-US" sz="3200" dirty="0">
                <a:effectLst>
                  <a:outerShdw dist="38100" dir="2700000" algn="tl" rotWithShape="0">
                    <a:prstClr val="black"/>
                  </a:outerShdw>
                </a:effectLst>
              </a:rPr>
              <a:t>SISTEMA</a:t>
            </a:r>
          </a:p>
        </p:txBody>
      </p:sp>
      <p:sp>
        <p:nvSpPr>
          <p:cNvPr id="22" name="Text Box 1026">
            <a:extLst>
              <a:ext uri="{FF2B5EF4-FFF2-40B4-BE49-F238E27FC236}">
                <a16:creationId xmlns:a16="http://schemas.microsoft.com/office/drawing/2014/main" id="{DDDDF301-F644-FC42-AB71-2ED8628C555E}"/>
              </a:ext>
            </a:extLst>
          </p:cNvPr>
          <p:cNvSpPr txBox="1">
            <a:spLocks noChangeArrowheads="1"/>
          </p:cNvSpPr>
          <p:nvPr/>
        </p:nvSpPr>
        <p:spPr bwMode="auto">
          <a:xfrm>
            <a:off x="1013480" y="4648200"/>
            <a:ext cx="71628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000" dirty="0">
                <a:effectLst>
                  <a:outerShdw dist="38100" dir="2700000" algn="tl" rotWithShape="0">
                    <a:prstClr val="black"/>
                  </a:outerShdw>
                </a:effectLst>
              </a:rPr>
              <a:t>El anticristo entonces ataca el objetivo real a través de los sistemas de la sociedad: ¡La Familia y la Iglesia!</a:t>
            </a:r>
            <a:endParaRPr lang="en-US" altLang="en-US" sz="2000" dirty="0">
              <a:effectLst>
                <a:outerShdw dist="38100" dir="2700000" algn="tl" rotWithShape="0">
                  <a:prstClr val="black"/>
                </a:outerShdw>
              </a:effectLst>
            </a:endParaRPr>
          </a:p>
        </p:txBody>
      </p:sp>
      <p:grpSp>
        <p:nvGrpSpPr>
          <p:cNvPr id="7" name="Group 6">
            <a:extLst>
              <a:ext uri="{FF2B5EF4-FFF2-40B4-BE49-F238E27FC236}">
                <a16:creationId xmlns:a16="http://schemas.microsoft.com/office/drawing/2014/main" id="{2A0CD451-5DF6-EE48-9455-325A2A6D35B9}"/>
              </a:ext>
            </a:extLst>
          </p:cNvPr>
          <p:cNvGrpSpPr/>
          <p:nvPr/>
        </p:nvGrpSpPr>
        <p:grpSpPr>
          <a:xfrm>
            <a:off x="57555" y="203537"/>
            <a:ext cx="9010245" cy="1015663"/>
            <a:chOff x="57555" y="203537"/>
            <a:chExt cx="9010245" cy="1015663"/>
          </a:xfrm>
        </p:grpSpPr>
        <p:sp>
          <p:nvSpPr>
            <p:cNvPr id="40" name="Text Box 1026">
              <a:extLst>
                <a:ext uri="{FF2B5EF4-FFF2-40B4-BE49-F238E27FC236}">
                  <a16:creationId xmlns:a16="http://schemas.microsoft.com/office/drawing/2014/main" id="{810E5A64-347F-3F47-A4DA-12EA463B4541}"/>
                </a:ext>
              </a:extLst>
            </p:cNvPr>
            <p:cNvSpPr txBox="1">
              <a:spLocks noChangeArrowheads="1"/>
            </p:cNvSpPr>
            <p:nvPr/>
          </p:nvSpPr>
          <p:spPr bwMode="auto">
            <a:xfrm>
              <a:off x="57555" y="203537"/>
              <a:ext cx="149405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spcBef>
                  <a:spcPct val="0"/>
                </a:spcBef>
                <a:buClrTx/>
                <a:buSzTx/>
                <a:buFontTx/>
                <a:buNone/>
              </a:pPr>
              <a:r>
                <a:rPr lang="es-ES" sz="2000" cap="all" dirty="0">
                  <a:solidFill>
                    <a:schemeClr val="tx1"/>
                  </a:solidFill>
                </a:rPr>
                <a:t>Espíritu de la edad</a:t>
              </a:r>
              <a:endParaRPr lang="en-US" altLang="en-US" sz="2000" cap="all" dirty="0">
                <a:solidFill>
                  <a:schemeClr val="tx1"/>
                </a:solidFill>
                <a:effectLst>
                  <a:outerShdw dist="38100" dir="2700000" algn="tl" rotWithShape="0">
                    <a:prstClr val="black"/>
                  </a:outerShdw>
                </a:effectLst>
              </a:endParaRPr>
            </a:p>
          </p:txBody>
        </p:sp>
        <p:sp>
          <p:nvSpPr>
            <p:cNvPr id="41" name="Text Box 1026">
              <a:extLst>
                <a:ext uri="{FF2B5EF4-FFF2-40B4-BE49-F238E27FC236}">
                  <a16:creationId xmlns:a16="http://schemas.microsoft.com/office/drawing/2014/main" id="{065A33ED-1855-8647-89FC-A3AEBA2E6A19}"/>
                </a:ext>
              </a:extLst>
            </p:cNvPr>
            <p:cNvSpPr txBox="1">
              <a:spLocks noChangeArrowheads="1"/>
            </p:cNvSpPr>
            <p:nvPr/>
          </p:nvSpPr>
          <p:spPr bwMode="auto">
            <a:xfrm>
              <a:off x="6932778" y="203537"/>
              <a:ext cx="213502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r">
                <a:spcBef>
                  <a:spcPct val="0"/>
                </a:spcBef>
                <a:buClrTx/>
                <a:buSzTx/>
                <a:buFontTx/>
                <a:buNone/>
              </a:pPr>
              <a:r>
                <a:rPr lang="es-ES" sz="2000" dirty="0">
                  <a:solidFill>
                    <a:schemeClr val="tx1"/>
                  </a:solidFill>
                </a:rPr>
                <a:t>PERSONA DEL TIEMPO FINAL</a:t>
              </a:r>
              <a:endParaRPr lang="en-US" altLang="en-US" sz="2000" dirty="0">
                <a:solidFill>
                  <a:schemeClr val="tx1"/>
                </a:solidFill>
                <a:effectLst>
                  <a:outerShdw dist="38100" dir="2700000" algn="tl" rotWithShape="0">
                    <a:prstClr val="black"/>
                  </a:outerShdw>
                </a:effectLst>
              </a:endParaRPr>
            </a:p>
          </p:txBody>
        </p:sp>
      </p:grpSp>
      <p:sp>
        <p:nvSpPr>
          <p:cNvPr id="35" name="Text Box 16">
            <a:extLst>
              <a:ext uri="{FF2B5EF4-FFF2-40B4-BE49-F238E27FC236}">
                <a16:creationId xmlns:a16="http://schemas.microsoft.com/office/drawing/2014/main" id="{059103B8-6F5B-194B-9509-405B5EC57A0D}"/>
              </a:ext>
            </a:extLst>
          </p:cNvPr>
          <p:cNvSpPr txBox="1"/>
          <p:nvPr/>
        </p:nvSpPr>
        <p:spPr>
          <a:xfrm>
            <a:off x="1655644" y="457201"/>
            <a:ext cx="2078156" cy="1444050"/>
          </a:xfrm>
          <a:prstGeom prst="rect">
            <a:avLst/>
          </a:prstGeom>
          <a:noFill/>
          <a:ln w="6350">
            <a:noFill/>
          </a:ln>
        </p:spPr>
        <p:txBody>
          <a:bodyPr/>
          <a:lstStyle/>
          <a:p>
            <a:pPr>
              <a:lnSpc>
                <a:spcPct val="90000"/>
              </a:lnSpc>
              <a:spcBef>
                <a:spcPts val="0"/>
              </a:spcBef>
              <a:spcAft>
                <a:spcPts val="0"/>
              </a:spcAft>
              <a:defRPr/>
            </a:pPr>
            <a:r>
              <a:rPr lang="es-ES" dirty="0"/>
              <a:t>Humanismo </a:t>
            </a:r>
          </a:p>
          <a:p>
            <a:pPr>
              <a:lnSpc>
                <a:spcPct val="90000"/>
              </a:lnSpc>
              <a:spcBef>
                <a:spcPts val="0"/>
              </a:spcBef>
              <a:spcAft>
                <a:spcPts val="0"/>
              </a:spcAft>
              <a:defRPr/>
            </a:pPr>
            <a:r>
              <a:rPr lang="es-ES" dirty="0"/>
              <a:t>Secularismo Materialismo Agnosticismo</a:t>
            </a:r>
            <a:endParaRPr lang="en-US" b="1" dirty="0">
              <a:solidFill>
                <a:schemeClr val="bg2"/>
              </a:solidFill>
              <a:latin typeface="+mj-lt"/>
              <a:ea typeface="Calibri" panose="020F0502020204030204" pitchFamily="34" charset="0"/>
              <a:cs typeface="Times New Roman" panose="02020603050405020304" pitchFamily="18" charset="0"/>
            </a:endParaRPr>
          </a:p>
        </p:txBody>
      </p:sp>
      <p:sp>
        <p:nvSpPr>
          <p:cNvPr id="31" name="Text Box 16">
            <a:extLst>
              <a:ext uri="{FF2B5EF4-FFF2-40B4-BE49-F238E27FC236}">
                <a16:creationId xmlns:a16="http://schemas.microsoft.com/office/drawing/2014/main" id="{29C76B86-86CB-3F44-B372-DFE7D462AC1D}"/>
              </a:ext>
            </a:extLst>
          </p:cNvPr>
          <p:cNvSpPr txBox="1"/>
          <p:nvPr/>
        </p:nvSpPr>
        <p:spPr>
          <a:xfrm>
            <a:off x="3587480" y="1447801"/>
            <a:ext cx="2041728" cy="404674"/>
          </a:xfrm>
          <a:prstGeom prst="rect">
            <a:avLst/>
          </a:prstGeom>
          <a:noFill/>
          <a:ln w="6350">
            <a:noFill/>
          </a:ln>
        </p:spPr>
        <p:txBody>
          <a:bodyPr/>
          <a:lstStyle/>
          <a:p>
            <a:pPr algn="ctr">
              <a:lnSpc>
                <a:spcPct val="90000"/>
              </a:lnSpc>
              <a:spcBef>
                <a:spcPts val="0"/>
              </a:spcBef>
              <a:spcAft>
                <a:spcPts val="0"/>
              </a:spcAft>
              <a:defRPr/>
            </a:pPr>
            <a:r>
              <a:rPr lang="es-ES" dirty="0"/>
              <a:t>Nihilismo</a:t>
            </a:r>
            <a:endParaRPr lang="en-US" b="1" dirty="0">
              <a:solidFill>
                <a:schemeClr val="bg2"/>
              </a:solidFill>
              <a:latin typeface="+mj-lt"/>
              <a:ea typeface="Calibri" panose="020F0502020204030204" pitchFamily="34" charset="0"/>
              <a:cs typeface="Times New Roman" panose="02020603050405020304" pitchFamily="18" charset="0"/>
            </a:endParaRPr>
          </a:p>
        </p:txBody>
      </p:sp>
      <p:sp>
        <p:nvSpPr>
          <p:cNvPr id="37" name="Text Box 14">
            <a:extLst>
              <a:ext uri="{FF2B5EF4-FFF2-40B4-BE49-F238E27FC236}">
                <a16:creationId xmlns:a16="http://schemas.microsoft.com/office/drawing/2014/main" id="{E7378985-EA9D-CE42-9F97-ABD46BD8EDA6}"/>
              </a:ext>
            </a:extLst>
          </p:cNvPr>
          <p:cNvSpPr txBox="1"/>
          <p:nvPr/>
        </p:nvSpPr>
        <p:spPr>
          <a:xfrm>
            <a:off x="4858849" y="5410200"/>
            <a:ext cx="3528358" cy="1141412"/>
          </a:xfrm>
          <a:prstGeom prst="rect">
            <a:avLst/>
          </a:prstGeom>
          <a:noFill/>
          <a:ln w="6350">
            <a:solidFill>
              <a:schemeClr val="tx1"/>
            </a:solidFill>
          </a:ln>
        </p:spPr>
        <p:txBody>
          <a:bodyPr/>
          <a:lstStyle/>
          <a:p>
            <a:pPr algn="ctr">
              <a:spcBef>
                <a:spcPts val="0"/>
              </a:spcBef>
              <a:spcAft>
                <a:spcPts val="0"/>
              </a:spcAft>
              <a:defRPr/>
            </a:pPr>
            <a:r>
              <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SISTEMAS RELIGIOSOS</a:t>
            </a:r>
            <a:endPar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a:p>
            <a:pPr algn="ctr">
              <a:spcBef>
                <a:spcPts val="0"/>
              </a:spcBef>
              <a:spcAft>
                <a:spcPts val="0"/>
              </a:spcAft>
              <a:defRPr/>
            </a:pPr>
            <a:r>
              <a:rPr lang="en-US"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Iglesia</a:t>
            </a:r>
            <a:r>
              <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a:t>
            </a:r>
            <a:r>
              <a:rPr lang="en-US"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Organización</a:t>
            </a:r>
            <a:endPar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20" name="Text Box 12">
            <a:extLst>
              <a:ext uri="{FF2B5EF4-FFF2-40B4-BE49-F238E27FC236}">
                <a16:creationId xmlns:a16="http://schemas.microsoft.com/office/drawing/2014/main" id="{A3179B77-9932-9548-BDB6-EE0622C8E1EE}"/>
              </a:ext>
            </a:extLst>
          </p:cNvPr>
          <p:cNvSpPr txBox="1"/>
          <p:nvPr/>
        </p:nvSpPr>
        <p:spPr>
          <a:xfrm>
            <a:off x="4800599" y="3733800"/>
            <a:ext cx="3780935" cy="1008936"/>
          </a:xfrm>
          <a:prstGeom prst="rect">
            <a:avLst/>
          </a:prstGeom>
          <a:noFill/>
          <a:ln w="6350">
            <a:noFill/>
          </a:ln>
        </p:spPr>
        <p:txBody>
          <a:bodyPr/>
          <a:lstStyle/>
          <a:p>
            <a:pPr algn="ctr">
              <a:spcBef>
                <a:spcPts val="0"/>
              </a:spcBef>
              <a:spcAft>
                <a:spcPts val="0"/>
              </a:spcAft>
              <a:defRPr/>
            </a:pPr>
            <a:r>
              <a:rPr lang="en-US" b="1"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SOCIAL</a:t>
            </a:r>
          </a:p>
          <a:p>
            <a:pPr algn="ctr">
              <a:spcBef>
                <a:spcPts val="0"/>
              </a:spcBef>
              <a:spcAft>
                <a:spcPts val="0"/>
              </a:spcAft>
              <a:defRPr/>
            </a:pPr>
            <a:r>
              <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Internet/</a:t>
            </a:r>
            <a:r>
              <a:rPr lang="en-US"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Redes</a:t>
            </a:r>
            <a:r>
              <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 </a:t>
            </a:r>
            <a:r>
              <a:rPr lang="en-US" dirty="0" err="1">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rPr>
              <a:t>Sociales</a:t>
            </a:r>
            <a:endParaRPr lang="en-US" dirty="0">
              <a:solidFill>
                <a:schemeClr val="tx2"/>
              </a:solidFill>
              <a:effectLst>
                <a:outerShdw dist="38100" dir="2700000" algn="tl" rotWithShape="0">
                  <a:prstClr val="black"/>
                </a:outerShdw>
              </a:effectLst>
              <a:latin typeface="+mj-lt"/>
              <a:ea typeface="Calibri" panose="020F0502020204030204" pitchFamily="34" charset="0"/>
              <a:cs typeface="Times New Roman" panose="02020603050405020304" pitchFamily="18" charset="0"/>
            </a:endParaRPr>
          </a:p>
        </p:txBody>
      </p:sp>
      <p:sp>
        <p:nvSpPr>
          <p:cNvPr id="17" name="Text Box 9">
            <a:extLst>
              <a:ext uri="{FF2B5EF4-FFF2-40B4-BE49-F238E27FC236}">
                <a16:creationId xmlns:a16="http://schemas.microsoft.com/office/drawing/2014/main" id="{3694D30E-12D8-6E4E-86DA-0F810C3BE719}"/>
              </a:ext>
            </a:extLst>
          </p:cNvPr>
          <p:cNvSpPr txBox="1"/>
          <p:nvPr/>
        </p:nvSpPr>
        <p:spPr>
          <a:xfrm>
            <a:off x="685800" y="2743199"/>
            <a:ext cx="3581399" cy="951481"/>
          </a:xfrm>
          <a:prstGeom prst="rect">
            <a:avLst/>
          </a:prstGeom>
          <a:noFill/>
          <a:ln w="6350">
            <a:noFill/>
          </a:ln>
        </p:spPr>
        <p:txBody>
          <a:bodyPr/>
          <a:lstStyle/>
          <a:p>
            <a:pPr algn="ctr">
              <a:spcBef>
                <a:spcPts val="0"/>
              </a:spcBef>
              <a:spcAft>
                <a:spcPts val="0"/>
              </a:spcAft>
              <a:defRPr/>
            </a:pPr>
            <a:r>
              <a:rPr lang="en-US" b="1"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EDUCACION</a:t>
            </a:r>
          </a:p>
          <a:p>
            <a:pPr algn="ctr">
              <a:spcBef>
                <a:spcPts val="0"/>
              </a:spcBef>
              <a:spcAft>
                <a:spcPts val="0"/>
              </a:spcAft>
              <a:defRPr/>
            </a:pPr>
            <a:r>
              <a:rPr lang="en-US" dirty="0" err="1">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Conocimiento</a:t>
            </a:r>
            <a:r>
              <a:rPr lang="en-US" dirty="0">
                <a:solidFill>
                  <a:schemeClr val="tx2"/>
                </a:solidFill>
                <a:effectLst>
                  <a:outerShdw dist="38100" dir="2700000" algn="tl" rotWithShape="0">
                    <a:prstClr val="black"/>
                  </a:outerShdw>
                </a:effectLst>
                <a:ea typeface="Calibri" panose="020F0502020204030204" pitchFamily="34" charset="0"/>
                <a:cs typeface="Times New Roman" panose="02020603050405020304" pitchFamily="18" charset="0"/>
              </a:rPr>
              <a:t>/Ver</a:t>
            </a:r>
          </a:p>
        </p:txBody>
      </p:sp>
    </p:spTree>
    <p:extLst>
      <p:ext uri="{BB962C8B-B14F-4D97-AF65-F5344CB8AC3E}">
        <p14:creationId xmlns:p14="http://schemas.microsoft.com/office/powerpoint/2010/main" val="37148972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strVal val="#ppt_w*0.70"/>
                                          </p:val>
                                        </p:tav>
                                        <p:tav tm="100000">
                                          <p:val>
                                            <p:strVal val="#ppt_w"/>
                                          </p:val>
                                        </p:tav>
                                      </p:tavLst>
                                    </p:anim>
                                    <p:anim calcmode="lin" valueType="num">
                                      <p:cBhvr>
                                        <p:cTn id="15" dur="1000" fill="hold"/>
                                        <p:tgtEl>
                                          <p:spTgt spid="15"/>
                                        </p:tgtEl>
                                        <p:attrNameLst>
                                          <p:attrName>ppt_h</p:attrName>
                                        </p:attrNameLst>
                                      </p:cBhvr>
                                      <p:tavLst>
                                        <p:tav tm="0">
                                          <p:val>
                                            <p:strVal val="#ppt_h"/>
                                          </p:val>
                                        </p:tav>
                                        <p:tav tm="100000">
                                          <p:val>
                                            <p:strVal val="#ppt_h"/>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1" nodeType="after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25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par>
                          <p:cTn id="38" fill="hold">
                            <p:stCondLst>
                              <p:cond delay="500"/>
                            </p:stCondLst>
                            <p:childTnLst>
                              <p:par>
                                <p:cTn id="39" presetID="38" presetClass="entr" presetSubtype="0" accel="50000" fill="hold" grpId="0" nodeType="afterEffect">
                                  <p:stCondLst>
                                    <p:cond delay="0"/>
                                  </p:stCondLst>
                                  <p:iterate type="lt">
                                    <p:tmPct val="50000"/>
                                  </p:iterate>
                                  <p:childTnLst>
                                    <p:set>
                                      <p:cBhvr>
                                        <p:cTn id="40" dur="1" fill="hold">
                                          <p:stCondLst>
                                            <p:cond delay="0"/>
                                          </p:stCondLst>
                                        </p:cTn>
                                        <p:tgtEl>
                                          <p:spTgt spid="27"/>
                                        </p:tgtEl>
                                        <p:attrNameLst>
                                          <p:attrName>style.visibility</p:attrName>
                                        </p:attrNameLst>
                                      </p:cBhvr>
                                      <p:to>
                                        <p:strVal val="visible"/>
                                      </p:to>
                                    </p:set>
                                    <p:set>
                                      <p:cBhvr>
                                        <p:cTn id="41" dur="227" fill="hold">
                                          <p:stCondLst>
                                            <p:cond delay="0"/>
                                          </p:stCondLst>
                                        </p:cTn>
                                        <p:tgtEl>
                                          <p:spTgt spid="27"/>
                                        </p:tgtEl>
                                        <p:attrNameLst>
                                          <p:attrName>style.rotation</p:attrName>
                                        </p:attrNameLst>
                                      </p:cBhvr>
                                      <p:to>
                                        <p:strVal val="-45.0"/>
                                      </p:to>
                                    </p:set>
                                    <p:anim calcmode="lin" valueType="num">
                                      <p:cBhvr>
                                        <p:cTn id="42"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43"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44"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45"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childTnLst>
                                </p:cTn>
                              </p:par>
                              <p:par>
                                <p:cTn id="66" presetID="22" presetClass="entr" presetSubtype="1"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up)">
                                      <p:cBhvr>
                                        <p:cTn id="68" dur="500"/>
                                        <p:tgtEl>
                                          <p:spTgt spid="3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up)">
                                      <p:cBhvr>
                                        <p:cTn id="73" dur="500"/>
                                        <p:tgtEl>
                                          <p:spTgt spid="2"/>
                                        </p:tgtEl>
                                      </p:cBhvr>
                                    </p:animEffect>
                                  </p:childTnLst>
                                </p:cTn>
                              </p:par>
                              <p:par>
                                <p:cTn id="74" presetID="1"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6" grpId="0" animBg="1"/>
      <p:bldP spid="34" grpId="0" animBg="1"/>
      <p:bldP spid="15" grpId="0"/>
      <p:bldP spid="36" grpId="0"/>
      <p:bldP spid="10256" grpId="0"/>
      <p:bldP spid="27" grpId="0"/>
      <p:bldP spid="22" grpId="0"/>
      <p:bldP spid="35" grpId="0"/>
      <p:bldP spid="31" grpId="0"/>
      <p:bldP spid="31" grpId="1"/>
      <p:bldP spid="37" grpId="0" animBg="1"/>
      <p:bldP spid="20"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9FB89C9-CBFB-FD4D-BFA9-91FFF7BEBC2A}"/>
              </a:ext>
            </a:extLst>
          </p:cNvPr>
          <p:cNvPicPr>
            <a:picLocks noChangeAspect="1"/>
          </p:cNvPicPr>
          <p:nvPr/>
        </p:nvPicPr>
        <p:blipFill>
          <a:blip r:embed="rId3"/>
          <a:stretch>
            <a:fillRect/>
          </a:stretch>
        </p:blipFill>
        <p:spPr>
          <a:xfrm>
            <a:off x="4191000" y="609600"/>
            <a:ext cx="4009767" cy="2833971"/>
          </a:xfrm>
          <a:prstGeom prst="rect">
            <a:avLst/>
          </a:prstGeom>
        </p:spPr>
      </p:pic>
      <p:sp>
        <p:nvSpPr>
          <p:cNvPr id="18" name="Text Box 1026">
            <a:extLst>
              <a:ext uri="{FF2B5EF4-FFF2-40B4-BE49-F238E27FC236}">
                <a16:creationId xmlns:a16="http://schemas.microsoft.com/office/drawing/2014/main" id="{DDE022D0-DD59-DC4D-9ED5-3806802A2EA1}"/>
              </a:ext>
            </a:extLst>
          </p:cNvPr>
          <p:cNvSpPr txBox="1">
            <a:spLocks noChangeArrowheads="1"/>
          </p:cNvSpPr>
          <p:nvPr/>
        </p:nvSpPr>
        <p:spPr bwMode="auto">
          <a:xfrm>
            <a:off x="685800" y="647007"/>
            <a:ext cx="3476366" cy="280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800" dirty="0">
                <a:effectLst>
                  <a:outerShdw dist="38100" dir="2700000" algn="tl" rotWithShape="0">
                    <a:prstClr val="black"/>
                  </a:outerShdw>
                </a:effectLst>
              </a:rPr>
              <a:t>Con otra persona, acuerde una palabra o frase que describa el trabajo del anticristo en el mundo de hoy.</a:t>
            </a:r>
            <a:endParaRPr lang="en-US" sz="28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752AC667-0258-1A47-BCC8-F1034EDDCDF6}"/>
              </a:ext>
            </a:extLst>
          </p:cNvPr>
          <p:cNvSpPr txBox="1">
            <a:spLocks noChangeArrowheads="1"/>
          </p:cNvSpPr>
          <p:nvPr/>
        </p:nvSpPr>
        <p:spPr bwMode="auto">
          <a:xfrm rot="398527">
            <a:off x="7422477" y="783705"/>
            <a:ext cx="381000" cy="221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70000"/>
              </a:lnSpc>
              <a:spcBef>
                <a:spcPct val="0"/>
              </a:spcBef>
              <a:buClrTx/>
              <a:buSzTx/>
              <a:buFontTx/>
              <a:buNone/>
            </a:pPr>
            <a:r>
              <a:rPr lang="es-ES" sz="2800" dirty="0">
                <a:solidFill>
                  <a:schemeClr val="tx1"/>
                </a:solidFill>
              </a:rPr>
              <a:t>PALABRA</a:t>
            </a:r>
            <a:endParaRPr lang="en-US" altLang="en-US" sz="2800" b="0" dirty="0">
              <a:solidFill>
                <a:schemeClr val="tx1"/>
              </a:solidFill>
              <a:effectLst>
                <a:outerShdw dist="38100" dir="2700000" algn="tl" rotWithShape="0">
                  <a:prstClr val="black"/>
                </a:outerShdw>
              </a:effectLst>
            </a:endParaRPr>
          </a:p>
        </p:txBody>
      </p:sp>
      <p:sp>
        <p:nvSpPr>
          <p:cNvPr id="8" name="Text Box 1026">
            <a:extLst>
              <a:ext uri="{FF2B5EF4-FFF2-40B4-BE49-F238E27FC236}">
                <a16:creationId xmlns:a16="http://schemas.microsoft.com/office/drawing/2014/main" id="{959D6913-930A-7F4C-A681-28570502395F}"/>
              </a:ext>
            </a:extLst>
          </p:cNvPr>
          <p:cNvSpPr txBox="1">
            <a:spLocks noChangeArrowheads="1"/>
          </p:cNvSpPr>
          <p:nvPr/>
        </p:nvSpPr>
        <p:spPr bwMode="auto">
          <a:xfrm rot="155126">
            <a:off x="4399197" y="862385"/>
            <a:ext cx="1079463" cy="318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70000"/>
              </a:lnSpc>
              <a:spcBef>
                <a:spcPct val="0"/>
              </a:spcBef>
              <a:buClrTx/>
              <a:buSzTx/>
              <a:buFontTx/>
              <a:buNone/>
            </a:pPr>
            <a:r>
              <a:rPr lang="en-US" altLang="en-US" sz="2000" b="0" dirty="0">
                <a:solidFill>
                  <a:srgbClr val="FF0000"/>
                </a:solidFill>
                <a:effectLst>
                  <a:outerShdw dist="38100" dir="2700000" algn="tl" rotWithShape="0">
                    <a:prstClr val="black"/>
                  </a:outerShdw>
                </a:effectLst>
              </a:rPr>
              <a:t>ANTI</a:t>
            </a:r>
          </a:p>
        </p:txBody>
      </p:sp>
      <p:sp>
        <p:nvSpPr>
          <p:cNvPr id="9" name="Text Box 1026">
            <a:extLst>
              <a:ext uri="{FF2B5EF4-FFF2-40B4-BE49-F238E27FC236}">
                <a16:creationId xmlns:a16="http://schemas.microsoft.com/office/drawing/2014/main" id="{441A77CC-5628-F342-846E-7FEF73B5B993}"/>
              </a:ext>
            </a:extLst>
          </p:cNvPr>
          <p:cNvSpPr txBox="1">
            <a:spLocks noChangeArrowheads="1"/>
          </p:cNvSpPr>
          <p:nvPr/>
        </p:nvSpPr>
        <p:spPr bwMode="auto">
          <a:xfrm rot="592639">
            <a:off x="4963090" y="1072577"/>
            <a:ext cx="391691" cy="157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spcBef>
                <a:spcPct val="0"/>
              </a:spcBef>
              <a:buClrTx/>
              <a:buSzTx/>
              <a:buFontTx/>
              <a:buNone/>
            </a:pPr>
            <a:r>
              <a:rPr lang="en-US" altLang="en-US" sz="2000" b="0" dirty="0">
                <a:solidFill>
                  <a:srgbClr val="FF0000"/>
                </a:solidFill>
                <a:effectLst>
                  <a:outerShdw dist="38100" dir="2700000" algn="tl" rotWithShape="0">
                    <a:prstClr val="black"/>
                  </a:outerShdw>
                </a:effectLst>
              </a:rPr>
              <a:t>CRIST</a:t>
            </a:r>
          </a:p>
          <a:p>
            <a:pPr algn="ctr">
              <a:lnSpc>
                <a:spcPct val="80000"/>
              </a:lnSpc>
              <a:spcBef>
                <a:spcPct val="0"/>
              </a:spcBef>
              <a:buClrTx/>
              <a:buSzTx/>
              <a:buFontTx/>
              <a:buNone/>
            </a:pPr>
            <a:r>
              <a:rPr lang="en-US" altLang="en-US" sz="2000" b="0" dirty="0">
                <a:solidFill>
                  <a:srgbClr val="FF0000"/>
                </a:solidFill>
                <a:effectLst>
                  <a:outerShdw dist="38100" dir="2700000" algn="tl" rotWithShape="0">
                    <a:prstClr val="black"/>
                  </a:outerShdw>
                </a:effectLst>
              </a:rPr>
              <a:t>O</a:t>
            </a:r>
          </a:p>
        </p:txBody>
      </p:sp>
      <p:sp>
        <p:nvSpPr>
          <p:cNvPr id="12" name="Text Box 1026">
            <a:extLst>
              <a:ext uri="{FF2B5EF4-FFF2-40B4-BE49-F238E27FC236}">
                <a16:creationId xmlns:a16="http://schemas.microsoft.com/office/drawing/2014/main" id="{69B35EDE-0326-5143-B5C6-9BF7FF05F490}"/>
              </a:ext>
            </a:extLst>
          </p:cNvPr>
          <p:cNvSpPr txBox="1">
            <a:spLocks noChangeArrowheads="1"/>
          </p:cNvSpPr>
          <p:nvPr/>
        </p:nvSpPr>
        <p:spPr bwMode="auto">
          <a:xfrm>
            <a:off x="6002584" y="5181600"/>
            <a:ext cx="3141416"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With one other person, agree on one WORD or a phrase that describes  the work of </a:t>
            </a:r>
            <a:r>
              <a:rPr lang="en-US" sz="1800" cap="all" dirty="0">
                <a:effectLst>
                  <a:outerShdw dist="38100" dir="2700000" algn="tl" rotWithShape="0">
                    <a:prstClr val="black"/>
                  </a:outerShdw>
                </a:effectLst>
              </a:rPr>
              <a:t>antichrist</a:t>
            </a:r>
            <a:r>
              <a:rPr lang="en-US" sz="1800" dirty="0">
                <a:effectLst>
                  <a:outerShdw dist="38100" dir="2700000" algn="tl" rotWithShape="0">
                    <a:prstClr val="black"/>
                  </a:outerShdw>
                </a:effectLst>
              </a:rPr>
              <a:t> in the world today.</a:t>
            </a:r>
          </a:p>
        </p:txBody>
      </p:sp>
    </p:spTree>
    <p:extLst>
      <p:ext uri="{BB962C8B-B14F-4D97-AF65-F5344CB8AC3E}">
        <p14:creationId xmlns:p14="http://schemas.microsoft.com/office/powerpoint/2010/main" val="360246122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9B36CD-4FA5-0D47-895E-599236A7B162}"/>
              </a:ext>
            </a:extLst>
          </p:cNvPr>
          <p:cNvSpPr/>
          <p:nvPr/>
        </p:nvSpPr>
        <p:spPr bwMode="auto">
          <a:xfrm>
            <a:off x="0" y="0"/>
            <a:ext cx="9144000" cy="685800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pic>
        <p:nvPicPr>
          <p:cNvPr id="51" name="Picture 50">
            <a:extLst>
              <a:ext uri="{FF2B5EF4-FFF2-40B4-BE49-F238E27FC236}">
                <a16:creationId xmlns:a16="http://schemas.microsoft.com/office/drawing/2014/main" id="{F3BD2FC4-23E2-D24B-AA87-7E05673D3908}"/>
              </a:ext>
            </a:extLst>
          </p:cNvPr>
          <p:cNvPicPr>
            <a:picLocks noChangeAspect="1"/>
          </p:cNvPicPr>
          <p:nvPr/>
        </p:nvPicPr>
        <p:blipFill rotWithShape="1">
          <a:blip r:embed="rId3"/>
          <a:srcRect l="4660" t="18411" b="18334"/>
          <a:stretch/>
        </p:blipFill>
        <p:spPr>
          <a:xfrm>
            <a:off x="7620000" y="3603683"/>
            <a:ext cx="1574343" cy="1044517"/>
          </a:xfrm>
          <a:prstGeom prst="rect">
            <a:avLst/>
          </a:prstGeom>
        </p:spPr>
      </p:pic>
      <p:pic>
        <p:nvPicPr>
          <p:cNvPr id="53" name="Picture 52">
            <a:extLst>
              <a:ext uri="{FF2B5EF4-FFF2-40B4-BE49-F238E27FC236}">
                <a16:creationId xmlns:a16="http://schemas.microsoft.com/office/drawing/2014/main" id="{FA48DD86-7798-BE4D-BB8A-AEAA540FE78D}"/>
              </a:ext>
            </a:extLst>
          </p:cNvPr>
          <p:cNvPicPr>
            <a:picLocks noChangeAspect="1"/>
          </p:cNvPicPr>
          <p:nvPr/>
        </p:nvPicPr>
        <p:blipFill>
          <a:blip r:embed="rId4"/>
          <a:stretch>
            <a:fillRect/>
          </a:stretch>
        </p:blipFill>
        <p:spPr>
          <a:xfrm>
            <a:off x="6054090" y="-13843"/>
            <a:ext cx="3242310" cy="2376043"/>
          </a:xfrm>
          <a:prstGeom prst="rect">
            <a:avLst/>
          </a:prstGeom>
        </p:spPr>
      </p:pic>
      <p:sp>
        <p:nvSpPr>
          <p:cNvPr id="2" name="Rectangle 1">
            <a:extLst>
              <a:ext uri="{FF2B5EF4-FFF2-40B4-BE49-F238E27FC236}">
                <a16:creationId xmlns:a16="http://schemas.microsoft.com/office/drawing/2014/main" id="{AD2DB284-64D5-514F-9EEE-08933F4D78F2}"/>
              </a:ext>
            </a:extLst>
          </p:cNvPr>
          <p:cNvSpPr/>
          <p:nvPr/>
        </p:nvSpPr>
        <p:spPr bwMode="auto">
          <a:xfrm>
            <a:off x="3090784" y="2449163"/>
            <a:ext cx="375285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1" name="Rectangle 10">
            <a:extLst>
              <a:ext uri="{FF2B5EF4-FFF2-40B4-BE49-F238E27FC236}">
                <a16:creationId xmlns:a16="http://schemas.microsoft.com/office/drawing/2014/main" id="{E8E233E4-2507-5F40-9D63-6DE3097FCB43}"/>
              </a:ext>
            </a:extLst>
          </p:cNvPr>
          <p:cNvSpPr/>
          <p:nvPr/>
        </p:nvSpPr>
        <p:spPr bwMode="auto">
          <a:xfrm>
            <a:off x="3117455" y="2887751"/>
            <a:ext cx="1592579"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3" name="Rectangle 12">
            <a:extLst>
              <a:ext uri="{FF2B5EF4-FFF2-40B4-BE49-F238E27FC236}">
                <a16:creationId xmlns:a16="http://schemas.microsoft.com/office/drawing/2014/main" id="{4B270316-9439-F346-BB32-8CBA9BEF0BF2}"/>
              </a:ext>
            </a:extLst>
          </p:cNvPr>
          <p:cNvSpPr/>
          <p:nvPr/>
        </p:nvSpPr>
        <p:spPr bwMode="auto">
          <a:xfrm>
            <a:off x="3109834" y="3595187"/>
            <a:ext cx="419100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4" name="Rectangle 13">
            <a:extLst>
              <a:ext uri="{FF2B5EF4-FFF2-40B4-BE49-F238E27FC236}">
                <a16:creationId xmlns:a16="http://schemas.microsoft.com/office/drawing/2014/main" id="{9976C65D-F014-6640-8A57-FAF213917F88}"/>
              </a:ext>
            </a:extLst>
          </p:cNvPr>
          <p:cNvSpPr/>
          <p:nvPr/>
        </p:nvSpPr>
        <p:spPr bwMode="auto">
          <a:xfrm>
            <a:off x="3124200" y="4013506"/>
            <a:ext cx="990599"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5" name="Rectangle 14">
            <a:extLst>
              <a:ext uri="{FF2B5EF4-FFF2-40B4-BE49-F238E27FC236}">
                <a16:creationId xmlns:a16="http://schemas.microsoft.com/office/drawing/2014/main" id="{08B4B236-D6FB-384B-9287-0FFA059FC8A0}"/>
              </a:ext>
            </a:extLst>
          </p:cNvPr>
          <p:cNvSpPr/>
          <p:nvPr/>
        </p:nvSpPr>
        <p:spPr bwMode="auto">
          <a:xfrm>
            <a:off x="3109834" y="4741605"/>
            <a:ext cx="457200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6" name="Rectangle 15">
            <a:extLst>
              <a:ext uri="{FF2B5EF4-FFF2-40B4-BE49-F238E27FC236}">
                <a16:creationId xmlns:a16="http://schemas.microsoft.com/office/drawing/2014/main" id="{F0F21163-3EE4-FA4F-BDFD-3072E7A6D58D}"/>
              </a:ext>
            </a:extLst>
          </p:cNvPr>
          <p:cNvSpPr/>
          <p:nvPr/>
        </p:nvSpPr>
        <p:spPr bwMode="auto">
          <a:xfrm>
            <a:off x="3109835" y="5152048"/>
            <a:ext cx="838199"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7" name="Rectangle 16">
            <a:extLst>
              <a:ext uri="{FF2B5EF4-FFF2-40B4-BE49-F238E27FC236}">
                <a16:creationId xmlns:a16="http://schemas.microsoft.com/office/drawing/2014/main" id="{9FE29F76-BBAC-4645-A085-3CFC4958E5CB}"/>
              </a:ext>
            </a:extLst>
          </p:cNvPr>
          <p:cNvSpPr/>
          <p:nvPr/>
        </p:nvSpPr>
        <p:spPr bwMode="auto">
          <a:xfrm>
            <a:off x="3109834" y="5887027"/>
            <a:ext cx="495300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8" name="Rectangle 17">
            <a:extLst>
              <a:ext uri="{FF2B5EF4-FFF2-40B4-BE49-F238E27FC236}">
                <a16:creationId xmlns:a16="http://schemas.microsoft.com/office/drawing/2014/main" id="{161289B3-D88E-8147-94BE-4E0BCBB4254E}"/>
              </a:ext>
            </a:extLst>
          </p:cNvPr>
          <p:cNvSpPr/>
          <p:nvPr/>
        </p:nvSpPr>
        <p:spPr bwMode="auto">
          <a:xfrm>
            <a:off x="3109835" y="6298531"/>
            <a:ext cx="533400"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9" name="Text Box 1026">
            <a:extLst>
              <a:ext uri="{FF2B5EF4-FFF2-40B4-BE49-F238E27FC236}">
                <a16:creationId xmlns:a16="http://schemas.microsoft.com/office/drawing/2014/main" id="{6E34CEBE-8829-B84A-8D82-04042363693B}"/>
              </a:ext>
            </a:extLst>
          </p:cNvPr>
          <p:cNvSpPr txBox="1">
            <a:spLocks noChangeArrowheads="1"/>
          </p:cNvSpPr>
          <p:nvPr/>
        </p:nvSpPr>
        <p:spPr bwMode="auto">
          <a:xfrm>
            <a:off x="38098" y="1295400"/>
            <a:ext cx="6972302" cy="100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cap="all" dirty="0">
                <a:solidFill>
                  <a:schemeClr val="bg2"/>
                </a:solidFill>
              </a:rPr>
              <a:t>Generación </a:t>
            </a:r>
            <a:r>
              <a:rPr lang="es-ES" sz="2400" dirty="0">
                <a:solidFill>
                  <a:schemeClr val="bg2"/>
                </a:solidFill>
              </a:rPr>
              <a:t>Z: </a:t>
            </a:r>
          </a:p>
          <a:p>
            <a:pPr>
              <a:lnSpc>
                <a:spcPct val="90000"/>
              </a:lnSpc>
              <a:spcBef>
                <a:spcPts val="0"/>
              </a:spcBef>
              <a:buNone/>
            </a:pPr>
            <a:r>
              <a:rPr lang="es-ES" sz="2400" dirty="0">
                <a:solidFill>
                  <a:schemeClr val="bg2"/>
                </a:solidFill>
              </a:rPr>
              <a:t>POST-MILENIALES</a:t>
            </a:r>
          </a:p>
          <a:p>
            <a:pPr>
              <a:lnSpc>
                <a:spcPct val="90000"/>
              </a:lnSpc>
              <a:spcBef>
                <a:spcPts val="0"/>
              </a:spcBef>
              <a:buNone/>
            </a:pPr>
            <a:r>
              <a:rPr lang="es-ES" sz="1800" dirty="0">
                <a:solidFill>
                  <a:schemeClr val="bg2"/>
                </a:solidFill>
              </a:rPr>
              <a:t>(nacido después del 2000)</a:t>
            </a:r>
            <a:endParaRPr lang="en-US" sz="1800" b="0" dirty="0">
              <a:solidFill>
                <a:schemeClr val="bg2"/>
              </a:solidFill>
              <a:effectLst>
                <a:outerShdw dist="38100" dir="2700000" algn="tl" rotWithShape="0">
                  <a:prstClr val="black"/>
                </a:outerShdw>
              </a:effectLst>
            </a:endParaRPr>
          </a:p>
        </p:txBody>
      </p:sp>
      <p:sp>
        <p:nvSpPr>
          <p:cNvPr id="20" name="Text Box 1026">
            <a:extLst>
              <a:ext uri="{FF2B5EF4-FFF2-40B4-BE49-F238E27FC236}">
                <a16:creationId xmlns:a16="http://schemas.microsoft.com/office/drawing/2014/main" id="{EC30A5AC-B34A-6D49-B256-B36E49E36CAE}"/>
              </a:ext>
            </a:extLst>
          </p:cNvPr>
          <p:cNvSpPr txBox="1">
            <a:spLocks noChangeArrowheads="1"/>
          </p:cNvSpPr>
          <p:nvPr/>
        </p:nvSpPr>
        <p:spPr bwMode="auto">
          <a:xfrm>
            <a:off x="0" y="2514600"/>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bg2"/>
                </a:solidFill>
              </a:rPr>
              <a:t>MILENIALES</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a:t>
            </a:r>
            <a:r>
              <a:rPr lang="en-US" sz="1800" b="0" dirty="0">
                <a:solidFill>
                  <a:schemeClr val="bg2"/>
                </a:solidFill>
                <a:effectLst>
                  <a:outerShdw dist="38100" dir="2700000" algn="tl" rotWithShape="0">
                    <a:prstClr val="black"/>
                  </a:outerShdw>
                </a:effectLst>
              </a:rPr>
              <a:t> 1980-2000)</a:t>
            </a:r>
          </a:p>
        </p:txBody>
      </p:sp>
      <p:sp>
        <p:nvSpPr>
          <p:cNvPr id="21" name="Text Box 1026">
            <a:extLst>
              <a:ext uri="{FF2B5EF4-FFF2-40B4-BE49-F238E27FC236}">
                <a16:creationId xmlns:a16="http://schemas.microsoft.com/office/drawing/2014/main" id="{A70A9EE8-BFE2-E046-B1DC-83735504882F}"/>
              </a:ext>
            </a:extLst>
          </p:cNvPr>
          <p:cNvSpPr txBox="1">
            <a:spLocks noChangeArrowheads="1"/>
          </p:cNvSpPr>
          <p:nvPr/>
        </p:nvSpPr>
        <p:spPr bwMode="auto">
          <a:xfrm>
            <a:off x="38099" y="3651272"/>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cap="all" dirty="0">
                <a:solidFill>
                  <a:schemeClr val="bg2"/>
                </a:solidFill>
              </a:rPr>
              <a:t>Generación</a:t>
            </a:r>
            <a:r>
              <a:rPr lang="en-US" sz="2400" b="0" dirty="0">
                <a:solidFill>
                  <a:schemeClr val="bg2"/>
                </a:solidFill>
                <a:effectLst>
                  <a:outerShdw dist="38100" dir="2700000" algn="tl" rotWithShape="0">
                    <a:prstClr val="black"/>
                  </a:outerShdw>
                </a:effectLst>
              </a:rPr>
              <a:t> X</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a:t>
            </a:r>
            <a:r>
              <a:rPr lang="en-US" sz="1800" b="0" dirty="0">
                <a:solidFill>
                  <a:schemeClr val="bg2"/>
                </a:solidFill>
                <a:effectLst>
                  <a:outerShdw dist="38100" dir="2700000" algn="tl" rotWithShape="0">
                    <a:prstClr val="black"/>
                  </a:outerShdw>
                </a:effectLst>
              </a:rPr>
              <a:t> 1965-1979)</a:t>
            </a:r>
          </a:p>
        </p:txBody>
      </p:sp>
      <p:sp>
        <p:nvSpPr>
          <p:cNvPr id="22" name="Text Box 1026">
            <a:extLst>
              <a:ext uri="{FF2B5EF4-FFF2-40B4-BE49-F238E27FC236}">
                <a16:creationId xmlns:a16="http://schemas.microsoft.com/office/drawing/2014/main" id="{7A400971-3FE4-B348-847C-BAEA21747205}"/>
              </a:ext>
            </a:extLst>
          </p:cNvPr>
          <p:cNvSpPr txBox="1">
            <a:spLocks noChangeArrowheads="1"/>
          </p:cNvSpPr>
          <p:nvPr/>
        </p:nvSpPr>
        <p:spPr bwMode="auto">
          <a:xfrm>
            <a:off x="38101" y="4800600"/>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BABY BOOMERS</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a:t>
            </a:r>
            <a:r>
              <a:rPr lang="en-US" sz="1800" b="0" dirty="0">
                <a:solidFill>
                  <a:schemeClr val="bg2"/>
                </a:solidFill>
                <a:effectLst>
                  <a:outerShdw dist="38100" dir="2700000" algn="tl" rotWithShape="0">
                    <a:prstClr val="black"/>
                  </a:outerShdw>
                </a:effectLst>
              </a:rPr>
              <a:t> 1946-1964)</a:t>
            </a:r>
          </a:p>
        </p:txBody>
      </p:sp>
      <p:sp>
        <p:nvSpPr>
          <p:cNvPr id="23" name="Text Box 1026">
            <a:extLst>
              <a:ext uri="{FF2B5EF4-FFF2-40B4-BE49-F238E27FC236}">
                <a16:creationId xmlns:a16="http://schemas.microsoft.com/office/drawing/2014/main" id="{EE8D7C0F-B39E-3345-9AC3-ED0FF7F076F4}"/>
              </a:ext>
            </a:extLst>
          </p:cNvPr>
          <p:cNvSpPr txBox="1">
            <a:spLocks noChangeArrowheads="1"/>
          </p:cNvSpPr>
          <p:nvPr/>
        </p:nvSpPr>
        <p:spPr bwMode="auto">
          <a:xfrm>
            <a:off x="38101" y="5929300"/>
            <a:ext cx="33146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spc="-100" dirty="0">
                <a:solidFill>
                  <a:schemeClr val="bg2"/>
                </a:solidFill>
                <a:effectLst>
                  <a:outerShdw dist="38100" dir="2700000" algn="tl" rotWithShape="0">
                    <a:prstClr val="black"/>
                  </a:outerShdw>
                </a:effectLst>
              </a:rPr>
              <a:t>TRADICIONALES</a:t>
            </a:r>
            <a:r>
              <a:rPr lang="es-ES" sz="2400" dirty="0">
                <a:solidFill>
                  <a:schemeClr val="bg2"/>
                </a:solidFill>
              </a:rPr>
              <a:t> </a:t>
            </a:r>
            <a:r>
              <a:rPr lang="es-ES" sz="1800" dirty="0">
                <a:solidFill>
                  <a:schemeClr val="bg2"/>
                </a:solidFill>
              </a:rPr>
              <a:t>(nacido en 1945 o antes)</a:t>
            </a:r>
            <a:endParaRPr lang="en-US" sz="1800" b="0" dirty="0">
              <a:solidFill>
                <a:schemeClr val="bg2"/>
              </a:solidFill>
              <a:effectLst>
                <a:outerShdw dist="38100" dir="2700000" algn="tl" rotWithShape="0">
                  <a:prstClr val="black"/>
                </a:outerShdw>
              </a:effectLst>
            </a:endParaRPr>
          </a:p>
          <a:p>
            <a:pPr>
              <a:lnSpc>
                <a:spcPct val="90000"/>
              </a:lnSpc>
              <a:spcBef>
                <a:spcPts val="0"/>
              </a:spcBef>
              <a:buNone/>
            </a:pPr>
            <a:endParaRPr lang="en-US" sz="1800" b="0" dirty="0">
              <a:solidFill>
                <a:schemeClr val="bg2"/>
              </a:solidFill>
              <a:effectLst>
                <a:outerShdw dist="38100" dir="2700000" algn="tl" rotWithShape="0">
                  <a:prstClr val="black"/>
                </a:outerShdw>
              </a:effectLst>
            </a:endParaRPr>
          </a:p>
        </p:txBody>
      </p:sp>
      <p:grpSp>
        <p:nvGrpSpPr>
          <p:cNvPr id="40" name="Group 39">
            <a:extLst>
              <a:ext uri="{FF2B5EF4-FFF2-40B4-BE49-F238E27FC236}">
                <a16:creationId xmlns:a16="http://schemas.microsoft.com/office/drawing/2014/main" id="{996E08EC-6B6A-BC4A-B9DB-FF520A0C7955}"/>
              </a:ext>
            </a:extLst>
          </p:cNvPr>
          <p:cNvGrpSpPr/>
          <p:nvPr/>
        </p:nvGrpSpPr>
        <p:grpSpPr>
          <a:xfrm>
            <a:off x="76200" y="152400"/>
            <a:ext cx="2667000" cy="597667"/>
            <a:chOff x="228600" y="1108397"/>
            <a:chExt cx="2667000" cy="597667"/>
          </a:xfrm>
        </p:grpSpPr>
        <p:sp>
          <p:nvSpPr>
            <p:cNvPr id="25" name="Rectangle 24">
              <a:extLst>
                <a:ext uri="{FF2B5EF4-FFF2-40B4-BE49-F238E27FC236}">
                  <a16:creationId xmlns:a16="http://schemas.microsoft.com/office/drawing/2014/main" id="{1028D05D-E054-0B4F-A7AE-699E5C768E5D}"/>
                </a:ext>
              </a:extLst>
            </p:cNvPr>
            <p:cNvSpPr/>
            <p:nvPr/>
          </p:nvSpPr>
          <p:spPr bwMode="auto">
            <a:xfrm>
              <a:off x="228600" y="1108397"/>
              <a:ext cx="33909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27" name="Text Box 1026">
              <a:extLst>
                <a:ext uri="{FF2B5EF4-FFF2-40B4-BE49-F238E27FC236}">
                  <a16:creationId xmlns:a16="http://schemas.microsoft.com/office/drawing/2014/main" id="{655023CB-7217-E648-8122-31E635F8977B}"/>
                </a:ext>
              </a:extLst>
            </p:cNvPr>
            <p:cNvSpPr txBox="1">
              <a:spLocks noChangeArrowheads="1"/>
            </p:cNvSpPr>
            <p:nvPr/>
          </p:nvSpPr>
          <p:spPr bwMode="auto">
            <a:xfrm>
              <a:off x="495300" y="1115133"/>
              <a:ext cx="24003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a:t>
              </a:r>
              <a:r>
                <a:rPr lang="es-ES" sz="1800" dirty="0">
                  <a:solidFill>
                    <a:schemeClr val="bg2"/>
                  </a:solidFill>
                </a:rPr>
                <a:t>Con una religión </a:t>
              </a:r>
            </a:p>
            <a:p>
              <a:pPr>
                <a:lnSpc>
                  <a:spcPct val="90000"/>
                </a:lnSpc>
                <a:spcBef>
                  <a:spcPts val="0"/>
                </a:spcBef>
                <a:buNone/>
              </a:pPr>
              <a:endParaRPr lang="en-US" sz="1800" b="0" dirty="0">
                <a:solidFill>
                  <a:schemeClr val="bg2"/>
                </a:solidFill>
                <a:effectLst>
                  <a:outerShdw dist="38100" dir="2700000" algn="tl" rotWithShape="0">
                    <a:prstClr val="black"/>
                  </a:outerShdw>
                </a:effectLst>
              </a:endParaRPr>
            </a:p>
          </p:txBody>
        </p:sp>
      </p:grpSp>
      <p:grpSp>
        <p:nvGrpSpPr>
          <p:cNvPr id="54" name="Group 53">
            <a:extLst>
              <a:ext uri="{FF2B5EF4-FFF2-40B4-BE49-F238E27FC236}">
                <a16:creationId xmlns:a16="http://schemas.microsoft.com/office/drawing/2014/main" id="{85BAE7E8-0BEA-5644-9C5C-E69E7104727B}"/>
              </a:ext>
            </a:extLst>
          </p:cNvPr>
          <p:cNvGrpSpPr/>
          <p:nvPr/>
        </p:nvGrpSpPr>
        <p:grpSpPr>
          <a:xfrm>
            <a:off x="76200" y="533400"/>
            <a:ext cx="2819400" cy="354625"/>
            <a:chOff x="2590800" y="1102140"/>
            <a:chExt cx="2819400" cy="354625"/>
          </a:xfrm>
        </p:grpSpPr>
        <p:sp>
          <p:nvSpPr>
            <p:cNvPr id="26" name="Rectangle 25">
              <a:extLst>
                <a:ext uri="{FF2B5EF4-FFF2-40B4-BE49-F238E27FC236}">
                  <a16:creationId xmlns:a16="http://schemas.microsoft.com/office/drawing/2014/main" id="{12BFA280-228D-3C42-9B29-96964EA0BF63}"/>
                </a:ext>
              </a:extLst>
            </p:cNvPr>
            <p:cNvSpPr/>
            <p:nvPr/>
          </p:nvSpPr>
          <p:spPr bwMode="auto">
            <a:xfrm>
              <a:off x="2590800" y="1102140"/>
              <a:ext cx="339090"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28" name="Text Box 1026">
              <a:extLst>
                <a:ext uri="{FF2B5EF4-FFF2-40B4-BE49-F238E27FC236}">
                  <a16:creationId xmlns:a16="http://schemas.microsoft.com/office/drawing/2014/main" id="{794EB912-2E91-1247-9495-3E626A4A9AEC}"/>
                </a:ext>
              </a:extLst>
            </p:cNvPr>
            <p:cNvSpPr txBox="1">
              <a:spLocks noChangeArrowheads="1"/>
            </p:cNvSpPr>
            <p:nvPr/>
          </p:nvSpPr>
          <p:spPr bwMode="auto">
            <a:xfrm>
              <a:off x="2853690" y="1115133"/>
              <a:ext cx="255651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Sin </a:t>
              </a:r>
              <a:r>
                <a:rPr lang="es-ES" sz="1800" dirty="0">
                  <a:solidFill>
                    <a:schemeClr val="bg2"/>
                  </a:solidFill>
                </a:rPr>
                <a:t>religión</a:t>
              </a:r>
              <a:endParaRPr lang="en-US" sz="1800" b="0" dirty="0">
                <a:solidFill>
                  <a:schemeClr val="bg2"/>
                </a:solidFill>
                <a:effectLst>
                  <a:outerShdw dist="38100" dir="2700000" algn="tl" rotWithShape="0">
                    <a:prstClr val="black"/>
                  </a:outerShdw>
                </a:effectLst>
              </a:endParaRPr>
            </a:p>
          </p:txBody>
        </p:sp>
      </p:grpSp>
      <p:sp>
        <p:nvSpPr>
          <p:cNvPr id="30" name="Text Box 1026">
            <a:extLst>
              <a:ext uri="{FF2B5EF4-FFF2-40B4-BE49-F238E27FC236}">
                <a16:creationId xmlns:a16="http://schemas.microsoft.com/office/drawing/2014/main" id="{830D6FE7-47BF-CE45-A071-1CAEEA55CDB1}"/>
              </a:ext>
            </a:extLst>
          </p:cNvPr>
          <p:cNvSpPr txBox="1">
            <a:spLocks noChangeArrowheads="1"/>
          </p:cNvSpPr>
          <p:nvPr/>
        </p:nvSpPr>
        <p:spPr bwMode="auto">
          <a:xfrm>
            <a:off x="4652884" y="2934968"/>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29%</a:t>
            </a:r>
          </a:p>
        </p:txBody>
      </p:sp>
      <p:sp>
        <p:nvSpPr>
          <p:cNvPr id="32" name="Text Box 1026">
            <a:extLst>
              <a:ext uri="{FF2B5EF4-FFF2-40B4-BE49-F238E27FC236}">
                <a16:creationId xmlns:a16="http://schemas.microsoft.com/office/drawing/2014/main" id="{B357154F-466D-4840-B3C4-9A757BFFA6AA}"/>
              </a:ext>
            </a:extLst>
          </p:cNvPr>
          <p:cNvSpPr txBox="1">
            <a:spLocks noChangeArrowheads="1"/>
          </p:cNvSpPr>
          <p:nvPr/>
        </p:nvSpPr>
        <p:spPr bwMode="auto">
          <a:xfrm>
            <a:off x="4057649" y="4001768"/>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18%</a:t>
            </a:r>
          </a:p>
        </p:txBody>
      </p:sp>
      <p:sp>
        <p:nvSpPr>
          <p:cNvPr id="33" name="Text Box 1026">
            <a:extLst>
              <a:ext uri="{FF2B5EF4-FFF2-40B4-BE49-F238E27FC236}">
                <a16:creationId xmlns:a16="http://schemas.microsoft.com/office/drawing/2014/main" id="{DE07A87C-4FD9-0745-B2DB-8A7FE713E4BD}"/>
              </a:ext>
            </a:extLst>
          </p:cNvPr>
          <p:cNvSpPr txBox="1">
            <a:spLocks noChangeArrowheads="1"/>
          </p:cNvSpPr>
          <p:nvPr/>
        </p:nvSpPr>
        <p:spPr bwMode="auto">
          <a:xfrm>
            <a:off x="7624684" y="4730728"/>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84%</a:t>
            </a:r>
          </a:p>
        </p:txBody>
      </p:sp>
      <p:sp>
        <p:nvSpPr>
          <p:cNvPr id="34" name="Text Box 1026">
            <a:extLst>
              <a:ext uri="{FF2B5EF4-FFF2-40B4-BE49-F238E27FC236}">
                <a16:creationId xmlns:a16="http://schemas.microsoft.com/office/drawing/2014/main" id="{EC1B5895-FFA4-5B48-8BAF-32D8057569CD}"/>
              </a:ext>
            </a:extLst>
          </p:cNvPr>
          <p:cNvSpPr txBox="1">
            <a:spLocks noChangeArrowheads="1"/>
          </p:cNvSpPr>
          <p:nvPr/>
        </p:nvSpPr>
        <p:spPr bwMode="auto">
          <a:xfrm>
            <a:off x="3890884" y="5144768"/>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14%</a:t>
            </a:r>
          </a:p>
        </p:txBody>
      </p:sp>
      <p:sp>
        <p:nvSpPr>
          <p:cNvPr id="35" name="Text Box 1026">
            <a:extLst>
              <a:ext uri="{FF2B5EF4-FFF2-40B4-BE49-F238E27FC236}">
                <a16:creationId xmlns:a16="http://schemas.microsoft.com/office/drawing/2014/main" id="{DF426125-D4DC-734B-88D3-436B2ABB1C37}"/>
              </a:ext>
            </a:extLst>
          </p:cNvPr>
          <p:cNvSpPr txBox="1">
            <a:spLocks noChangeArrowheads="1"/>
          </p:cNvSpPr>
          <p:nvPr/>
        </p:nvSpPr>
        <p:spPr bwMode="auto">
          <a:xfrm>
            <a:off x="8005684" y="5887027"/>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89%</a:t>
            </a:r>
          </a:p>
        </p:txBody>
      </p:sp>
      <p:sp>
        <p:nvSpPr>
          <p:cNvPr id="36" name="Text Box 1026">
            <a:extLst>
              <a:ext uri="{FF2B5EF4-FFF2-40B4-BE49-F238E27FC236}">
                <a16:creationId xmlns:a16="http://schemas.microsoft.com/office/drawing/2014/main" id="{778F3FA4-B2EC-F349-8B1D-DF8AC6625947}"/>
              </a:ext>
            </a:extLst>
          </p:cNvPr>
          <p:cNvSpPr txBox="1">
            <a:spLocks noChangeArrowheads="1"/>
          </p:cNvSpPr>
          <p:nvPr/>
        </p:nvSpPr>
        <p:spPr bwMode="auto">
          <a:xfrm>
            <a:off x="3586084" y="6287768"/>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9%</a:t>
            </a:r>
          </a:p>
        </p:txBody>
      </p:sp>
      <p:grpSp>
        <p:nvGrpSpPr>
          <p:cNvPr id="4" name="Group 3">
            <a:extLst>
              <a:ext uri="{FF2B5EF4-FFF2-40B4-BE49-F238E27FC236}">
                <a16:creationId xmlns:a16="http://schemas.microsoft.com/office/drawing/2014/main" id="{5A6961B1-2821-4441-8833-F87E9F1FD8C3}"/>
              </a:ext>
            </a:extLst>
          </p:cNvPr>
          <p:cNvGrpSpPr/>
          <p:nvPr/>
        </p:nvGrpSpPr>
        <p:grpSpPr>
          <a:xfrm>
            <a:off x="3052684" y="5878650"/>
            <a:ext cx="3790950" cy="369750"/>
            <a:chOff x="3276600" y="5497650"/>
            <a:chExt cx="3790950" cy="369750"/>
          </a:xfrm>
        </p:grpSpPr>
        <p:sp>
          <p:nvSpPr>
            <p:cNvPr id="41" name="Rectangle 40">
              <a:extLst>
                <a:ext uri="{FF2B5EF4-FFF2-40B4-BE49-F238E27FC236}">
                  <a16:creationId xmlns:a16="http://schemas.microsoft.com/office/drawing/2014/main" id="{632B9C47-B034-F84E-8D6D-385E09D360E2}"/>
                </a:ext>
              </a:extLst>
            </p:cNvPr>
            <p:cNvSpPr/>
            <p:nvPr/>
          </p:nvSpPr>
          <p:spPr bwMode="auto">
            <a:xfrm>
              <a:off x="3324194" y="5497650"/>
              <a:ext cx="3743356" cy="330381"/>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46" name="Text Box 1026">
              <a:extLst>
                <a:ext uri="{FF2B5EF4-FFF2-40B4-BE49-F238E27FC236}">
                  <a16:creationId xmlns:a16="http://schemas.microsoft.com/office/drawing/2014/main" id="{ABFD1F66-66C8-2E41-B285-7570B48BDF58}"/>
                </a:ext>
              </a:extLst>
            </p:cNvPr>
            <p:cNvSpPr txBox="1">
              <a:spLocks noChangeArrowheads="1"/>
            </p:cNvSpPr>
            <p:nvPr/>
          </p:nvSpPr>
          <p:spPr bwMode="auto">
            <a:xfrm>
              <a:off x="3276600" y="5525768"/>
              <a:ext cx="255651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68%</a:t>
              </a:r>
            </a:p>
          </p:txBody>
        </p:sp>
      </p:grpSp>
      <p:grpSp>
        <p:nvGrpSpPr>
          <p:cNvPr id="7" name="Group 6">
            <a:extLst>
              <a:ext uri="{FF2B5EF4-FFF2-40B4-BE49-F238E27FC236}">
                <a16:creationId xmlns:a16="http://schemas.microsoft.com/office/drawing/2014/main" id="{F4E8EBE7-3C55-C346-B928-D76D3ECA800D}"/>
              </a:ext>
            </a:extLst>
          </p:cNvPr>
          <p:cNvGrpSpPr/>
          <p:nvPr/>
        </p:nvGrpSpPr>
        <p:grpSpPr>
          <a:xfrm>
            <a:off x="3052684" y="4727798"/>
            <a:ext cx="2666999" cy="364303"/>
            <a:chOff x="3276600" y="4473129"/>
            <a:chExt cx="2666999" cy="364303"/>
          </a:xfrm>
        </p:grpSpPr>
        <p:sp>
          <p:nvSpPr>
            <p:cNvPr id="42" name="Rectangle 41">
              <a:extLst>
                <a:ext uri="{FF2B5EF4-FFF2-40B4-BE49-F238E27FC236}">
                  <a16:creationId xmlns:a16="http://schemas.microsoft.com/office/drawing/2014/main" id="{278AADB3-84B4-CD42-9A3D-95C58D4377D3}"/>
                </a:ext>
              </a:extLst>
            </p:cNvPr>
            <p:cNvSpPr/>
            <p:nvPr/>
          </p:nvSpPr>
          <p:spPr bwMode="auto">
            <a:xfrm>
              <a:off x="3329190" y="4473129"/>
              <a:ext cx="2614409" cy="314520"/>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47" name="Text Box 1026">
              <a:extLst>
                <a:ext uri="{FF2B5EF4-FFF2-40B4-BE49-F238E27FC236}">
                  <a16:creationId xmlns:a16="http://schemas.microsoft.com/office/drawing/2014/main" id="{A53AC97A-D946-A74F-ABEC-2843D86EFBEC}"/>
                </a:ext>
              </a:extLst>
            </p:cNvPr>
            <p:cNvSpPr txBox="1">
              <a:spLocks noChangeArrowheads="1"/>
            </p:cNvSpPr>
            <p:nvPr/>
          </p:nvSpPr>
          <p:spPr bwMode="auto">
            <a:xfrm>
              <a:off x="3276600" y="4495800"/>
              <a:ext cx="2426972"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57%</a:t>
              </a:r>
            </a:p>
          </p:txBody>
        </p:sp>
      </p:grpSp>
      <p:grpSp>
        <p:nvGrpSpPr>
          <p:cNvPr id="8" name="Group 7">
            <a:extLst>
              <a:ext uri="{FF2B5EF4-FFF2-40B4-BE49-F238E27FC236}">
                <a16:creationId xmlns:a16="http://schemas.microsoft.com/office/drawing/2014/main" id="{39FF40E9-9FF0-F044-A037-B2EEF5CBC986}"/>
              </a:ext>
            </a:extLst>
          </p:cNvPr>
          <p:cNvGrpSpPr/>
          <p:nvPr/>
        </p:nvGrpSpPr>
        <p:grpSpPr>
          <a:xfrm>
            <a:off x="3048000" y="3591421"/>
            <a:ext cx="2507856" cy="360420"/>
            <a:chOff x="3271916" y="3495480"/>
            <a:chExt cx="2507856" cy="360420"/>
          </a:xfrm>
        </p:grpSpPr>
        <p:sp>
          <p:nvSpPr>
            <p:cNvPr id="43" name="Rectangle 42">
              <a:extLst>
                <a:ext uri="{FF2B5EF4-FFF2-40B4-BE49-F238E27FC236}">
                  <a16:creationId xmlns:a16="http://schemas.microsoft.com/office/drawing/2014/main" id="{E054C208-683A-4144-A7C7-0170DA328292}"/>
                </a:ext>
              </a:extLst>
            </p:cNvPr>
            <p:cNvSpPr/>
            <p:nvPr/>
          </p:nvSpPr>
          <p:spPr bwMode="auto">
            <a:xfrm>
              <a:off x="3314700" y="3495480"/>
              <a:ext cx="2465072" cy="314520"/>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48" name="Text Box 1026">
              <a:extLst>
                <a:ext uri="{FF2B5EF4-FFF2-40B4-BE49-F238E27FC236}">
                  <a16:creationId xmlns:a16="http://schemas.microsoft.com/office/drawing/2014/main" id="{B8646131-EF24-A846-96CD-A221CFFCF61E}"/>
                </a:ext>
              </a:extLst>
            </p:cNvPr>
            <p:cNvSpPr txBox="1">
              <a:spLocks noChangeArrowheads="1"/>
            </p:cNvSpPr>
            <p:nvPr/>
          </p:nvSpPr>
          <p:spPr bwMode="auto">
            <a:xfrm>
              <a:off x="3271916" y="3505200"/>
              <a:ext cx="2404984" cy="35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54%</a:t>
              </a:r>
            </a:p>
          </p:txBody>
        </p:sp>
      </p:grpSp>
      <p:grpSp>
        <p:nvGrpSpPr>
          <p:cNvPr id="9" name="Group 8">
            <a:extLst>
              <a:ext uri="{FF2B5EF4-FFF2-40B4-BE49-F238E27FC236}">
                <a16:creationId xmlns:a16="http://schemas.microsoft.com/office/drawing/2014/main" id="{F91F7A1D-1DC5-6349-AC2F-453BA324354A}"/>
              </a:ext>
            </a:extLst>
          </p:cNvPr>
          <p:cNvGrpSpPr/>
          <p:nvPr/>
        </p:nvGrpSpPr>
        <p:grpSpPr>
          <a:xfrm>
            <a:off x="3055537" y="2438400"/>
            <a:ext cx="1957390" cy="341632"/>
            <a:chOff x="3279453" y="2480155"/>
            <a:chExt cx="1957390" cy="341632"/>
          </a:xfrm>
        </p:grpSpPr>
        <p:sp>
          <p:nvSpPr>
            <p:cNvPr id="44" name="Rectangle 43">
              <a:extLst>
                <a:ext uri="{FF2B5EF4-FFF2-40B4-BE49-F238E27FC236}">
                  <a16:creationId xmlns:a16="http://schemas.microsoft.com/office/drawing/2014/main" id="{0BC0B15E-846A-6944-9AF4-A0F1BDE3181D}"/>
                </a:ext>
              </a:extLst>
            </p:cNvPr>
            <p:cNvSpPr/>
            <p:nvPr/>
          </p:nvSpPr>
          <p:spPr bwMode="auto">
            <a:xfrm>
              <a:off x="3312791" y="2490918"/>
              <a:ext cx="1924052" cy="312285"/>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49" name="Text Box 1026">
              <a:extLst>
                <a:ext uri="{FF2B5EF4-FFF2-40B4-BE49-F238E27FC236}">
                  <a16:creationId xmlns:a16="http://schemas.microsoft.com/office/drawing/2014/main" id="{FE88153B-6593-8148-A7BB-C470CA9D1413}"/>
                </a:ext>
              </a:extLst>
            </p:cNvPr>
            <p:cNvSpPr txBox="1">
              <a:spLocks noChangeArrowheads="1"/>
            </p:cNvSpPr>
            <p:nvPr/>
          </p:nvSpPr>
          <p:spPr bwMode="auto">
            <a:xfrm>
              <a:off x="3279453" y="2480155"/>
              <a:ext cx="759147"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42%</a:t>
              </a:r>
            </a:p>
          </p:txBody>
        </p:sp>
      </p:grpSp>
      <p:sp>
        <p:nvSpPr>
          <p:cNvPr id="50" name="Text Box 1026">
            <a:extLst>
              <a:ext uri="{FF2B5EF4-FFF2-40B4-BE49-F238E27FC236}">
                <a16:creationId xmlns:a16="http://schemas.microsoft.com/office/drawing/2014/main" id="{B5763765-FB32-1741-ADF1-CC162531411A}"/>
              </a:ext>
            </a:extLst>
          </p:cNvPr>
          <p:cNvSpPr txBox="1">
            <a:spLocks noChangeArrowheads="1"/>
          </p:cNvSpPr>
          <p:nvPr/>
        </p:nvSpPr>
        <p:spPr bwMode="auto">
          <a:xfrm>
            <a:off x="4136939" y="1508069"/>
            <a:ext cx="558100"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4400" dirty="0">
                <a:solidFill>
                  <a:srgbClr val="FF0000"/>
                </a:solidFill>
                <a:effectLst>
                  <a:outerShdw dist="38100" dir="2700000" algn="tl" rotWithShape="0">
                    <a:prstClr val="black"/>
                  </a:outerShdw>
                </a:effectLst>
              </a:rPr>
              <a:t>?</a:t>
            </a:r>
            <a:endParaRPr lang="en-US" dirty="0">
              <a:solidFill>
                <a:srgbClr val="FF0000"/>
              </a:solidFill>
              <a:effectLst>
                <a:outerShdw dist="38100" dir="2700000" algn="tl" rotWithShape="0">
                  <a:prstClr val="black"/>
                </a:outerShdw>
              </a:effectLst>
            </a:endParaRPr>
          </a:p>
        </p:txBody>
      </p:sp>
      <p:grpSp>
        <p:nvGrpSpPr>
          <p:cNvPr id="55" name="Group 54">
            <a:extLst>
              <a:ext uri="{FF2B5EF4-FFF2-40B4-BE49-F238E27FC236}">
                <a16:creationId xmlns:a16="http://schemas.microsoft.com/office/drawing/2014/main" id="{78A19CF3-5884-374A-A7D1-FF31D2606564}"/>
              </a:ext>
            </a:extLst>
          </p:cNvPr>
          <p:cNvGrpSpPr/>
          <p:nvPr/>
        </p:nvGrpSpPr>
        <p:grpSpPr>
          <a:xfrm>
            <a:off x="78951" y="914399"/>
            <a:ext cx="3121449" cy="341632"/>
            <a:chOff x="5360670" y="1101833"/>
            <a:chExt cx="3121449" cy="341632"/>
          </a:xfrm>
        </p:grpSpPr>
        <p:sp>
          <p:nvSpPr>
            <p:cNvPr id="38" name="Rectangle 37">
              <a:extLst>
                <a:ext uri="{FF2B5EF4-FFF2-40B4-BE49-F238E27FC236}">
                  <a16:creationId xmlns:a16="http://schemas.microsoft.com/office/drawing/2014/main" id="{FFCAE389-EB4C-114D-8D19-0A5CCE1952FA}"/>
                </a:ext>
              </a:extLst>
            </p:cNvPr>
            <p:cNvSpPr/>
            <p:nvPr/>
          </p:nvSpPr>
          <p:spPr bwMode="auto">
            <a:xfrm>
              <a:off x="5360670" y="1101834"/>
              <a:ext cx="339090" cy="304800"/>
            </a:xfrm>
            <a:prstGeom prst="rect">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39" name="Text Box 1026">
              <a:extLst>
                <a:ext uri="{FF2B5EF4-FFF2-40B4-BE49-F238E27FC236}">
                  <a16:creationId xmlns:a16="http://schemas.microsoft.com/office/drawing/2014/main" id="{53849366-D574-A94E-87B8-CBCCBCCFCED3}"/>
                </a:ext>
              </a:extLst>
            </p:cNvPr>
            <p:cNvSpPr txBox="1">
              <a:spLocks noChangeArrowheads="1"/>
            </p:cNvSpPr>
            <p:nvPr/>
          </p:nvSpPr>
          <p:spPr bwMode="auto">
            <a:xfrm>
              <a:off x="5612130" y="1101833"/>
              <a:ext cx="286998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a:t>
              </a:r>
              <a:r>
                <a:rPr lang="es-ES" sz="1800" dirty="0">
                  <a:solidFill>
                    <a:schemeClr val="bg2"/>
                  </a:solidFill>
                </a:rPr>
                <a:t>Miembro de la iglesia</a:t>
              </a:r>
              <a:endParaRPr lang="en-US" sz="1800" b="0" dirty="0">
                <a:solidFill>
                  <a:schemeClr val="bg2"/>
                </a:solidFill>
                <a:effectLst>
                  <a:outerShdw dist="38100" dir="2700000" algn="tl" rotWithShape="0">
                    <a:prstClr val="black"/>
                  </a:outerShdw>
                </a:effectLst>
              </a:endParaRPr>
            </a:p>
          </p:txBody>
        </p:sp>
      </p:grpSp>
      <p:sp>
        <p:nvSpPr>
          <p:cNvPr id="31" name="Text Box 1026">
            <a:extLst>
              <a:ext uri="{FF2B5EF4-FFF2-40B4-BE49-F238E27FC236}">
                <a16:creationId xmlns:a16="http://schemas.microsoft.com/office/drawing/2014/main" id="{34CCA281-BBEA-C449-BB08-A6957FF99EDA}"/>
              </a:ext>
            </a:extLst>
          </p:cNvPr>
          <p:cNvSpPr txBox="1">
            <a:spLocks noChangeArrowheads="1"/>
          </p:cNvSpPr>
          <p:nvPr/>
        </p:nvSpPr>
        <p:spPr bwMode="auto">
          <a:xfrm>
            <a:off x="7243684" y="3575072"/>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79%</a:t>
            </a:r>
          </a:p>
        </p:txBody>
      </p:sp>
      <p:sp>
        <p:nvSpPr>
          <p:cNvPr id="5" name="Text Box 1026">
            <a:extLst>
              <a:ext uri="{FF2B5EF4-FFF2-40B4-BE49-F238E27FC236}">
                <a16:creationId xmlns:a16="http://schemas.microsoft.com/office/drawing/2014/main" id="{D1837BBD-C5F1-574E-AC3D-DFE0BC11E919}"/>
              </a:ext>
            </a:extLst>
          </p:cNvPr>
          <p:cNvSpPr txBox="1">
            <a:spLocks noChangeArrowheads="1"/>
          </p:cNvSpPr>
          <p:nvPr/>
        </p:nvSpPr>
        <p:spPr bwMode="auto">
          <a:xfrm>
            <a:off x="2438400" y="95071"/>
            <a:ext cx="43137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800" cap="all" dirty="0">
                <a:solidFill>
                  <a:schemeClr val="bg2"/>
                </a:solidFill>
              </a:rPr>
              <a:t>La última encuesta de Gallup </a:t>
            </a:r>
          </a:p>
          <a:p>
            <a:pPr algn="ctr">
              <a:lnSpc>
                <a:spcPct val="90000"/>
              </a:lnSpc>
              <a:spcBef>
                <a:spcPts val="0"/>
              </a:spcBef>
              <a:buNone/>
            </a:pPr>
            <a:r>
              <a:rPr lang="es-ES" sz="2400" dirty="0">
                <a:solidFill>
                  <a:schemeClr val="bg2"/>
                </a:solidFill>
              </a:rPr>
              <a:t>Abril de 2019 </a:t>
            </a:r>
          </a:p>
        </p:txBody>
      </p:sp>
      <p:pic>
        <p:nvPicPr>
          <p:cNvPr id="52" name="Picture 51">
            <a:extLst>
              <a:ext uri="{FF2B5EF4-FFF2-40B4-BE49-F238E27FC236}">
                <a16:creationId xmlns:a16="http://schemas.microsoft.com/office/drawing/2014/main" id="{DAD740A6-EF2D-2A41-BB98-792EB8C75844}"/>
              </a:ext>
            </a:extLst>
          </p:cNvPr>
          <p:cNvPicPr>
            <a:picLocks noChangeAspect="1"/>
          </p:cNvPicPr>
          <p:nvPr/>
        </p:nvPicPr>
        <p:blipFill rotWithShape="1">
          <a:blip r:embed="rId5"/>
          <a:srcRect l="6043" t="5073" r="9143" b="7486"/>
          <a:stretch/>
        </p:blipFill>
        <p:spPr>
          <a:xfrm>
            <a:off x="7391400" y="2286000"/>
            <a:ext cx="1771651" cy="1314548"/>
          </a:xfrm>
          <a:prstGeom prst="rect">
            <a:avLst/>
          </a:prstGeom>
        </p:spPr>
      </p:pic>
      <p:sp>
        <p:nvSpPr>
          <p:cNvPr id="29" name="Text Box 1026">
            <a:extLst>
              <a:ext uri="{FF2B5EF4-FFF2-40B4-BE49-F238E27FC236}">
                <a16:creationId xmlns:a16="http://schemas.microsoft.com/office/drawing/2014/main" id="{5C69F944-9391-C141-84EC-F6A76CEAFDA1}"/>
              </a:ext>
            </a:extLst>
          </p:cNvPr>
          <p:cNvSpPr txBox="1">
            <a:spLocks noChangeArrowheads="1"/>
          </p:cNvSpPr>
          <p:nvPr/>
        </p:nvSpPr>
        <p:spPr bwMode="auto">
          <a:xfrm>
            <a:off x="6786484" y="2488531"/>
            <a:ext cx="77724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68 %</a:t>
            </a:r>
          </a:p>
        </p:txBody>
      </p:sp>
    </p:spTree>
    <p:extLst>
      <p:ext uri="{BB962C8B-B14F-4D97-AF65-F5344CB8AC3E}">
        <p14:creationId xmlns:p14="http://schemas.microsoft.com/office/powerpoint/2010/main" val="19532466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par>
                          <p:cTn id="47" fill="hold">
                            <p:stCondLst>
                              <p:cond delay="500"/>
                            </p:stCondLst>
                            <p:childTnLst>
                              <p:par>
                                <p:cTn id="48" presetID="1" presetClass="entr" presetSubtype="0" fill="hold" grpId="1" nodeType="afterEffect">
                                  <p:stCondLst>
                                    <p:cond delay="0"/>
                                  </p:stCondLst>
                                  <p:childTnLst>
                                    <p:set>
                                      <p:cBhvr>
                                        <p:cTn id="49" dur="1" fill="hold">
                                          <p:stCondLst>
                                            <p:cond delay="0"/>
                                          </p:stCondLst>
                                        </p:cTn>
                                        <p:tgtEl>
                                          <p:spTgt spid="3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500"/>
                            </p:stCondLst>
                            <p:childTnLst>
                              <p:par>
                                <p:cTn id="56" presetID="1"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500"/>
                            </p:stCondLst>
                            <p:childTnLst>
                              <p:par>
                                <p:cTn id="64" presetID="1" presetClass="entr" presetSubtype="0"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500"/>
                            </p:stCondLst>
                            <p:childTnLst>
                              <p:par>
                                <p:cTn id="72" presetID="1"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left)">
                                      <p:cBhvr>
                                        <p:cTn id="78" dur="500"/>
                                        <p:tgtEl>
                                          <p:spTgt spid="14"/>
                                        </p:tgtEl>
                                      </p:cBhvr>
                                    </p:animEffect>
                                  </p:childTnLst>
                                </p:cTn>
                              </p:par>
                            </p:childTnLst>
                          </p:cTn>
                        </p:par>
                        <p:par>
                          <p:cTn id="79" fill="hold">
                            <p:stCondLst>
                              <p:cond delay="500"/>
                            </p:stCondLst>
                            <p:childTnLst>
                              <p:par>
                                <p:cTn id="80" presetID="1"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wipe(left)">
                                      <p:cBhvr>
                                        <p:cTn id="86" dur="500"/>
                                        <p:tgtEl>
                                          <p:spTgt spid="2"/>
                                        </p:tgtEl>
                                      </p:cBhvr>
                                    </p:animEffect>
                                  </p:childTnLst>
                                </p:cTn>
                              </p:par>
                            </p:childTnLst>
                          </p:cTn>
                        </p:par>
                        <p:par>
                          <p:cTn id="87" fill="hold">
                            <p:stCondLst>
                              <p:cond delay="500"/>
                            </p:stCondLst>
                            <p:childTnLst>
                              <p:par>
                                <p:cTn id="88" presetID="1"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wipe(left)">
                                      <p:cBhvr>
                                        <p:cTn id="94" dur="500"/>
                                        <p:tgtEl>
                                          <p:spTgt spid="11"/>
                                        </p:tgtEl>
                                      </p:cBhvr>
                                    </p:animEffect>
                                  </p:childTnLst>
                                </p:cTn>
                              </p:par>
                            </p:childTnLst>
                          </p:cTn>
                        </p:par>
                        <p:par>
                          <p:cTn id="95" fill="hold">
                            <p:stCondLst>
                              <p:cond delay="500"/>
                            </p:stCondLst>
                            <p:childTnLst>
                              <p:par>
                                <p:cTn id="96" presetID="1" presetClass="entr" presetSubtype="0"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wipe(left)">
                                      <p:cBhvr>
                                        <p:cTn id="102" dur="500"/>
                                        <p:tgtEl>
                                          <p:spTgt spid="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7"/>
                                        </p:tgtEl>
                                        <p:attrNameLst>
                                          <p:attrName>style.visibility</p:attrName>
                                        </p:attrNameLst>
                                      </p:cBhvr>
                                      <p:to>
                                        <p:strVal val="visible"/>
                                      </p:to>
                                    </p:set>
                                    <p:animEffect transition="in" filter="wipe(left)">
                                      <p:cBhvr>
                                        <p:cTn id="107" dur="500"/>
                                        <p:tgtEl>
                                          <p:spTgt spid="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wipe(left)">
                                      <p:cBhvr>
                                        <p:cTn id="112" dur="500"/>
                                        <p:tgtEl>
                                          <p:spTgt spid="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wipe(left)">
                                      <p:cBhvr>
                                        <p:cTn id="117" dur="500"/>
                                        <p:tgtEl>
                                          <p:spTgt spid="9"/>
                                        </p:tgtEl>
                                      </p:cBhvr>
                                    </p:animEffect>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childTnLst>
                                    <p:set>
                                      <p:cBhvr>
                                        <p:cTn id="121" dur="1" fill="hold">
                                          <p:stCondLst>
                                            <p:cond delay="0"/>
                                          </p:stCondLst>
                                        </p:cTn>
                                        <p:tgtEl>
                                          <p:spTgt spid="50"/>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51"/>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0"/>
                                          </p:stCondLst>
                                        </p:cTn>
                                        <p:tgtEl>
                                          <p:spTgt spid="52"/>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nodeType="clickEffect">
                                  <p:stCondLst>
                                    <p:cond delay="0"/>
                                  </p:stCondLst>
                                  <p:childTnLst>
                                    <p:set>
                                      <p:cBhvr>
                                        <p:cTn id="133"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30" grpId="0"/>
      <p:bldP spid="32" grpId="0"/>
      <p:bldP spid="33" grpId="0"/>
      <p:bldP spid="34" grpId="0"/>
      <p:bldP spid="35" grpId="0"/>
      <p:bldP spid="35" grpId="1"/>
      <p:bldP spid="36" grpId="0"/>
      <p:bldP spid="50" grpId="0"/>
      <p:bldP spid="31"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9B36CD-4FA5-0D47-895E-599236A7B162}"/>
              </a:ext>
            </a:extLst>
          </p:cNvPr>
          <p:cNvSpPr/>
          <p:nvPr/>
        </p:nvSpPr>
        <p:spPr bwMode="auto">
          <a:xfrm>
            <a:off x="0" y="0"/>
            <a:ext cx="9144000" cy="685800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9" name="Text Box 1026">
            <a:extLst>
              <a:ext uri="{FF2B5EF4-FFF2-40B4-BE49-F238E27FC236}">
                <a16:creationId xmlns:a16="http://schemas.microsoft.com/office/drawing/2014/main" id="{6E34CEBE-8829-B84A-8D82-04042363693B}"/>
              </a:ext>
            </a:extLst>
          </p:cNvPr>
          <p:cNvSpPr txBox="1">
            <a:spLocks noChangeArrowheads="1"/>
          </p:cNvSpPr>
          <p:nvPr/>
        </p:nvSpPr>
        <p:spPr bwMode="auto">
          <a:xfrm>
            <a:off x="38098" y="1295400"/>
            <a:ext cx="6972302" cy="100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cap="all" dirty="0">
                <a:solidFill>
                  <a:schemeClr val="bg2"/>
                </a:solidFill>
              </a:rPr>
              <a:t>Generación </a:t>
            </a:r>
            <a:r>
              <a:rPr lang="es-ES" sz="2400" dirty="0">
                <a:solidFill>
                  <a:schemeClr val="bg2"/>
                </a:solidFill>
              </a:rPr>
              <a:t>Z: </a:t>
            </a:r>
          </a:p>
          <a:p>
            <a:pPr>
              <a:lnSpc>
                <a:spcPct val="90000"/>
              </a:lnSpc>
              <a:spcBef>
                <a:spcPts val="0"/>
              </a:spcBef>
              <a:buNone/>
            </a:pPr>
            <a:r>
              <a:rPr lang="es-ES" sz="2400" dirty="0">
                <a:solidFill>
                  <a:schemeClr val="bg2"/>
                </a:solidFill>
              </a:rPr>
              <a:t>POST-MILENIALES</a:t>
            </a:r>
          </a:p>
          <a:p>
            <a:pPr>
              <a:lnSpc>
                <a:spcPct val="90000"/>
              </a:lnSpc>
              <a:spcBef>
                <a:spcPts val="0"/>
              </a:spcBef>
              <a:buNone/>
            </a:pPr>
            <a:r>
              <a:rPr lang="es-ES" sz="1800" dirty="0">
                <a:solidFill>
                  <a:schemeClr val="bg2"/>
                </a:solidFill>
              </a:rPr>
              <a:t>(nacido después del 2000)</a:t>
            </a:r>
            <a:endParaRPr lang="en-US" sz="1800" b="0" dirty="0">
              <a:solidFill>
                <a:schemeClr val="bg2"/>
              </a:solidFill>
              <a:effectLst>
                <a:outerShdw dist="38100" dir="2700000" algn="tl" rotWithShape="0">
                  <a:prstClr val="black"/>
                </a:outerShdw>
              </a:effectLst>
            </a:endParaRPr>
          </a:p>
        </p:txBody>
      </p:sp>
      <p:sp>
        <p:nvSpPr>
          <p:cNvPr id="20" name="Text Box 1026">
            <a:extLst>
              <a:ext uri="{FF2B5EF4-FFF2-40B4-BE49-F238E27FC236}">
                <a16:creationId xmlns:a16="http://schemas.microsoft.com/office/drawing/2014/main" id="{EC30A5AC-B34A-6D49-B256-B36E49E36CAE}"/>
              </a:ext>
            </a:extLst>
          </p:cNvPr>
          <p:cNvSpPr txBox="1">
            <a:spLocks noChangeArrowheads="1"/>
          </p:cNvSpPr>
          <p:nvPr/>
        </p:nvSpPr>
        <p:spPr bwMode="auto">
          <a:xfrm>
            <a:off x="0" y="2514600"/>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bg2"/>
                </a:solidFill>
              </a:rPr>
              <a:t>MILENIALES</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a:t>
            </a:r>
            <a:r>
              <a:rPr lang="en-US" sz="1800" b="0" dirty="0">
                <a:solidFill>
                  <a:schemeClr val="bg2"/>
                </a:solidFill>
                <a:effectLst>
                  <a:outerShdw dist="38100" dir="2700000" algn="tl" rotWithShape="0">
                    <a:prstClr val="black"/>
                  </a:outerShdw>
                </a:effectLst>
              </a:rPr>
              <a:t> 1980-2000)</a:t>
            </a:r>
          </a:p>
        </p:txBody>
      </p:sp>
      <p:sp>
        <p:nvSpPr>
          <p:cNvPr id="21" name="Text Box 1026">
            <a:extLst>
              <a:ext uri="{FF2B5EF4-FFF2-40B4-BE49-F238E27FC236}">
                <a16:creationId xmlns:a16="http://schemas.microsoft.com/office/drawing/2014/main" id="{A70A9EE8-BFE2-E046-B1DC-83735504882F}"/>
              </a:ext>
            </a:extLst>
          </p:cNvPr>
          <p:cNvSpPr txBox="1">
            <a:spLocks noChangeArrowheads="1"/>
          </p:cNvSpPr>
          <p:nvPr/>
        </p:nvSpPr>
        <p:spPr bwMode="auto">
          <a:xfrm>
            <a:off x="38099" y="3651272"/>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cap="all" dirty="0">
                <a:solidFill>
                  <a:schemeClr val="bg2"/>
                </a:solidFill>
              </a:rPr>
              <a:t>Generación</a:t>
            </a:r>
            <a:r>
              <a:rPr lang="en-US" sz="2400" b="0" dirty="0">
                <a:solidFill>
                  <a:schemeClr val="bg2"/>
                </a:solidFill>
                <a:effectLst>
                  <a:outerShdw dist="38100" dir="2700000" algn="tl" rotWithShape="0">
                    <a:prstClr val="black"/>
                  </a:outerShdw>
                </a:effectLst>
              </a:rPr>
              <a:t> X</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a:t>
            </a:r>
            <a:r>
              <a:rPr lang="en-US" sz="1800" b="0" dirty="0">
                <a:solidFill>
                  <a:schemeClr val="bg2"/>
                </a:solidFill>
                <a:effectLst>
                  <a:outerShdw dist="38100" dir="2700000" algn="tl" rotWithShape="0">
                    <a:prstClr val="black"/>
                  </a:outerShdw>
                </a:effectLst>
              </a:rPr>
              <a:t> 1965-1979)</a:t>
            </a:r>
          </a:p>
        </p:txBody>
      </p:sp>
      <p:sp>
        <p:nvSpPr>
          <p:cNvPr id="22" name="Text Box 1026">
            <a:extLst>
              <a:ext uri="{FF2B5EF4-FFF2-40B4-BE49-F238E27FC236}">
                <a16:creationId xmlns:a16="http://schemas.microsoft.com/office/drawing/2014/main" id="{7A400971-3FE4-B348-847C-BAEA21747205}"/>
              </a:ext>
            </a:extLst>
          </p:cNvPr>
          <p:cNvSpPr txBox="1">
            <a:spLocks noChangeArrowheads="1"/>
          </p:cNvSpPr>
          <p:nvPr/>
        </p:nvSpPr>
        <p:spPr bwMode="auto">
          <a:xfrm>
            <a:off x="38101" y="4800600"/>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BABY BOOMERS</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a:t>
            </a:r>
            <a:r>
              <a:rPr lang="en-US" sz="1800" b="0" dirty="0">
                <a:solidFill>
                  <a:schemeClr val="bg2"/>
                </a:solidFill>
                <a:effectLst>
                  <a:outerShdw dist="38100" dir="2700000" algn="tl" rotWithShape="0">
                    <a:prstClr val="black"/>
                  </a:outerShdw>
                </a:effectLst>
              </a:rPr>
              <a:t> 1946-1964)</a:t>
            </a:r>
          </a:p>
        </p:txBody>
      </p:sp>
      <p:sp>
        <p:nvSpPr>
          <p:cNvPr id="23" name="Text Box 1026">
            <a:extLst>
              <a:ext uri="{FF2B5EF4-FFF2-40B4-BE49-F238E27FC236}">
                <a16:creationId xmlns:a16="http://schemas.microsoft.com/office/drawing/2014/main" id="{EE8D7C0F-B39E-3345-9AC3-ED0FF7F076F4}"/>
              </a:ext>
            </a:extLst>
          </p:cNvPr>
          <p:cNvSpPr txBox="1">
            <a:spLocks noChangeArrowheads="1"/>
          </p:cNvSpPr>
          <p:nvPr/>
        </p:nvSpPr>
        <p:spPr bwMode="auto">
          <a:xfrm>
            <a:off x="38101" y="5929300"/>
            <a:ext cx="33146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spc="-100" dirty="0">
                <a:solidFill>
                  <a:schemeClr val="bg2"/>
                </a:solidFill>
                <a:effectLst>
                  <a:outerShdw dist="38100" dir="2700000" algn="tl" rotWithShape="0">
                    <a:prstClr val="black"/>
                  </a:outerShdw>
                </a:effectLst>
              </a:rPr>
              <a:t>TRADICIONALES</a:t>
            </a:r>
            <a:r>
              <a:rPr lang="es-ES" sz="2400" dirty="0">
                <a:solidFill>
                  <a:schemeClr val="bg2"/>
                </a:solidFill>
              </a:rPr>
              <a:t> </a:t>
            </a:r>
            <a:r>
              <a:rPr lang="es-ES" sz="1800" dirty="0">
                <a:solidFill>
                  <a:schemeClr val="bg2"/>
                </a:solidFill>
              </a:rPr>
              <a:t>(nacido en 1945 o antes)</a:t>
            </a:r>
            <a:endParaRPr lang="en-US" sz="1800" b="0" dirty="0">
              <a:solidFill>
                <a:schemeClr val="bg2"/>
              </a:solidFill>
              <a:effectLst>
                <a:outerShdw dist="38100" dir="2700000" algn="tl" rotWithShape="0">
                  <a:prstClr val="black"/>
                </a:outerShdw>
              </a:effectLst>
            </a:endParaRPr>
          </a:p>
          <a:p>
            <a:pPr>
              <a:lnSpc>
                <a:spcPct val="90000"/>
              </a:lnSpc>
              <a:spcBef>
                <a:spcPts val="0"/>
              </a:spcBef>
              <a:buNone/>
            </a:pPr>
            <a:endParaRPr lang="en-US" sz="1800" b="0" dirty="0">
              <a:solidFill>
                <a:schemeClr val="bg2"/>
              </a:solidFill>
              <a:effectLst>
                <a:outerShdw dist="38100" dir="2700000" algn="tl" rotWithShape="0">
                  <a:prstClr val="black"/>
                </a:outerShdw>
              </a:effectLst>
            </a:endParaRPr>
          </a:p>
        </p:txBody>
      </p:sp>
      <p:grpSp>
        <p:nvGrpSpPr>
          <p:cNvPr id="40" name="Group 39">
            <a:extLst>
              <a:ext uri="{FF2B5EF4-FFF2-40B4-BE49-F238E27FC236}">
                <a16:creationId xmlns:a16="http://schemas.microsoft.com/office/drawing/2014/main" id="{996E08EC-6B6A-BC4A-B9DB-FF520A0C7955}"/>
              </a:ext>
            </a:extLst>
          </p:cNvPr>
          <p:cNvGrpSpPr/>
          <p:nvPr/>
        </p:nvGrpSpPr>
        <p:grpSpPr>
          <a:xfrm>
            <a:off x="186690" y="850133"/>
            <a:ext cx="2743200" cy="597667"/>
            <a:chOff x="228600" y="1108397"/>
            <a:chExt cx="2743200" cy="597667"/>
          </a:xfrm>
        </p:grpSpPr>
        <p:sp>
          <p:nvSpPr>
            <p:cNvPr id="25" name="Rectangle 24">
              <a:extLst>
                <a:ext uri="{FF2B5EF4-FFF2-40B4-BE49-F238E27FC236}">
                  <a16:creationId xmlns:a16="http://schemas.microsoft.com/office/drawing/2014/main" id="{1028D05D-E054-0B4F-A7AE-699E5C768E5D}"/>
                </a:ext>
              </a:extLst>
            </p:cNvPr>
            <p:cNvSpPr/>
            <p:nvPr/>
          </p:nvSpPr>
          <p:spPr bwMode="auto">
            <a:xfrm>
              <a:off x="228600" y="1108397"/>
              <a:ext cx="33909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27" name="Text Box 1026">
              <a:extLst>
                <a:ext uri="{FF2B5EF4-FFF2-40B4-BE49-F238E27FC236}">
                  <a16:creationId xmlns:a16="http://schemas.microsoft.com/office/drawing/2014/main" id="{655023CB-7217-E648-8122-31E635F8977B}"/>
                </a:ext>
              </a:extLst>
            </p:cNvPr>
            <p:cNvSpPr txBox="1">
              <a:spLocks noChangeArrowheads="1"/>
            </p:cNvSpPr>
            <p:nvPr/>
          </p:nvSpPr>
          <p:spPr bwMode="auto">
            <a:xfrm>
              <a:off x="571500" y="1115133"/>
              <a:ext cx="24003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a:t>
              </a:r>
              <a:r>
                <a:rPr lang="es-ES" sz="1800" dirty="0">
                  <a:solidFill>
                    <a:schemeClr val="bg2"/>
                  </a:solidFill>
                </a:rPr>
                <a:t>Con una religión </a:t>
              </a:r>
            </a:p>
            <a:p>
              <a:pPr>
                <a:lnSpc>
                  <a:spcPct val="90000"/>
                </a:lnSpc>
                <a:spcBef>
                  <a:spcPts val="0"/>
                </a:spcBef>
                <a:buNone/>
              </a:pPr>
              <a:endParaRPr lang="en-US" sz="1800" b="0" dirty="0">
                <a:solidFill>
                  <a:schemeClr val="bg2"/>
                </a:solidFill>
                <a:effectLst>
                  <a:outerShdw dist="38100" dir="2700000" algn="tl" rotWithShape="0">
                    <a:prstClr val="black"/>
                  </a:outerShdw>
                </a:effectLst>
              </a:endParaRPr>
            </a:p>
          </p:txBody>
        </p:sp>
      </p:grpSp>
      <p:grpSp>
        <p:nvGrpSpPr>
          <p:cNvPr id="54" name="Group 53">
            <a:extLst>
              <a:ext uri="{FF2B5EF4-FFF2-40B4-BE49-F238E27FC236}">
                <a16:creationId xmlns:a16="http://schemas.microsoft.com/office/drawing/2014/main" id="{85BAE7E8-0BEA-5644-9C5C-E69E7104727B}"/>
              </a:ext>
            </a:extLst>
          </p:cNvPr>
          <p:cNvGrpSpPr/>
          <p:nvPr/>
        </p:nvGrpSpPr>
        <p:grpSpPr>
          <a:xfrm>
            <a:off x="3733800" y="929241"/>
            <a:ext cx="2895600" cy="354625"/>
            <a:chOff x="2590800" y="1102140"/>
            <a:chExt cx="2895600" cy="354625"/>
          </a:xfrm>
        </p:grpSpPr>
        <p:sp>
          <p:nvSpPr>
            <p:cNvPr id="26" name="Rectangle 25">
              <a:extLst>
                <a:ext uri="{FF2B5EF4-FFF2-40B4-BE49-F238E27FC236}">
                  <a16:creationId xmlns:a16="http://schemas.microsoft.com/office/drawing/2014/main" id="{12BFA280-228D-3C42-9B29-96964EA0BF63}"/>
                </a:ext>
              </a:extLst>
            </p:cNvPr>
            <p:cNvSpPr/>
            <p:nvPr/>
          </p:nvSpPr>
          <p:spPr bwMode="auto">
            <a:xfrm>
              <a:off x="2590800" y="1102140"/>
              <a:ext cx="339090"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28" name="Text Box 1026">
              <a:extLst>
                <a:ext uri="{FF2B5EF4-FFF2-40B4-BE49-F238E27FC236}">
                  <a16:creationId xmlns:a16="http://schemas.microsoft.com/office/drawing/2014/main" id="{794EB912-2E91-1247-9495-3E626A4A9AEC}"/>
                </a:ext>
              </a:extLst>
            </p:cNvPr>
            <p:cNvSpPr txBox="1">
              <a:spLocks noChangeArrowheads="1"/>
            </p:cNvSpPr>
            <p:nvPr/>
          </p:nvSpPr>
          <p:spPr bwMode="auto">
            <a:xfrm>
              <a:off x="2929890" y="1115133"/>
              <a:ext cx="255651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Sin </a:t>
              </a:r>
              <a:r>
                <a:rPr lang="es-ES" sz="1800" dirty="0">
                  <a:solidFill>
                    <a:schemeClr val="bg2"/>
                  </a:solidFill>
                </a:rPr>
                <a:t>religión</a:t>
              </a:r>
              <a:endParaRPr lang="en-US" sz="1800" b="0" dirty="0">
                <a:solidFill>
                  <a:schemeClr val="bg2"/>
                </a:solidFill>
                <a:effectLst>
                  <a:outerShdw dist="38100" dir="2700000" algn="tl" rotWithShape="0">
                    <a:prstClr val="black"/>
                  </a:outerShdw>
                </a:effectLst>
              </a:endParaRPr>
            </a:p>
          </p:txBody>
        </p:sp>
      </p:grpSp>
      <p:sp>
        <p:nvSpPr>
          <p:cNvPr id="50" name="Text Box 1026">
            <a:extLst>
              <a:ext uri="{FF2B5EF4-FFF2-40B4-BE49-F238E27FC236}">
                <a16:creationId xmlns:a16="http://schemas.microsoft.com/office/drawing/2014/main" id="{B5763765-FB32-1741-ADF1-CC162531411A}"/>
              </a:ext>
            </a:extLst>
          </p:cNvPr>
          <p:cNvSpPr txBox="1">
            <a:spLocks noChangeArrowheads="1"/>
          </p:cNvSpPr>
          <p:nvPr/>
        </p:nvSpPr>
        <p:spPr bwMode="auto">
          <a:xfrm>
            <a:off x="4136939" y="1421249"/>
            <a:ext cx="558100"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4400" dirty="0">
                <a:solidFill>
                  <a:srgbClr val="FF0000"/>
                </a:solidFill>
                <a:effectLst>
                  <a:outerShdw dist="38100" dir="2700000" algn="tl" rotWithShape="0">
                    <a:prstClr val="black"/>
                  </a:outerShdw>
                </a:effectLst>
              </a:rPr>
              <a:t>?</a:t>
            </a:r>
            <a:endParaRPr lang="en-US" dirty="0">
              <a:solidFill>
                <a:srgbClr val="FF0000"/>
              </a:solidFill>
              <a:effectLst>
                <a:outerShdw dist="38100" dir="2700000" algn="tl" rotWithShape="0">
                  <a:prstClr val="black"/>
                </a:outerShdw>
              </a:effectLst>
            </a:endParaRPr>
          </a:p>
        </p:txBody>
      </p:sp>
      <p:sp>
        <p:nvSpPr>
          <p:cNvPr id="56" name="Text Box 1026">
            <a:extLst>
              <a:ext uri="{FF2B5EF4-FFF2-40B4-BE49-F238E27FC236}">
                <a16:creationId xmlns:a16="http://schemas.microsoft.com/office/drawing/2014/main" id="{EB0FBBE6-FBE9-0F46-9031-87A2F18D3298}"/>
              </a:ext>
            </a:extLst>
          </p:cNvPr>
          <p:cNvSpPr txBox="1">
            <a:spLocks noChangeArrowheads="1"/>
          </p:cNvSpPr>
          <p:nvPr/>
        </p:nvSpPr>
        <p:spPr bwMode="auto">
          <a:xfrm>
            <a:off x="38098" y="81070"/>
            <a:ext cx="910590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400" dirty="0">
                <a:solidFill>
                  <a:schemeClr val="tx1"/>
                </a:solidFill>
              </a:rPr>
              <a:t>Por primera vez, “No R</a:t>
            </a:r>
            <a:r>
              <a:rPr lang="es-ES" sz="2400" dirty="0">
                <a:solidFill>
                  <a:schemeClr val="bg2"/>
                </a:solidFill>
              </a:rPr>
              <a:t>eligión</a:t>
            </a:r>
            <a:r>
              <a:rPr lang="es-ES" sz="2400" dirty="0">
                <a:solidFill>
                  <a:schemeClr val="tx1"/>
                </a:solidFill>
              </a:rPr>
              <a:t>” ha encabezado una encuesta sobre las creencias religiosas de los estadounidenses.</a:t>
            </a:r>
            <a:endParaRPr lang="en-US" sz="2400" b="0" dirty="0">
              <a:solidFill>
                <a:schemeClr val="tx1"/>
              </a:solidFill>
              <a:effectLst>
                <a:outerShdw dist="38100" dir="2700000" algn="tl" rotWithShape="0">
                  <a:prstClr val="black"/>
                </a:outerShdw>
              </a:effectLst>
            </a:endParaRPr>
          </a:p>
        </p:txBody>
      </p:sp>
      <p:sp>
        <p:nvSpPr>
          <p:cNvPr id="58" name="Rectangle 57">
            <a:extLst>
              <a:ext uri="{FF2B5EF4-FFF2-40B4-BE49-F238E27FC236}">
                <a16:creationId xmlns:a16="http://schemas.microsoft.com/office/drawing/2014/main" id="{6B318AB5-DFB2-2941-B71B-82E69310D44A}"/>
              </a:ext>
            </a:extLst>
          </p:cNvPr>
          <p:cNvSpPr/>
          <p:nvPr/>
        </p:nvSpPr>
        <p:spPr bwMode="auto">
          <a:xfrm>
            <a:off x="4191000" y="2133600"/>
            <a:ext cx="3881641" cy="4114800"/>
          </a:xfrm>
          <a:prstGeom prst="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2"/>
              </a:solidFill>
              <a:effectLst/>
              <a:latin typeface="Comic Sans MS" charset="0"/>
              <a:ea typeface="ＭＳ Ｐゴシック" charset="0"/>
            </a:endParaRPr>
          </a:p>
        </p:txBody>
      </p:sp>
      <p:grpSp>
        <p:nvGrpSpPr>
          <p:cNvPr id="59" name="Group 58">
            <a:extLst>
              <a:ext uri="{FF2B5EF4-FFF2-40B4-BE49-F238E27FC236}">
                <a16:creationId xmlns:a16="http://schemas.microsoft.com/office/drawing/2014/main" id="{9CB2BD13-62E5-C449-855C-20EE225BEBD5}"/>
              </a:ext>
            </a:extLst>
          </p:cNvPr>
          <p:cNvGrpSpPr/>
          <p:nvPr/>
        </p:nvGrpSpPr>
        <p:grpSpPr>
          <a:xfrm>
            <a:off x="4346938" y="2194775"/>
            <a:ext cx="3824150" cy="1752600"/>
            <a:chOff x="4219832" y="2667000"/>
            <a:chExt cx="3962986" cy="1752600"/>
          </a:xfrm>
        </p:grpSpPr>
        <p:grpSp>
          <p:nvGrpSpPr>
            <p:cNvPr id="60" name="Group 59">
              <a:extLst>
                <a:ext uri="{FF2B5EF4-FFF2-40B4-BE49-F238E27FC236}">
                  <a16:creationId xmlns:a16="http://schemas.microsoft.com/office/drawing/2014/main" id="{C1D19B4C-FD37-3145-9F70-CF2E52A4893A}"/>
                </a:ext>
              </a:extLst>
            </p:cNvPr>
            <p:cNvGrpSpPr/>
            <p:nvPr/>
          </p:nvGrpSpPr>
          <p:grpSpPr>
            <a:xfrm>
              <a:off x="4219832" y="3962400"/>
              <a:ext cx="3860966" cy="457200"/>
              <a:chOff x="4219832" y="3962400"/>
              <a:chExt cx="3860966" cy="457200"/>
            </a:xfrm>
          </p:grpSpPr>
          <p:sp>
            <p:nvSpPr>
              <p:cNvPr id="68" name="Rectangle 67">
                <a:extLst>
                  <a:ext uri="{FF2B5EF4-FFF2-40B4-BE49-F238E27FC236}">
                    <a16:creationId xmlns:a16="http://schemas.microsoft.com/office/drawing/2014/main" id="{E829B035-B769-6545-88D7-F5EC9CE7BE08}"/>
                  </a:ext>
                </a:extLst>
              </p:cNvPr>
              <p:cNvSpPr/>
              <p:nvPr/>
            </p:nvSpPr>
            <p:spPr bwMode="auto">
              <a:xfrm>
                <a:off x="4219832" y="3962400"/>
                <a:ext cx="339090"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rgbClr val="000000"/>
                  </a:solidFill>
                  <a:effectLst/>
                  <a:latin typeface="Comic Sans MS" charset="0"/>
                  <a:ea typeface="ＭＳ Ｐゴシック" charset="0"/>
                </a:endParaRPr>
              </a:p>
            </p:txBody>
          </p:sp>
          <p:sp>
            <p:nvSpPr>
              <p:cNvPr id="69" name="Text Box 1026">
                <a:extLst>
                  <a:ext uri="{FF2B5EF4-FFF2-40B4-BE49-F238E27FC236}">
                    <a16:creationId xmlns:a16="http://schemas.microsoft.com/office/drawing/2014/main" id="{9CED5E42-4517-1E41-94D4-7F06AA732A3B}"/>
                  </a:ext>
                </a:extLst>
              </p:cNvPr>
              <p:cNvSpPr txBox="1">
                <a:spLocks noChangeArrowheads="1"/>
              </p:cNvSpPr>
              <p:nvPr/>
            </p:nvSpPr>
            <p:spPr bwMode="auto">
              <a:xfrm>
                <a:off x="4495800" y="3972914"/>
                <a:ext cx="2413559"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 No </a:t>
                </a:r>
                <a:r>
                  <a:rPr lang="es-ES" sz="2400" dirty="0">
                    <a:solidFill>
                      <a:schemeClr val="bg2"/>
                    </a:solidFill>
                  </a:rPr>
                  <a:t>religión</a:t>
                </a:r>
                <a:endParaRPr lang="en-US" sz="2400" b="0" dirty="0">
                  <a:solidFill>
                    <a:schemeClr val="bg2"/>
                  </a:solidFill>
                  <a:effectLst>
                    <a:outerShdw dist="38100" dir="2700000" algn="tl" rotWithShape="0">
                      <a:prstClr val="black"/>
                    </a:outerShdw>
                  </a:effectLst>
                </a:endParaRPr>
              </a:p>
            </p:txBody>
          </p:sp>
          <p:sp>
            <p:nvSpPr>
              <p:cNvPr id="70" name="Text Box 1026">
                <a:extLst>
                  <a:ext uri="{FF2B5EF4-FFF2-40B4-BE49-F238E27FC236}">
                    <a16:creationId xmlns:a16="http://schemas.microsoft.com/office/drawing/2014/main" id="{AE012F53-E1FA-FB4A-B188-E01C6E869B1E}"/>
                  </a:ext>
                </a:extLst>
              </p:cNvPr>
              <p:cNvSpPr txBox="1">
                <a:spLocks noChangeArrowheads="1"/>
              </p:cNvSpPr>
              <p:nvPr/>
            </p:nvSpPr>
            <p:spPr bwMode="auto">
              <a:xfrm>
                <a:off x="6908061" y="3994868"/>
                <a:ext cx="1172737"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23.1%</a:t>
                </a:r>
              </a:p>
            </p:txBody>
          </p:sp>
        </p:grpSp>
        <p:grpSp>
          <p:nvGrpSpPr>
            <p:cNvPr id="61" name="Group 60">
              <a:extLst>
                <a:ext uri="{FF2B5EF4-FFF2-40B4-BE49-F238E27FC236}">
                  <a16:creationId xmlns:a16="http://schemas.microsoft.com/office/drawing/2014/main" id="{11700742-423E-9F4B-8185-50C38F007F98}"/>
                </a:ext>
              </a:extLst>
            </p:cNvPr>
            <p:cNvGrpSpPr/>
            <p:nvPr/>
          </p:nvGrpSpPr>
          <p:grpSpPr>
            <a:xfrm>
              <a:off x="4232910" y="2667000"/>
              <a:ext cx="3949908" cy="1219200"/>
              <a:chOff x="4232910" y="2667000"/>
              <a:chExt cx="3949908" cy="1219200"/>
            </a:xfrm>
          </p:grpSpPr>
          <p:sp>
            <p:nvSpPr>
              <p:cNvPr id="62" name="Rectangle 61">
                <a:extLst>
                  <a:ext uri="{FF2B5EF4-FFF2-40B4-BE49-F238E27FC236}">
                    <a16:creationId xmlns:a16="http://schemas.microsoft.com/office/drawing/2014/main" id="{FFFBC59B-D59F-CA41-AC1E-69A2370BB8E2}"/>
                  </a:ext>
                </a:extLst>
              </p:cNvPr>
              <p:cNvSpPr/>
              <p:nvPr/>
            </p:nvSpPr>
            <p:spPr bwMode="auto">
              <a:xfrm>
                <a:off x="4232910" y="2667000"/>
                <a:ext cx="33909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rgbClr val="000000"/>
                  </a:solidFill>
                  <a:effectLst/>
                  <a:latin typeface="Comic Sans MS" charset="0"/>
                  <a:ea typeface="ＭＳ Ｐゴシック" charset="0"/>
                </a:endParaRPr>
              </a:p>
            </p:txBody>
          </p:sp>
          <p:sp>
            <p:nvSpPr>
              <p:cNvPr id="63" name="Text Box 1026">
                <a:extLst>
                  <a:ext uri="{FF2B5EF4-FFF2-40B4-BE49-F238E27FC236}">
                    <a16:creationId xmlns:a16="http://schemas.microsoft.com/office/drawing/2014/main" id="{3173D124-56AE-C542-B5B8-F330F0ECC47E}"/>
                  </a:ext>
                </a:extLst>
              </p:cNvPr>
              <p:cNvSpPr txBox="1">
                <a:spLocks noChangeArrowheads="1"/>
              </p:cNvSpPr>
              <p:nvPr/>
            </p:nvSpPr>
            <p:spPr bwMode="auto">
              <a:xfrm>
                <a:off x="4495800" y="2675264"/>
                <a:ext cx="347853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 </a:t>
                </a:r>
                <a:r>
                  <a:rPr lang="es-ES" sz="2400" dirty="0">
                    <a:solidFill>
                      <a:schemeClr val="bg2"/>
                    </a:solidFill>
                  </a:rPr>
                  <a:t>Con una religión </a:t>
                </a:r>
                <a:endParaRPr lang="en-US" sz="2400" b="0" dirty="0">
                  <a:solidFill>
                    <a:schemeClr val="bg2"/>
                  </a:solidFill>
                  <a:effectLst>
                    <a:outerShdw dist="38100" dir="2700000" algn="tl" rotWithShape="0">
                      <a:prstClr val="black"/>
                    </a:outerShdw>
                  </a:effectLst>
                </a:endParaRPr>
              </a:p>
            </p:txBody>
          </p:sp>
          <p:sp>
            <p:nvSpPr>
              <p:cNvPr id="64" name="Text Box 1026">
                <a:extLst>
                  <a:ext uri="{FF2B5EF4-FFF2-40B4-BE49-F238E27FC236}">
                    <a16:creationId xmlns:a16="http://schemas.microsoft.com/office/drawing/2014/main" id="{05E6F2AE-D46F-9344-B16D-57D525D19239}"/>
                  </a:ext>
                </a:extLst>
              </p:cNvPr>
              <p:cNvSpPr txBox="1">
                <a:spLocks noChangeArrowheads="1"/>
              </p:cNvSpPr>
              <p:nvPr/>
            </p:nvSpPr>
            <p:spPr bwMode="auto">
              <a:xfrm>
                <a:off x="6902528" y="3051048"/>
                <a:ext cx="972533"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23%</a:t>
                </a:r>
              </a:p>
            </p:txBody>
          </p:sp>
          <p:sp>
            <p:nvSpPr>
              <p:cNvPr id="65" name="Text Box 1026">
                <a:extLst>
                  <a:ext uri="{FF2B5EF4-FFF2-40B4-BE49-F238E27FC236}">
                    <a16:creationId xmlns:a16="http://schemas.microsoft.com/office/drawing/2014/main" id="{6D201B47-893F-954E-BF6E-E1177AA3D4F2}"/>
                  </a:ext>
                </a:extLst>
              </p:cNvPr>
              <p:cNvSpPr txBox="1">
                <a:spLocks noChangeArrowheads="1"/>
              </p:cNvSpPr>
              <p:nvPr/>
            </p:nvSpPr>
            <p:spPr bwMode="auto">
              <a:xfrm>
                <a:off x="6908061" y="3461468"/>
                <a:ext cx="1274757"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22.5%</a:t>
                </a:r>
              </a:p>
            </p:txBody>
          </p:sp>
          <p:sp>
            <p:nvSpPr>
              <p:cNvPr id="66" name="Text Box 1026">
                <a:extLst>
                  <a:ext uri="{FF2B5EF4-FFF2-40B4-BE49-F238E27FC236}">
                    <a16:creationId xmlns:a16="http://schemas.microsoft.com/office/drawing/2014/main" id="{4A009E63-0623-5D4E-9C46-26F6D2B20799}"/>
                  </a:ext>
                </a:extLst>
              </p:cNvPr>
              <p:cNvSpPr txBox="1">
                <a:spLocks noChangeArrowheads="1"/>
              </p:cNvSpPr>
              <p:nvPr/>
            </p:nvSpPr>
            <p:spPr bwMode="auto">
              <a:xfrm>
                <a:off x="5060887" y="3048000"/>
                <a:ext cx="2004503"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tx1"/>
                    </a:solidFill>
                  </a:rPr>
                  <a:t>Católico</a:t>
                </a:r>
                <a:endParaRPr lang="en-US" sz="2400" b="0" dirty="0">
                  <a:solidFill>
                    <a:schemeClr val="bg2"/>
                  </a:solidFill>
                  <a:effectLst>
                    <a:outerShdw dist="38100" dir="2700000" algn="tl" rotWithShape="0">
                      <a:prstClr val="black"/>
                    </a:outerShdw>
                  </a:effectLst>
                </a:endParaRPr>
              </a:p>
            </p:txBody>
          </p:sp>
          <p:sp>
            <p:nvSpPr>
              <p:cNvPr id="67" name="Text Box 1026">
                <a:extLst>
                  <a:ext uri="{FF2B5EF4-FFF2-40B4-BE49-F238E27FC236}">
                    <a16:creationId xmlns:a16="http://schemas.microsoft.com/office/drawing/2014/main" id="{83A9C6F5-6451-604D-9F53-956AFEF7B4F3}"/>
                  </a:ext>
                </a:extLst>
              </p:cNvPr>
              <p:cNvSpPr txBox="1">
                <a:spLocks noChangeArrowheads="1"/>
              </p:cNvSpPr>
              <p:nvPr/>
            </p:nvSpPr>
            <p:spPr bwMode="auto">
              <a:xfrm>
                <a:off x="5087075" y="3449553"/>
                <a:ext cx="205451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tx1"/>
                    </a:solidFill>
                  </a:rPr>
                  <a:t>Evangélico</a:t>
                </a:r>
                <a:endParaRPr lang="en-US" sz="2400" b="0" dirty="0">
                  <a:solidFill>
                    <a:schemeClr val="bg2"/>
                  </a:solidFill>
                  <a:effectLst>
                    <a:outerShdw dist="38100" dir="2700000" algn="tl" rotWithShape="0">
                      <a:prstClr val="black"/>
                    </a:outerShdw>
                  </a:effectLst>
                </a:endParaRPr>
              </a:p>
            </p:txBody>
          </p:sp>
        </p:grpSp>
      </p:grpSp>
      <p:sp>
        <p:nvSpPr>
          <p:cNvPr id="71" name="Text Box 1026">
            <a:extLst>
              <a:ext uri="{FF2B5EF4-FFF2-40B4-BE49-F238E27FC236}">
                <a16:creationId xmlns:a16="http://schemas.microsoft.com/office/drawing/2014/main" id="{3FC37256-3504-DA45-90F4-F205200793FF}"/>
              </a:ext>
            </a:extLst>
          </p:cNvPr>
          <p:cNvSpPr txBox="1">
            <a:spLocks noChangeArrowheads="1"/>
          </p:cNvSpPr>
          <p:nvPr/>
        </p:nvSpPr>
        <p:spPr bwMode="auto">
          <a:xfrm>
            <a:off x="4571999" y="4034089"/>
            <a:ext cx="3124201" cy="2031325"/>
          </a:xfrm>
          <a:prstGeom prst="rect">
            <a:avLst/>
          </a:prstGeom>
          <a:noFill/>
          <a:ln w="53975" cmpd="dbl">
            <a:solidFill>
              <a:schemeClr val="tx1"/>
            </a:solidFill>
            <a:prstDash val="solid"/>
            <a:miter lim="800000"/>
            <a:headEnd/>
            <a:tailEnd/>
          </a:ln>
          <a:effectLst/>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000" b="0" dirty="0">
                <a:solidFill>
                  <a:schemeClr val="bg2"/>
                </a:solidFill>
                <a:effectLst>
                  <a:outerShdw sx="1000" sy="1000" algn="tl" rotWithShape="0">
                    <a:prstClr val="black"/>
                  </a:outerShdw>
                </a:effectLst>
              </a:rPr>
              <a:t>1972: 	5% </a:t>
            </a:r>
            <a:r>
              <a:rPr lang="es-ES" sz="2000" b="0" dirty="0">
                <a:solidFill>
                  <a:schemeClr val="tx1"/>
                </a:solidFill>
              </a:rPr>
              <a:t>dijo </a:t>
            </a:r>
          </a:p>
          <a:p>
            <a:pPr>
              <a:lnSpc>
                <a:spcPct val="90000"/>
              </a:lnSpc>
              <a:spcBef>
                <a:spcPts val="0"/>
              </a:spcBef>
              <a:buNone/>
            </a:pPr>
            <a:r>
              <a:rPr lang="es-ES" sz="2000" b="0" dirty="0">
                <a:solidFill>
                  <a:schemeClr val="tx1"/>
                </a:solidFill>
              </a:rPr>
              <a:t>	"Sin religión" </a:t>
            </a:r>
          </a:p>
          <a:p>
            <a:pPr>
              <a:lnSpc>
                <a:spcPct val="90000"/>
              </a:lnSpc>
              <a:spcBef>
                <a:spcPts val="0"/>
              </a:spcBef>
              <a:buNone/>
            </a:pPr>
            <a:r>
              <a:rPr lang="en-US" sz="2000" b="0" dirty="0">
                <a:solidFill>
                  <a:schemeClr val="bg2"/>
                </a:solidFill>
                <a:effectLst>
                  <a:outerShdw sx="1000" sy="1000" algn="tl" rotWithShape="0">
                    <a:prstClr val="black"/>
                  </a:outerShdw>
                </a:effectLst>
              </a:rPr>
              <a:t>2019: 	17.5% </a:t>
            </a:r>
            <a:r>
              <a:rPr lang="es-ES" sz="2000" b="0" dirty="0">
                <a:solidFill>
                  <a:schemeClr val="tx1"/>
                </a:solidFill>
              </a:rPr>
              <a:t>dijo      	”Sin religión"</a:t>
            </a:r>
            <a:endParaRPr lang="en-US" sz="2000" b="0" dirty="0">
              <a:solidFill>
                <a:schemeClr val="bg2"/>
              </a:solidFill>
              <a:effectLst>
                <a:outerShdw sx="1000" sy="1000" algn="tl" rotWithShape="0">
                  <a:prstClr val="black"/>
                </a:outerShdw>
              </a:effectLst>
            </a:endParaRPr>
          </a:p>
          <a:p>
            <a:pPr marL="752475" indent="-752475">
              <a:lnSpc>
                <a:spcPct val="90000"/>
              </a:lnSpc>
              <a:spcBef>
                <a:spcPts val="0"/>
              </a:spcBef>
              <a:buNone/>
            </a:pPr>
            <a:r>
              <a:rPr lang="en-US" sz="2000" b="0" dirty="0">
                <a:solidFill>
                  <a:schemeClr val="bg2"/>
                </a:solidFill>
                <a:effectLst>
                  <a:outerShdw sx="1000" sy="1000" algn="tl" rotWithShape="0">
                    <a:prstClr val="black"/>
                  </a:outerShdw>
                </a:effectLst>
              </a:rPr>
              <a:t>		</a:t>
            </a:r>
            <a:r>
              <a:rPr lang="es-ES" sz="2000" b="0" dirty="0">
                <a:solidFill>
                  <a:schemeClr val="tx1"/>
                </a:solidFill>
              </a:rPr>
              <a:t>29% de los 	</a:t>
            </a:r>
            <a:r>
              <a:rPr lang="es-ES" sz="2000" b="0" dirty="0" err="1">
                <a:solidFill>
                  <a:schemeClr val="tx1"/>
                </a:solidFill>
              </a:rPr>
              <a:t>Mileniales</a:t>
            </a:r>
            <a:r>
              <a:rPr lang="es-ES" sz="2000" b="0" dirty="0">
                <a:solidFill>
                  <a:schemeClr val="tx1"/>
                </a:solidFill>
              </a:rPr>
              <a:t> dijo 	”Sin religión"</a:t>
            </a:r>
            <a:endParaRPr lang="en-US" sz="2000" b="0" dirty="0">
              <a:solidFill>
                <a:schemeClr val="tx1"/>
              </a:solidFill>
              <a:effectLst>
                <a:outerShdw dist="38100" dir="2700000" algn="tl" rotWithShape="0">
                  <a:prstClr val="black"/>
                </a:outerShdw>
              </a:effectLst>
            </a:endParaRPr>
          </a:p>
        </p:txBody>
      </p:sp>
    </p:spTree>
    <p:extLst>
      <p:ext uri="{BB962C8B-B14F-4D97-AF65-F5344CB8AC3E}">
        <p14:creationId xmlns:p14="http://schemas.microsoft.com/office/powerpoint/2010/main" val="2426069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Scale>
                                      <p:cBhvr>
                                        <p:cTn id="7"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9"/>
                                        </p:tgtEl>
                                        <p:attrNameLst>
                                          <p:attrName>ppt_x</p:attrName>
                                          <p:attrName>ppt_y</p:attrName>
                                        </p:attrNameLst>
                                      </p:cBhvr>
                                    </p:animMotion>
                                    <p:animEffect transition="in" filter="fade">
                                      <p:cBhvr>
                                        <p:cTn id="9" dur="10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1"/>
                                        </p:tgtEl>
                                        <p:attrNameLst>
                                          <p:attrName>style.visibility</p:attrName>
                                        </p:attrNameLst>
                                      </p:cBhvr>
                                      <p:to>
                                        <p:strVal val="visible"/>
                                      </p:to>
                                    </p:set>
                                    <p:anim calcmode="lin" valueType="num">
                                      <p:cBhvr>
                                        <p:cTn id="14" dur="500" fill="hold"/>
                                        <p:tgtEl>
                                          <p:spTgt spid="71"/>
                                        </p:tgtEl>
                                        <p:attrNameLst>
                                          <p:attrName>ppt_w</p:attrName>
                                        </p:attrNameLst>
                                      </p:cBhvr>
                                      <p:tavLst>
                                        <p:tav tm="0">
                                          <p:val>
                                            <p:fltVal val="0"/>
                                          </p:val>
                                        </p:tav>
                                        <p:tav tm="100000">
                                          <p:val>
                                            <p:strVal val="#ppt_w"/>
                                          </p:val>
                                        </p:tav>
                                      </p:tavLst>
                                    </p:anim>
                                    <p:anim calcmode="lin" valueType="num">
                                      <p:cBhvr>
                                        <p:cTn id="15" dur="500" fill="hold"/>
                                        <p:tgtEl>
                                          <p:spTgt spid="71"/>
                                        </p:tgtEl>
                                        <p:attrNameLst>
                                          <p:attrName>ppt_h</p:attrName>
                                        </p:attrNameLst>
                                      </p:cBhvr>
                                      <p:tavLst>
                                        <p:tav tm="0">
                                          <p:val>
                                            <p:fltVal val="0"/>
                                          </p:val>
                                        </p:tav>
                                        <p:tav tm="100000">
                                          <p:val>
                                            <p:strVal val="#ppt_h"/>
                                          </p:val>
                                        </p:tav>
                                      </p:tavLst>
                                    </p:anim>
                                    <p:animEffect transition="in" filter="fade">
                                      <p:cBhvr>
                                        <p:cTn id="1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9B36CD-4FA5-0D47-895E-599236A7B162}"/>
              </a:ext>
            </a:extLst>
          </p:cNvPr>
          <p:cNvSpPr/>
          <p:nvPr/>
        </p:nvSpPr>
        <p:spPr bwMode="auto">
          <a:xfrm>
            <a:off x="0" y="0"/>
            <a:ext cx="9144000" cy="6858000"/>
          </a:xfrm>
          <a:prstGeom prst="rect">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19" name="Text Box 1026">
            <a:extLst>
              <a:ext uri="{FF2B5EF4-FFF2-40B4-BE49-F238E27FC236}">
                <a16:creationId xmlns:a16="http://schemas.microsoft.com/office/drawing/2014/main" id="{6E34CEBE-8829-B84A-8D82-04042363693B}"/>
              </a:ext>
            </a:extLst>
          </p:cNvPr>
          <p:cNvSpPr txBox="1">
            <a:spLocks noChangeArrowheads="1"/>
          </p:cNvSpPr>
          <p:nvPr/>
        </p:nvSpPr>
        <p:spPr bwMode="auto">
          <a:xfrm>
            <a:off x="38098" y="1295400"/>
            <a:ext cx="6972302" cy="100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cap="all" dirty="0">
                <a:solidFill>
                  <a:schemeClr val="bg2"/>
                </a:solidFill>
              </a:rPr>
              <a:t>Generación </a:t>
            </a:r>
            <a:r>
              <a:rPr lang="es-ES" sz="2400" dirty="0">
                <a:solidFill>
                  <a:schemeClr val="bg2"/>
                </a:solidFill>
              </a:rPr>
              <a:t>Z: </a:t>
            </a:r>
          </a:p>
          <a:p>
            <a:pPr>
              <a:lnSpc>
                <a:spcPct val="90000"/>
              </a:lnSpc>
              <a:spcBef>
                <a:spcPts val="0"/>
              </a:spcBef>
              <a:buNone/>
            </a:pPr>
            <a:r>
              <a:rPr lang="es-ES" sz="2400" dirty="0">
                <a:solidFill>
                  <a:schemeClr val="bg2"/>
                </a:solidFill>
              </a:rPr>
              <a:t>POST- MILENIALES</a:t>
            </a:r>
          </a:p>
          <a:p>
            <a:pPr>
              <a:lnSpc>
                <a:spcPct val="90000"/>
              </a:lnSpc>
              <a:spcBef>
                <a:spcPts val="0"/>
              </a:spcBef>
              <a:buNone/>
            </a:pPr>
            <a:r>
              <a:rPr lang="es-ES" sz="1800" dirty="0">
                <a:solidFill>
                  <a:schemeClr val="bg2"/>
                </a:solidFill>
              </a:rPr>
              <a:t>(nacidos después del 2000)</a:t>
            </a:r>
            <a:endParaRPr lang="en-US" sz="1800" b="0" dirty="0">
              <a:solidFill>
                <a:schemeClr val="bg2"/>
              </a:solidFill>
              <a:effectLst>
                <a:outerShdw dist="38100" dir="2700000" algn="tl" rotWithShape="0">
                  <a:prstClr val="black"/>
                </a:outerShdw>
              </a:effectLst>
            </a:endParaRPr>
          </a:p>
        </p:txBody>
      </p:sp>
      <p:sp>
        <p:nvSpPr>
          <p:cNvPr id="20" name="Text Box 1026">
            <a:extLst>
              <a:ext uri="{FF2B5EF4-FFF2-40B4-BE49-F238E27FC236}">
                <a16:creationId xmlns:a16="http://schemas.microsoft.com/office/drawing/2014/main" id="{EC30A5AC-B34A-6D49-B256-B36E49E36CAE}"/>
              </a:ext>
            </a:extLst>
          </p:cNvPr>
          <p:cNvSpPr txBox="1">
            <a:spLocks noChangeArrowheads="1"/>
          </p:cNvSpPr>
          <p:nvPr/>
        </p:nvSpPr>
        <p:spPr bwMode="auto">
          <a:xfrm>
            <a:off x="0" y="2514600"/>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bg2"/>
                </a:solidFill>
              </a:rPr>
              <a:t>MILENIALES</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nacidos</a:t>
            </a:r>
            <a:r>
              <a:rPr lang="en-US" sz="1800" b="0" dirty="0">
                <a:solidFill>
                  <a:schemeClr val="bg2"/>
                </a:solidFill>
                <a:effectLst>
                  <a:outerShdw dist="38100" dir="2700000" algn="tl" rotWithShape="0">
                    <a:prstClr val="black"/>
                  </a:outerShdw>
                </a:effectLst>
              </a:rPr>
              <a:t> 1980-2000)</a:t>
            </a:r>
          </a:p>
        </p:txBody>
      </p:sp>
      <p:sp>
        <p:nvSpPr>
          <p:cNvPr id="21" name="Text Box 1026">
            <a:extLst>
              <a:ext uri="{FF2B5EF4-FFF2-40B4-BE49-F238E27FC236}">
                <a16:creationId xmlns:a16="http://schemas.microsoft.com/office/drawing/2014/main" id="{A70A9EE8-BFE2-E046-B1DC-83735504882F}"/>
              </a:ext>
            </a:extLst>
          </p:cNvPr>
          <p:cNvSpPr txBox="1">
            <a:spLocks noChangeArrowheads="1"/>
          </p:cNvSpPr>
          <p:nvPr/>
        </p:nvSpPr>
        <p:spPr bwMode="auto">
          <a:xfrm>
            <a:off x="38099" y="3651272"/>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cap="all" dirty="0">
                <a:solidFill>
                  <a:schemeClr val="bg2"/>
                </a:solidFill>
              </a:rPr>
              <a:t>Generación</a:t>
            </a:r>
            <a:r>
              <a:rPr lang="en-US" sz="2400" b="0" dirty="0">
                <a:solidFill>
                  <a:schemeClr val="bg2"/>
                </a:solidFill>
                <a:effectLst>
                  <a:outerShdw dist="38100" dir="2700000" algn="tl" rotWithShape="0">
                    <a:prstClr val="black"/>
                  </a:outerShdw>
                </a:effectLst>
              </a:rPr>
              <a:t> X</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nacidos</a:t>
            </a:r>
            <a:r>
              <a:rPr lang="en-US" sz="1800" b="0" dirty="0">
                <a:solidFill>
                  <a:schemeClr val="bg2"/>
                </a:solidFill>
                <a:effectLst>
                  <a:outerShdw dist="38100" dir="2700000" algn="tl" rotWithShape="0">
                    <a:prstClr val="black"/>
                  </a:outerShdw>
                </a:effectLst>
              </a:rPr>
              <a:t> 1965-1979)</a:t>
            </a:r>
          </a:p>
        </p:txBody>
      </p:sp>
      <p:sp>
        <p:nvSpPr>
          <p:cNvPr id="22" name="Text Box 1026">
            <a:extLst>
              <a:ext uri="{FF2B5EF4-FFF2-40B4-BE49-F238E27FC236}">
                <a16:creationId xmlns:a16="http://schemas.microsoft.com/office/drawing/2014/main" id="{7A400971-3FE4-B348-847C-BAEA21747205}"/>
              </a:ext>
            </a:extLst>
          </p:cNvPr>
          <p:cNvSpPr txBox="1">
            <a:spLocks noChangeArrowheads="1"/>
          </p:cNvSpPr>
          <p:nvPr/>
        </p:nvSpPr>
        <p:spPr bwMode="auto">
          <a:xfrm>
            <a:off x="38101" y="4800600"/>
            <a:ext cx="3314699"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BABY BOOMERS</a:t>
            </a:r>
          </a:p>
          <a:p>
            <a:pPr>
              <a:lnSpc>
                <a:spcPct val="90000"/>
              </a:lnSpc>
              <a:spcBef>
                <a:spcPts val="0"/>
              </a:spcBef>
              <a:buNone/>
            </a:pPr>
            <a:r>
              <a:rPr lang="en-US" sz="1800" b="0" dirty="0">
                <a:solidFill>
                  <a:schemeClr val="bg2"/>
                </a:solidFill>
                <a:effectLst>
                  <a:outerShdw dist="38100" dir="2700000" algn="tl" rotWithShape="0">
                    <a:prstClr val="black"/>
                  </a:outerShdw>
                </a:effectLst>
              </a:rPr>
              <a:t>(</a:t>
            </a:r>
            <a:r>
              <a:rPr lang="es-ES" sz="1800" dirty="0">
                <a:solidFill>
                  <a:schemeClr val="bg2"/>
                </a:solidFill>
              </a:rPr>
              <a:t>nacidos</a:t>
            </a:r>
            <a:r>
              <a:rPr lang="en-US" sz="1800" b="0" dirty="0">
                <a:solidFill>
                  <a:schemeClr val="bg2"/>
                </a:solidFill>
                <a:effectLst>
                  <a:outerShdw dist="38100" dir="2700000" algn="tl" rotWithShape="0">
                    <a:prstClr val="black"/>
                  </a:outerShdw>
                </a:effectLst>
              </a:rPr>
              <a:t> 1946-1964)</a:t>
            </a:r>
          </a:p>
        </p:txBody>
      </p:sp>
      <p:sp>
        <p:nvSpPr>
          <p:cNvPr id="23" name="Text Box 1026">
            <a:extLst>
              <a:ext uri="{FF2B5EF4-FFF2-40B4-BE49-F238E27FC236}">
                <a16:creationId xmlns:a16="http://schemas.microsoft.com/office/drawing/2014/main" id="{EE8D7C0F-B39E-3345-9AC3-ED0FF7F076F4}"/>
              </a:ext>
            </a:extLst>
          </p:cNvPr>
          <p:cNvSpPr txBox="1">
            <a:spLocks noChangeArrowheads="1"/>
          </p:cNvSpPr>
          <p:nvPr/>
        </p:nvSpPr>
        <p:spPr bwMode="auto">
          <a:xfrm>
            <a:off x="38101" y="5929300"/>
            <a:ext cx="33146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spc="-100" dirty="0">
                <a:solidFill>
                  <a:schemeClr val="bg2"/>
                </a:solidFill>
                <a:effectLst>
                  <a:outerShdw dist="38100" dir="2700000" algn="tl" rotWithShape="0">
                    <a:prstClr val="black"/>
                  </a:outerShdw>
                </a:effectLst>
              </a:rPr>
              <a:t>TRADICIONALES</a:t>
            </a:r>
            <a:r>
              <a:rPr lang="es-ES" sz="2400" dirty="0">
                <a:solidFill>
                  <a:schemeClr val="bg2"/>
                </a:solidFill>
              </a:rPr>
              <a:t> </a:t>
            </a:r>
            <a:r>
              <a:rPr lang="es-ES" sz="1800" dirty="0">
                <a:solidFill>
                  <a:schemeClr val="bg2"/>
                </a:solidFill>
              </a:rPr>
              <a:t>(nacidos en 1945 o antes)</a:t>
            </a:r>
            <a:endParaRPr lang="en-US" sz="1800" b="0" dirty="0">
              <a:solidFill>
                <a:schemeClr val="bg2"/>
              </a:solidFill>
              <a:effectLst>
                <a:outerShdw dist="38100" dir="2700000" algn="tl" rotWithShape="0">
                  <a:prstClr val="black"/>
                </a:outerShdw>
              </a:effectLst>
            </a:endParaRPr>
          </a:p>
          <a:p>
            <a:pPr>
              <a:lnSpc>
                <a:spcPct val="90000"/>
              </a:lnSpc>
              <a:spcBef>
                <a:spcPts val="0"/>
              </a:spcBef>
              <a:buNone/>
            </a:pPr>
            <a:endParaRPr lang="en-US" sz="1800" b="0" dirty="0">
              <a:solidFill>
                <a:schemeClr val="bg2"/>
              </a:solidFill>
              <a:effectLst>
                <a:outerShdw dist="38100" dir="2700000" algn="tl" rotWithShape="0">
                  <a:prstClr val="black"/>
                </a:outerShdw>
              </a:effectLst>
            </a:endParaRPr>
          </a:p>
        </p:txBody>
      </p:sp>
      <p:grpSp>
        <p:nvGrpSpPr>
          <p:cNvPr id="40" name="Group 39">
            <a:extLst>
              <a:ext uri="{FF2B5EF4-FFF2-40B4-BE49-F238E27FC236}">
                <a16:creationId xmlns:a16="http://schemas.microsoft.com/office/drawing/2014/main" id="{996E08EC-6B6A-BC4A-B9DB-FF520A0C7955}"/>
              </a:ext>
            </a:extLst>
          </p:cNvPr>
          <p:cNvGrpSpPr/>
          <p:nvPr/>
        </p:nvGrpSpPr>
        <p:grpSpPr>
          <a:xfrm>
            <a:off x="186690" y="850133"/>
            <a:ext cx="2743200" cy="597667"/>
            <a:chOff x="228600" y="1108397"/>
            <a:chExt cx="2743200" cy="597667"/>
          </a:xfrm>
        </p:grpSpPr>
        <p:sp>
          <p:nvSpPr>
            <p:cNvPr id="25" name="Rectangle 24">
              <a:extLst>
                <a:ext uri="{FF2B5EF4-FFF2-40B4-BE49-F238E27FC236}">
                  <a16:creationId xmlns:a16="http://schemas.microsoft.com/office/drawing/2014/main" id="{1028D05D-E054-0B4F-A7AE-699E5C768E5D}"/>
                </a:ext>
              </a:extLst>
            </p:cNvPr>
            <p:cNvSpPr/>
            <p:nvPr/>
          </p:nvSpPr>
          <p:spPr bwMode="auto">
            <a:xfrm>
              <a:off x="228600" y="1108397"/>
              <a:ext cx="33909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27" name="Text Box 1026">
              <a:extLst>
                <a:ext uri="{FF2B5EF4-FFF2-40B4-BE49-F238E27FC236}">
                  <a16:creationId xmlns:a16="http://schemas.microsoft.com/office/drawing/2014/main" id="{655023CB-7217-E648-8122-31E635F8977B}"/>
                </a:ext>
              </a:extLst>
            </p:cNvPr>
            <p:cNvSpPr txBox="1">
              <a:spLocks noChangeArrowheads="1"/>
            </p:cNvSpPr>
            <p:nvPr/>
          </p:nvSpPr>
          <p:spPr bwMode="auto">
            <a:xfrm>
              <a:off x="571500" y="1115133"/>
              <a:ext cx="24003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a:t>
              </a:r>
              <a:r>
                <a:rPr lang="es-ES" sz="1800" dirty="0">
                  <a:solidFill>
                    <a:schemeClr val="bg2"/>
                  </a:solidFill>
                </a:rPr>
                <a:t>Con una religión </a:t>
              </a:r>
            </a:p>
            <a:p>
              <a:pPr>
                <a:lnSpc>
                  <a:spcPct val="90000"/>
                </a:lnSpc>
                <a:spcBef>
                  <a:spcPts val="0"/>
                </a:spcBef>
                <a:buNone/>
              </a:pPr>
              <a:endParaRPr lang="en-US" sz="1800" b="0" dirty="0">
                <a:solidFill>
                  <a:schemeClr val="bg2"/>
                </a:solidFill>
                <a:effectLst>
                  <a:outerShdw dist="38100" dir="2700000" algn="tl" rotWithShape="0">
                    <a:prstClr val="black"/>
                  </a:outerShdw>
                </a:effectLst>
              </a:endParaRPr>
            </a:p>
          </p:txBody>
        </p:sp>
      </p:grpSp>
      <p:grpSp>
        <p:nvGrpSpPr>
          <p:cNvPr id="54" name="Group 53">
            <a:extLst>
              <a:ext uri="{FF2B5EF4-FFF2-40B4-BE49-F238E27FC236}">
                <a16:creationId xmlns:a16="http://schemas.microsoft.com/office/drawing/2014/main" id="{85BAE7E8-0BEA-5644-9C5C-E69E7104727B}"/>
              </a:ext>
            </a:extLst>
          </p:cNvPr>
          <p:cNvGrpSpPr/>
          <p:nvPr/>
        </p:nvGrpSpPr>
        <p:grpSpPr>
          <a:xfrm>
            <a:off x="3733800" y="929241"/>
            <a:ext cx="2895600" cy="354625"/>
            <a:chOff x="2590800" y="1102140"/>
            <a:chExt cx="2895600" cy="354625"/>
          </a:xfrm>
        </p:grpSpPr>
        <p:sp>
          <p:nvSpPr>
            <p:cNvPr id="26" name="Rectangle 25">
              <a:extLst>
                <a:ext uri="{FF2B5EF4-FFF2-40B4-BE49-F238E27FC236}">
                  <a16:creationId xmlns:a16="http://schemas.microsoft.com/office/drawing/2014/main" id="{12BFA280-228D-3C42-9B29-96964EA0BF63}"/>
                </a:ext>
              </a:extLst>
            </p:cNvPr>
            <p:cNvSpPr/>
            <p:nvPr/>
          </p:nvSpPr>
          <p:spPr bwMode="auto">
            <a:xfrm>
              <a:off x="2590800" y="1102140"/>
              <a:ext cx="339090"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bg2"/>
                </a:solidFill>
                <a:effectLst/>
                <a:latin typeface="Comic Sans MS" charset="0"/>
                <a:ea typeface="ＭＳ Ｐゴシック" charset="0"/>
              </a:endParaRPr>
            </a:p>
          </p:txBody>
        </p:sp>
        <p:sp>
          <p:nvSpPr>
            <p:cNvPr id="28" name="Text Box 1026">
              <a:extLst>
                <a:ext uri="{FF2B5EF4-FFF2-40B4-BE49-F238E27FC236}">
                  <a16:creationId xmlns:a16="http://schemas.microsoft.com/office/drawing/2014/main" id="{794EB912-2E91-1247-9495-3E626A4A9AEC}"/>
                </a:ext>
              </a:extLst>
            </p:cNvPr>
            <p:cNvSpPr txBox="1">
              <a:spLocks noChangeArrowheads="1"/>
            </p:cNvSpPr>
            <p:nvPr/>
          </p:nvSpPr>
          <p:spPr bwMode="auto">
            <a:xfrm>
              <a:off x="2929890" y="1115133"/>
              <a:ext cx="255651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b="0" dirty="0">
                  <a:solidFill>
                    <a:schemeClr val="bg2"/>
                  </a:solidFill>
                  <a:effectLst>
                    <a:outerShdw dist="38100" dir="2700000" algn="tl" rotWithShape="0">
                      <a:prstClr val="black"/>
                    </a:outerShdw>
                  </a:effectLst>
                </a:rPr>
                <a:t>% Sin </a:t>
              </a:r>
              <a:r>
                <a:rPr lang="es-ES" sz="1800" dirty="0">
                  <a:solidFill>
                    <a:schemeClr val="bg2"/>
                  </a:solidFill>
                </a:rPr>
                <a:t>religión</a:t>
              </a:r>
              <a:endParaRPr lang="en-US" sz="1800" b="0" dirty="0">
                <a:solidFill>
                  <a:schemeClr val="bg2"/>
                </a:solidFill>
                <a:effectLst>
                  <a:outerShdw dist="38100" dir="2700000" algn="tl" rotWithShape="0">
                    <a:prstClr val="black"/>
                  </a:outerShdw>
                </a:effectLst>
              </a:endParaRPr>
            </a:p>
          </p:txBody>
        </p:sp>
      </p:grpSp>
      <p:sp>
        <p:nvSpPr>
          <p:cNvPr id="50" name="Text Box 1026">
            <a:extLst>
              <a:ext uri="{FF2B5EF4-FFF2-40B4-BE49-F238E27FC236}">
                <a16:creationId xmlns:a16="http://schemas.microsoft.com/office/drawing/2014/main" id="{B5763765-FB32-1741-ADF1-CC162531411A}"/>
              </a:ext>
            </a:extLst>
          </p:cNvPr>
          <p:cNvSpPr txBox="1">
            <a:spLocks noChangeArrowheads="1"/>
          </p:cNvSpPr>
          <p:nvPr/>
        </p:nvSpPr>
        <p:spPr bwMode="auto">
          <a:xfrm>
            <a:off x="4136939" y="1421249"/>
            <a:ext cx="558100"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4400" dirty="0">
                <a:solidFill>
                  <a:srgbClr val="FF0000"/>
                </a:solidFill>
                <a:effectLst>
                  <a:outerShdw dist="38100" dir="2700000" algn="tl" rotWithShape="0">
                    <a:prstClr val="black"/>
                  </a:outerShdw>
                </a:effectLst>
              </a:rPr>
              <a:t>?</a:t>
            </a:r>
            <a:endParaRPr lang="en-US" dirty="0">
              <a:solidFill>
                <a:srgbClr val="FF0000"/>
              </a:solidFill>
              <a:effectLst>
                <a:outerShdw dist="38100" dir="2700000" algn="tl" rotWithShape="0">
                  <a:prstClr val="black"/>
                </a:outerShdw>
              </a:effectLst>
            </a:endParaRPr>
          </a:p>
        </p:txBody>
      </p:sp>
      <p:sp>
        <p:nvSpPr>
          <p:cNvPr id="30" name="Rectangle 29">
            <a:extLst>
              <a:ext uri="{FF2B5EF4-FFF2-40B4-BE49-F238E27FC236}">
                <a16:creationId xmlns:a16="http://schemas.microsoft.com/office/drawing/2014/main" id="{324648CF-75FB-174D-B76B-A4FCF84E2B43}"/>
              </a:ext>
            </a:extLst>
          </p:cNvPr>
          <p:cNvSpPr/>
          <p:nvPr/>
        </p:nvSpPr>
        <p:spPr bwMode="auto">
          <a:xfrm>
            <a:off x="3962399" y="2552971"/>
            <a:ext cx="4495801" cy="2933429"/>
          </a:xfrm>
          <a:prstGeom prst="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Comic Sans MS" charset="0"/>
              <a:ea typeface="ＭＳ Ｐゴシック" charset="0"/>
            </a:endParaRPr>
          </a:p>
        </p:txBody>
      </p:sp>
      <p:sp>
        <p:nvSpPr>
          <p:cNvPr id="31" name="Text Box 1026">
            <a:extLst>
              <a:ext uri="{FF2B5EF4-FFF2-40B4-BE49-F238E27FC236}">
                <a16:creationId xmlns:a16="http://schemas.microsoft.com/office/drawing/2014/main" id="{67B957BA-30F4-5246-A24C-5685EA062258}"/>
              </a:ext>
            </a:extLst>
          </p:cNvPr>
          <p:cNvSpPr txBox="1">
            <a:spLocks noChangeArrowheads="1"/>
          </p:cNvSpPr>
          <p:nvPr/>
        </p:nvSpPr>
        <p:spPr bwMode="auto">
          <a:xfrm>
            <a:off x="3973829" y="2624078"/>
            <a:ext cx="4484371" cy="2862322"/>
          </a:xfrm>
          <a:prstGeom prst="rect">
            <a:avLst/>
          </a:prstGeom>
          <a:noFill/>
          <a:ln w="34925" cmpd="dbl">
            <a:noFill/>
            <a:prstDash val="solid"/>
            <a:miter lim="800000"/>
            <a:headEnd/>
            <a:tailEnd/>
          </a:ln>
          <a:effectLst/>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n-US" sz="2400" dirty="0" err="1">
                <a:solidFill>
                  <a:schemeClr val="tx1"/>
                </a:solidFill>
                <a:effectLst>
                  <a:outerShdw sx="1000" sy="1000" algn="tl" rotWithShape="0">
                    <a:prstClr val="black"/>
                  </a:outerShdw>
                </a:effectLst>
              </a:rPr>
              <a:t>Encuesta</a:t>
            </a:r>
            <a:r>
              <a:rPr lang="en-US" sz="2400" dirty="0">
                <a:solidFill>
                  <a:schemeClr val="tx1"/>
                </a:solidFill>
                <a:effectLst>
                  <a:outerShdw sx="1000" sy="1000" algn="tl" rotWithShape="0">
                    <a:prstClr val="black"/>
                  </a:outerShdw>
                </a:effectLst>
              </a:rPr>
              <a:t> CNN</a:t>
            </a:r>
          </a:p>
          <a:p>
            <a:pPr algn="ctr">
              <a:lnSpc>
                <a:spcPct val="90000"/>
              </a:lnSpc>
              <a:spcBef>
                <a:spcPts val="0"/>
              </a:spcBef>
              <a:buNone/>
            </a:pPr>
            <a:r>
              <a:rPr lang="es-ES" sz="2400" dirty="0">
                <a:solidFill>
                  <a:schemeClr val="tx1"/>
                </a:solidFill>
              </a:rPr>
              <a:t>¿Cuántos estadounidenses se identifican con una iglesia?</a:t>
            </a:r>
            <a:endParaRPr lang="en-US" sz="2400" dirty="0">
              <a:solidFill>
                <a:schemeClr val="tx1"/>
              </a:solidFill>
              <a:effectLst>
                <a:outerShdw sx="1000" sy="1000" algn="tl" rotWithShape="0">
                  <a:prstClr val="black"/>
                </a:outerShdw>
              </a:effectLst>
            </a:endParaRPr>
          </a:p>
          <a:p>
            <a:pPr>
              <a:lnSpc>
                <a:spcPct val="90000"/>
              </a:lnSpc>
              <a:spcBef>
                <a:spcPts val="0"/>
              </a:spcBef>
              <a:buNone/>
              <a:tabLst>
                <a:tab pos="1592263" algn="l"/>
                <a:tab pos="2171700" algn="l"/>
                <a:tab pos="3429000" algn="l"/>
              </a:tabLst>
            </a:pPr>
            <a:r>
              <a:rPr lang="en-US" sz="2400" dirty="0">
                <a:solidFill>
                  <a:schemeClr val="tx1"/>
                </a:solidFill>
                <a:effectLst>
                  <a:outerShdw sx="1000" sy="1000" algn="tl" rotWithShape="0">
                    <a:prstClr val="black"/>
                  </a:outerShdw>
                </a:effectLst>
              </a:rPr>
              <a:t>		1972 	2019</a:t>
            </a:r>
          </a:p>
          <a:p>
            <a:pPr>
              <a:lnSpc>
                <a:spcPct val="90000"/>
              </a:lnSpc>
              <a:spcBef>
                <a:spcPts val="0"/>
              </a:spcBef>
              <a:buNone/>
              <a:tabLst>
                <a:tab pos="1592263" algn="l"/>
                <a:tab pos="2222500" algn="l"/>
              </a:tabLst>
            </a:pPr>
            <a:endParaRPr lang="en-US" sz="1100" dirty="0">
              <a:solidFill>
                <a:schemeClr val="tx1"/>
              </a:solidFill>
              <a:effectLst>
                <a:outerShdw sx="1000" sy="1000" algn="tl" rotWithShape="0">
                  <a:prstClr val="black"/>
                </a:outerShdw>
              </a:effectLst>
            </a:endParaRPr>
          </a:p>
          <a:p>
            <a:pPr>
              <a:lnSpc>
                <a:spcPct val="90000"/>
              </a:lnSpc>
              <a:spcBef>
                <a:spcPts val="0"/>
              </a:spcBef>
              <a:buNone/>
              <a:tabLst>
                <a:tab pos="1592263" algn="l"/>
                <a:tab pos="2222500" algn="l"/>
                <a:tab pos="3479800" algn="l"/>
              </a:tabLst>
            </a:pPr>
            <a:r>
              <a:rPr lang="en-US" sz="2400" dirty="0" err="1">
                <a:solidFill>
                  <a:schemeClr val="tx1"/>
                </a:solidFill>
                <a:effectLst>
                  <a:outerShdw sx="1000" sy="1000" algn="tl" rotWithShape="0">
                    <a:prstClr val="black"/>
                  </a:outerShdw>
                </a:effectLst>
              </a:rPr>
              <a:t>Protestante</a:t>
            </a:r>
            <a:r>
              <a:rPr lang="en-US" sz="2400" dirty="0">
                <a:solidFill>
                  <a:schemeClr val="tx1"/>
                </a:solidFill>
                <a:effectLst>
                  <a:outerShdw sx="1000" sy="1000" algn="tl" rotWithShape="0">
                    <a:prstClr val="black"/>
                  </a:outerShdw>
                </a:effectLst>
              </a:rPr>
              <a:t> 	28% 	11% </a:t>
            </a:r>
          </a:p>
          <a:p>
            <a:pPr>
              <a:lnSpc>
                <a:spcPct val="90000"/>
              </a:lnSpc>
              <a:spcBef>
                <a:spcPts val="0"/>
              </a:spcBef>
              <a:buNone/>
              <a:tabLst>
                <a:tab pos="1592263" algn="l"/>
                <a:tab pos="2222500" algn="l"/>
                <a:tab pos="3479800" algn="l"/>
              </a:tabLst>
            </a:pPr>
            <a:endParaRPr lang="en-US" sz="1000" dirty="0">
              <a:solidFill>
                <a:schemeClr val="tx1"/>
              </a:solidFill>
              <a:effectLst>
                <a:outerShdw sx="1000" sy="1000" algn="tl" rotWithShape="0">
                  <a:prstClr val="black"/>
                </a:outerShdw>
              </a:effectLst>
            </a:endParaRPr>
          </a:p>
          <a:p>
            <a:pPr>
              <a:lnSpc>
                <a:spcPct val="90000"/>
              </a:lnSpc>
              <a:spcBef>
                <a:spcPts val="0"/>
              </a:spcBef>
              <a:buNone/>
              <a:tabLst>
                <a:tab pos="1592263" algn="l"/>
                <a:tab pos="2222500" algn="l"/>
                <a:tab pos="3479800" algn="l"/>
              </a:tabLst>
            </a:pPr>
            <a:r>
              <a:rPr lang="en-US" sz="2400" dirty="0">
                <a:solidFill>
                  <a:schemeClr val="tx1"/>
                </a:solidFill>
                <a:effectLst>
                  <a:outerShdw sx="1000" sy="1000" algn="tl" rotWithShape="0">
                    <a:prstClr val="black"/>
                  </a:outerShdw>
                </a:effectLst>
              </a:rPr>
              <a:t>C</a:t>
            </a:r>
            <a:r>
              <a:rPr lang="es-ES" sz="2400" dirty="0" err="1">
                <a:solidFill>
                  <a:schemeClr val="tx1"/>
                </a:solidFill>
              </a:rPr>
              <a:t>atólico</a:t>
            </a:r>
            <a:r>
              <a:rPr lang="en-US" sz="2400" dirty="0">
                <a:solidFill>
                  <a:schemeClr val="tx1"/>
                </a:solidFill>
                <a:effectLst>
                  <a:outerShdw sx="1000" sy="1000" algn="tl" rotWithShape="0">
                    <a:prstClr val="black"/>
                  </a:outerShdw>
                </a:effectLst>
              </a:rPr>
              <a:t> 		27%	23%</a:t>
            </a:r>
          </a:p>
          <a:p>
            <a:pPr>
              <a:lnSpc>
                <a:spcPct val="90000"/>
              </a:lnSpc>
              <a:spcBef>
                <a:spcPts val="0"/>
              </a:spcBef>
              <a:buNone/>
              <a:tabLst>
                <a:tab pos="1592263" algn="l"/>
                <a:tab pos="2222500" algn="l"/>
                <a:tab pos="3479800" algn="l"/>
              </a:tabLst>
            </a:pPr>
            <a:endParaRPr lang="en-US" sz="1000" dirty="0">
              <a:solidFill>
                <a:schemeClr val="tx1"/>
              </a:solidFill>
              <a:effectLst>
                <a:outerShdw sx="1000" sy="1000" algn="tl" rotWithShape="0">
                  <a:prstClr val="black"/>
                </a:outerShdw>
              </a:effectLst>
            </a:endParaRPr>
          </a:p>
          <a:p>
            <a:pPr>
              <a:lnSpc>
                <a:spcPct val="90000"/>
              </a:lnSpc>
              <a:spcBef>
                <a:spcPts val="0"/>
              </a:spcBef>
              <a:buNone/>
              <a:tabLst>
                <a:tab pos="1592263" algn="l"/>
                <a:tab pos="2222500" algn="l"/>
                <a:tab pos="3479800" algn="l"/>
              </a:tabLst>
            </a:pPr>
            <a:r>
              <a:rPr lang="es-ES" sz="2400" dirty="0">
                <a:solidFill>
                  <a:schemeClr val="tx1"/>
                </a:solidFill>
              </a:rPr>
              <a:t>Evangélico</a:t>
            </a:r>
            <a:r>
              <a:rPr lang="en-US" sz="2400" dirty="0">
                <a:solidFill>
                  <a:schemeClr val="tx1"/>
                </a:solidFill>
              </a:rPr>
              <a:t>		</a:t>
            </a:r>
            <a:r>
              <a:rPr lang="en-US" sz="2400" dirty="0">
                <a:solidFill>
                  <a:schemeClr val="tx1"/>
                </a:solidFill>
                <a:effectLst>
                  <a:outerShdw sx="1000" sy="1000" algn="tl" rotWithShape="0">
                    <a:prstClr val="black"/>
                  </a:outerShdw>
                </a:effectLst>
              </a:rPr>
              <a:t>17% 	29%</a:t>
            </a:r>
          </a:p>
        </p:txBody>
      </p:sp>
      <p:sp>
        <p:nvSpPr>
          <p:cNvPr id="32" name="Text Box 1026">
            <a:extLst>
              <a:ext uri="{FF2B5EF4-FFF2-40B4-BE49-F238E27FC236}">
                <a16:creationId xmlns:a16="http://schemas.microsoft.com/office/drawing/2014/main" id="{F1525BED-4511-4F44-964B-573DAE5BE42A}"/>
              </a:ext>
            </a:extLst>
          </p:cNvPr>
          <p:cNvSpPr txBox="1">
            <a:spLocks noChangeArrowheads="1"/>
          </p:cNvSpPr>
          <p:nvPr/>
        </p:nvSpPr>
        <p:spPr bwMode="auto">
          <a:xfrm>
            <a:off x="171453" y="94383"/>
            <a:ext cx="8896347"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800" dirty="0">
                <a:solidFill>
                  <a:schemeClr val="tx1"/>
                </a:solidFill>
              </a:rPr>
              <a:t>Desglose de los que tienen una iglesia</a:t>
            </a:r>
            <a:endParaRPr lang="en-US" sz="2800" dirty="0">
              <a:solidFill>
                <a:schemeClr val="tx1"/>
              </a:solidFill>
              <a:effectLst>
                <a:outerShdw dist="38100" dir="2700000" algn="tl" rotWithShape="0">
                  <a:prstClr val="black"/>
                </a:outerShdw>
              </a:effectLst>
            </a:endParaRPr>
          </a:p>
        </p:txBody>
      </p:sp>
    </p:spTree>
    <p:extLst>
      <p:ext uri="{BB962C8B-B14F-4D97-AF65-F5344CB8AC3E}">
        <p14:creationId xmlns:p14="http://schemas.microsoft.com/office/powerpoint/2010/main" val="75212710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792316FE-2611-F14B-9662-C4B08EB9D38B}"/>
              </a:ext>
            </a:extLst>
          </p:cNvPr>
          <p:cNvSpPr txBox="1">
            <a:spLocks noChangeArrowheads="1"/>
          </p:cNvSpPr>
          <p:nvPr/>
        </p:nvSpPr>
        <p:spPr bwMode="auto">
          <a:xfrm>
            <a:off x="76200" y="503985"/>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1: </a:t>
            </a:r>
            <a:r>
              <a:rPr lang="es-ES" b="1" dirty="0">
                <a:solidFill>
                  <a:schemeClr val="accent1"/>
                </a:solidFill>
                <a:effectLst>
                  <a:outerShdw dist="38100" dir="2700000" algn="tl" rotWithShape="0">
                    <a:prstClr val="black"/>
                  </a:outerShdw>
                </a:effectLst>
              </a:rPr>
              <a:t>LA SITUACIÓN</a:t>
            </a:r>
            <a:r>
              <a:rPr lang="es-ES" b="1" dirty="0">
                <a:solidFill>
                  <a:schemeClr val="tx2"/>
                </a:solidFill>
                <a:effectLst>
                  <a:outerShdw dist="38100" dir="2700000" algn="tl" rotWithShape="0">
                    <a:prstClr val="black"/>
                  </a:outerShdw>
                </a:effectLst>
              </a:rPr>
              <a:t>-MARTES 10:30 AM</a:t>
            </a:r>
            <a:endParaRPr lang="en-US" altLang="en-US" b="1" dirty="0">
              <a:solidFill>
                <a:schemeClr val="tx2"/>
              </a:solidFill>
              <a:effectLst>
                <a:outerShdw dist="38100" dir="2700000" algn="tl" rotWithShape="0">
                  <a:prstClr val="black"/>
                </a:outerShdw>
              </a:effectLst>
            </a:endParaRPr>
          </a:p>
        </p:txBody>
      </p:sp>
      <p:sp>
        <p:nvSpPr>
          <p:cNvPr id="5" name="Text Box 5">
            <a:extLst>
              <a:ext uri="{FF2B5EF4-FFF2-40B4-BE49-F238E27FC236}">
                <a16:creationId xmlns:a16="http://schemas.microsoft.com/office/drawing/2014/main" id="{58CB8A2D-BDB1-6340-A08B-61BF4D582765}"/>
              </a:ext>
            </a:extLst>
          </p:cNvPr>
          <p:cNvSpPr txBox="1">
            <a:spLocks noChangeArrowheads="1"/>
          </p:cNvSpPr>
          <p:nvPr/>
        </p:nvSpPr>
        <p:spPr bwMode="auto">
          <a:xfrm>
            <a:off x="76200" y="15240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cap="all" dirty="0">
                <a:solidFill>
                  <a:schemeClr val="tx2"/>
                </a:solidFill>
                <a:effectLst>
                  <a:outerShdw dist="38100" dir="2700000" algn="tl" rotWithShape="0">
                    <a:prstClr val="black"/>
                  </a:outerShdw>
                </a:effectLst>
              </a:rPr>
              <a:t>La iglesia de hoy</a:t>
            </a:r>
            <a:endParaRPr lang="en-US" altLang="en-US" sz="2800" b="1" cap="all" dirty="0">
              <a:solidFill>
                <a:schemeClr val="tx2"/>
              </a:solidFill>
              <a:effectLst>
                <a:outerShdw dist="38100" dir="2700000" algn="tl" rotWithShape="0">
                  <a:prstClr val="black"/>
                </a:outerShdw>
              </a:effectLst>
            </a:endParaRPr>
          </a:p>
        </p:txBody>
      </p:sp>
      <p:sp>
        <p:nvSpPr>
          <p:cNvPr id="7" name="Text Box 3">
            <a:extLst>
              <a:ext uri="{FF2B5EF4-FFF2-40B4-BE49-F238E27FC236}">
                <a16:creationId xmlns:a16="http://schemas.microsoft.com/office/drawing/2014/main" id="{0AD7A03E-73ED-9840-9A61-957F986FD8C7}"/>
              </a:ext>
            </a:extLst>
          </p:cNvPr>
          <p:cNvSpPr txBox="1">
            <a:spLocks noChangeArrowheads="1"/>
          </p:cNvSpPr>
          <p:nvPr/>
        </p:nvSpPr>
        <p:spPr bwMode="auto">
          <a:xfrm>
            <a:off x="76200" y="2590800"/>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2: </a:t>
            </a:r>
            <a:r>
              <a:rPr lang="es-ES" b="1" dirty="0">
                <a:solidFill>
                  <a:schemeClr val="accent1"/>
                </a:solidFill>
                <a:effectLst>
                  <a:outerShdw dist="38100" dir="2700000" algn="tl" rotWithShape="0">
                    <a:prstClr val="black"/>
                  </a:outerShdw>
                </a:effectLst>
              </a:rPr>
              <a:t>LA SOLUCIÓN</a:t>
            </a:r>
            <a:r>
              <a:rPr lang="es-ES" b="1" dirty="0">
                <a:solidFill>
                  <a:schemeClr val="tx2"/>
                </a:solidFill>
                <a:effectLst>
                  <a:outerShdw dist="38100" dir="2700000" algn="tl" rotWithShape="0">
                    <a:prstClr val="black"/>
                  </a:outerShdw>
                </a:effectLst>
              </a:rPr>
              <a:t>-MIÉRCOLES 9:00 AM</a:t>
            </a:r>
            <a:endParaRPr lang="en-US" altLang="en-US" b="1" dirty="0">
              <a:solidFill>
                <a:schemeClr val="tx2"/>
              </a:solidFill>
              <a:effectLst>
                <a:outerShdw dist="38100" dir="2700000" algn="tl" rotWithShape="0">
                  <a:prstClr val="black"/>
                </a:outerShdw>
              </a:effectLst>
            </a:endParaRPr>
          </a:p>
        </p:txBody>
      </p:sp>
      <p:sp>
        <p:nvSpPr>
          <p:cNvPr id="8" name="Text Box 3">
            <a:extLst>
              <a:ext uri="{FF2B5EF4-FFF2-40B4-BE49-F238E27FC236}">
                <a16:creationId xmlns:a16="http://schemas.microsoft.com/office/drawing/2014/main" id="{9A07FB57-C49B-C341-93E4-19EE6089FF06}"/>
              </a:ext>
            </a:extLst>
          </p:cNvPr>
          <p:cNvSpPr txBox="1">
            <a:spLocks noChangeArrowheads="1"/>
          </p:cNvSpPr>
          <p:nvPr/>
        </p:nvSpPr>
        <p:spPr bwMode="auto">
          <a:xfrm>
            <a:off x="152400" y="4725230"/>
            <a:ext cx="883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3: </a:t>
            </a:r>
            <a:r>
              <a:rPr lang="es-ES" b="1" dirty="0">
                <a:solidFill>
                  <a:schemeClr val="accent1"/>
                </a:solidFill>
                <a:effectLst>
                  <a:outerShdw dist="38100" dir="2700000" algn="tl" rotWithShape="0">
                    <a:prstClr val="black"/>
                  </a:outerShdw>
                </a:effectLst>
              </a:rPr>
              <a:t>LA ESTRATEGIA </a:t>
            </a:r>
            <a:r>
              <a:rPr lang="es-ES" b="1" dirty="0">
                <a:solidFill>
                  <a:schemeClr val="tx2"/>
                </a:solidFill>
                <a:effectLst>
                  <a:outerShdw dist="38100" dir="2700000" algn="tl" rotWithShape="0">
                    <a:prstClr val="black"/>
                  </a:outerShdw>
                </a:effectLst>
              </a:rPr>
              <a:t>- JUEVES 9:00 AM</a:t>
            </a:r>
            <a:endParaRPr lang="en-US" altLang="en-US" b="1" dirty="0">
              <a:solidFill>
                <a:schemeClr val="tx2"/>
              </a:solidFill>
              <a:effectLst>
                <a:outerShdw dist="38100" dir="2700000" algn="tl" rotWithShape="0">
                  <a:prstClr val="black"/>
                </a:outerShdw>
              </a:effectLst>
            </a:endParaRPr>
          </a:p>
        </p:txBody>
      </p:sp>
      <p:sp>
        <p:nvSpPr>
          <p:cNvPr id="6" name="Text Box 3">
            <a:extLst>
              <a:ext uri="{FF2B5EF4-FFF2-40B4-BE49-F238E27FC236}">
                <a16:creationId xmlns:a16="http://schemas.microsoft.com/office/drawing/2014/main" id="{5C37550B-2B4C-5C44-AD8D-1B3D89F7DB5A}"/>
              </a:ext>
            </a:extLst>
          </p:cNvPr>
          <p:cNvSpPr txBox="1">
            <a:spLocks noChangeArrowheads="1"/>
          </p:cNvSpPr>
          <p:nvPr/>
        </p:nvSpPr>
        <p:spPr bwMode="auto">
          <a:xfrm>
            <a:off x="762000" y="868740"/>
            <a:ext cx="7620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La Iglesia está en una batalla con el espíritu mortal del anticristo y no puede ganar solo con ladrillo y mortero, música y adoración, enseñanza y programas y edificios y presupuestos!</a:t>
            </a:r>
            <a:endParaRPr lang="en-US" altLang="en-US" b="1" dirty="0">
              <a:solidFill>
                <a:schemeClr val="tx2"/>
              </a:solidFill>
              <a:effectLst>
                <a:outerShdw dist="38100" dir="2700000" algn="tl" rotWithShape="0">
                  <a:prstClr val="black"/>
                </a:outerShdw>
              </a:effectLst>
            </a:endParaRPr>
          </a:p>
        </p:txBody>
      </p:sp>
      <p:sp>
        <p:nvSpPr>
          <p:cNvPr id="9" name="Text Box 3">
            <a:extLst>
              <a:ext uri="{FF2B5EF4-FFF2-40B4-BE49-F238E27FC236}">
                <a16:creationId xmlns:a16="http://schemas.microsoft.com/office/drawing/2014/main" id="{1C6639FB-CF85-EA46-B7CF-86D1D6CCE3D9}"/>
              </a:ext>
            </a:extLst>
          </p:cNvPr>
          <p:cNvSpPr txBox="1">
            <a:spLocks noChangeArrowheads="1"/>
          </p:cNvSpPr>
          <p:nvPr/>
        </p:nvSpPr>
        <p:spPr bwMode="auto">
          <a:xfrm>
            <a:off x="1295400" y="2996541"/>
            <a:ext cx="6553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Haga que la presencia (proximidad) de Dios en la Trinidad sea la misión de la Iglesia en cada cristiano, y en la comunidad de grupos grandes y pequeños.</a:t>
            </a:r>
            <a:endParaRPr lang="en-US" altLang="en-US" b="1" dirty="0">
              <a:solidFill>
                <a:schemeClr val="tx2"/>
              </a:solidFill>
              <a:effectLst>
                <a:outerShdw dist="38100" dir="2700000" algn="tl" rotWithShape="0">
                  <a:prstClr val="black"/>
                </a:outerShdw>
              </a:effectLst>
            </a:endParaRPr>
          </a:p>
        </p:txBody>
      </p:sp>
      <p:sp>
        <p:nvSpPr>
          <p:cNvPr id="10" name="Text Box 3">
            <a:extLst>
              <a:ext uri="{FF2B5EF4-FFF2-40B4-BE49-F238E27FC236}">
                <a16:creationId xmlns:a16="http://schemas.microsoft.com/office/drawing/2014/main" id="{53312CF6-3652-A64C-95A1-7074A84B85A6}"/>
              </a:ext>
            </a:extLst>
          </p:cNvPr>
          <p:cNvSpPr txBox="1">
            <a:spLocks noChangeArrowheads="1"/>
          </p:cNvSpPr>
          <p:nvPr/>
        </p:nvSpPr>
        <p:spPr bwMode="auto">
          <a:xfrm>
            <a:off x="685800" y="5106230"/>
            <a:ext cx="777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Prepare a cada cristiano para que permanezca personalmente en la presencia de Dios, y para que viva en la presencia de Dios en tríadas orgánicas, células comunitarias y redes de supervisión.</a:t>
            </a:r>
            <a:endParaRPr lang="en-US" altLang="en-US"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31768528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5" name="Text Box 1026">
            <a:extLst>
              <a:ext uri="{FF2B5EF4-FFF2-40B4-BE49-F238E27FC236}">
                <a16:creationId xmlns:a16="http://schemas.microsoft.com/office/drawing/2014/main" id="{D1837BBD-C5F1-574E-AC3D-DFE0BC11E919}"/>
              </a:ext>
            </a:extLst>
          </p:cNvPr>
          <p:cNvSpPr txBox="1">
            <a:spLocks noChangeArrowheads="1"/>
          </p:cNvSpPr>
          <p:nvPr/>
        </p:nvSpPr>
        <p:spPr bwMode="auto">
          <a:xfrm>
            <a:off x="152400" y="394692"/>
            <a:ext cx="8991600" cy="6463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marL="293688" indent="-293688">
              <a:spcBef>
                <a:spcPts val="0"/>
              </a:spcBef>
              <a:buFont typeface="Wingdings" pitchFamily="2" charset="2"/>
              <a:buChar char="Ø"/>
            </a:pPr>
            <a:r>
              <a:rPr lang="es-ES" sz="2300" dirty="0">
                <a:effectLst>
                  <a:outerShdw dist="38100" dir="2700000" algn="tl" rotWithShape="0">
                    <a:prstClr val="black"/>
                  </a:outerShdw>
                </a:effectLst>
              </a:rPr>
              <a:t>Las iglesias están creciendo y declinando. </a:t>
            </a:r>
          </a:p>
          <a:p>
            <a:pPr>
              <a:spcBef>
                <a:spcPts val="0"/>
              </a:spcBef>
              <a:buNone/>
              <a:tabLst>
                <a:tab pos="615950" algn="l"/>
              </a:tabLst>
            </a:pPr>
            <a:r>
              <a:rPr lang="es-ES" sz="2300" dirty="0">
                <a:effectLst>
                  <a:outerShdw dist="38100" dir="2700000" algn="tl" rotWithShape="0">
                    <a:prstClr val="black"/>
                  </a:outerShdw>
                </a:effectLst>
              </a:rPr>
              <a:t>	El 65% de las iglesias están en decadencia o en una meseta. </a:t>
            </a:r>
          </a:p>
          <a:p>
            <a:pPr>
              <a:spcBef>
                <a:spcPts val="0"/>
              </a:spcBef>
              <a:buNone/>
              <a:tabLst>
                <a:tab pos="615950" algn="l"/>
              </a:tabLst>
            </a:pPr>
            <a:r>
              <a:rPr lang="es-ES" sz="2300" dirty="0">
                <a:effectLst>
                  <a:outerShdw dist="38100" dir="2700000" algn="tl" rotWithShape="0">
                    <a:prstClr val="black"/>
                  </a:outerShdw>
                </a:effectLst>
              </a:rPr>
              <a:t>	El 35% de las iglesias están creciendo. </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Los pastores se están haciendo viejos (1 de 7 a 40).</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Los </a:t>
            </a:r>
            <a:r>
              <a:rPr lang="es-ES" sz="2300" dirty="0" err="1">
                <a:effectLst>
                  <a:outerShdw dist="38100" dir="2700000" algn="tl" rotWithShape="0">
                    <a:prstClr val="black"/>
                  </a:outerShdw>
                </a:effectLst>
              </a:rPr>
              <a:t>mileniales</a:t>
            </a:r>
            <a:r>
              <a:rPr lang="es-ES" sz="2300" dirty="0">
                <a:effectLst>
                  <a:outerShdw dist="38100" dir="2700000" algn="tl" rotWithShape="0">
                    <a:prstClr val="black"/>
                  </a:outerShdw>
                </a:effectLst>
              </a:rPr>
              <a:t> no son “religiosos sino espirituales”. </a:t>
            </a:r>
          </a:p>
          <a:p>
            <a:pPr indent="628650">
              <a:spcBef>
                <a:spcPts val="0"/>
              </a:spcBef>
              <a:buNone/>
            </a:pPr>
            <a:r>
              <a:rPr lang="es-ES" sz="2300" dirty="0">
                <a:effectLst>
                  <a:outerShdw dist="38100" dir="2700000" algn="tl" rotWithShape="0">
                    <a:prstClr val="black"/>
                  </a:outerShdw>
                </a:effectLst>
              </a:rPr>
              <a:t>El 40% se consideran religiosos. </a:t>
            </a:r>
          </a:p>
          <a:p>
            <a:pPr indent="628650">
              <a:spcBef>
                <a:spcPts val="0"/>
              </a:spcBef>
              <a:buNone/>
            </a:pPr>
            <a:r>
              <a:rPr lang="es-ES" sz="2300" dirty="0">
                <a:effectLst>
                  <a:outerShdw dist="38100" dir="2700000" algn="tl" rotWithShape="0">
                    <a:prstClr val="black"/>
                  </a:outerShdw>
                </a:effectLst>
              </a:rPr>
              <a:t>El 80% se considera que tienen creencias espirituales.</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Los </a:t>
            </a:r>
            <a:r>
              <a:rPr lang="es-ES" sz="2300" dirty="0" err="1">
                <a:effectLst>
                  <a:outerShdw dist="38100" dir="2700000" algn="tl" rotWithShape="0">
                    <a:prstClr val="black"/>
                  </a:outerShdw>
                </a:effectLst>
              </a:rPr>
              <a:t>Mileniales</a:t>
            </a:r>
            <a:r>
              <a:rPr lang="es-ES" sz="2300" dirty="0">
                <a:effectLst>
                  <a:outerShdw dist="38100" dir="2700000" algn="tl" rotWithShape="0">
                    <a:prstClr val="black"/>
                  </a:outerShdw>
                </a:effectLst>
              </a:rPr>
              <a:t> no se conectan con la religión organizada como sus padres. </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El 61% de las iglesias pequeñas tienen menos de 100 miembros. </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Muchas iglesias cierran cada año (¿5000, 6000, 10000, 16000?). ¡Sólo queda la estructura de la iglesia! </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¡Las denominaciones se están enfocando en estrategias que revitalizarán a las iglesias moribundas! </a:t>
            </a:r>
          </a:p>
          <a:p>
            <a:pPr marL="293688" indent="-293688">
              <a:spcBef>
                <a:spcPts val="0"/>
              </a:spcBef>
              <a:buFont typeface="Wingdings" pitchFamily="2" charset="2"/>
              <a:buChar char="Ø"/>
            </a:pPr>
            <a:r>
              <a:rPr lang="es-ES" sz="2300" dirty="0">
                <a:effectLst>
                  <a:outerShdw dist="38100" dir="2700000" algn="tl" rotWithShape="0">
                    <a:prstClr val="black"/>
                  </a:outerShdw>
                </a:effectLst>
              </a:rPr>
              <a:t>1 de cada 4 adultos de EE. UU. Son religiosos pero no miembros.</a:t>
            </a:r>
            <a:endParaRPr lang="en-US" sz="2300" dirty="0">
              <a:effectLst>
                <a:outerShdw dist="38100" dir="2700000" algn="tl" rotWithShape="0">
                  <a:prstClr val="black"/>
                </a:outerShdw>
              </a:effectLst>
            </a:endParaRPr>
          </a:p>
        </p:txBody>
      </p:sp>
      <p:sp>
        <p:nvSpPr>
          <p:cNvPr id="6" name="Text Box 1026">
            <a:extLst>
              <a:ext uri="{FF2B5EF4-FFF2-40B4-BE49-F238E27FC236}">
                <a16:creationId xmlns:a16="http://schemas.microsoft.com/office/drawing/2014/main" id="{8ED9DD3A-A9F6-AF48-B7B2-047247DE966B}"/>
              </a:ext>
            </a:extLst>
          </p:cNvPr>
          <p:cNvSpPr txBox="1">
            <a:spLocks noChangeArrowheads="1"/>
          </p:cNvSpPr>
          <p:nvPr/>
        </p:nvSpPr>
        <p:spPr bwMode="auto">
          <a:xfrm>
            <a:off x="769143" y="0"/>
            <a:ext cx="76057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3200" dirty="0">
                <a:effectLst>
                  <a:outerShdw dist="38100" dir="2700000" algn="tl" rotWithShape="0">
                    <a:prstClr val="black"/>
                  </a:outerShdw>
                </a:effectLst>
              </a:rPr>
              <a:t>TENDENCIAS DE LA IGLESIA</a:t>
            </a:r>
            <a:endParaRPr lang="en-US" altLang="en-US" sz="3200" dirty="0">
              <a:effectLst>
                <a:outerShdw dist="38100" dir="2700000" algn="tl" rotWithShape="0">
                  <a:prstClr val="black"/>
                </a:outerShdw>
              </a:effectLst>
            </a:endParaRPr>
          </a:p>
        </p:txBody>
      </p:sp>
    </p:spTree>
    <p:extLst>
      <p:ext uri="{BB962C8B-B14F-4D97-AF65-F5344CB8AC3E}">
        <p14:creationId xmlns:p14="http://schemas.microsoft.com/office/powerpoint/2010/main" val="22294031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 name="Text Box 1026">
            <a:extLst>
              <a:ext uri="{FF2B5EF4-FFF2-40B4-BE49-F238E27FC236}">
                <a16:creationId xmlns:a16="http://schemas.microsoft.com/office/drawing/2014/main" id="{D1837BBD-C5F1-574E-AC3D-DFE0BC11E919}"/>
              </a:ext>
            </a:extLst>
          </p:cNvPr>
          <p:cNvSpPr txBox="1">
            <a:spLocks noChangeArrowheads="1"/>
          </p:cNvSpPr>
          <p:nvPr/>
        </p:nvSpPr>
        <p:spPr bwMode="auto">
          <a:xfrm>
            <a:off x="304800" y="533400"/>
            <a:ext cx="670560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accent1"/>
                </a:solidFill>
                <a:effectLst>
                  <a:outerShdw dist="38100" dir="2700000" algn="tl" rotWithShape="0">
                    <a:prstClr val="black"/>
                  </a:outerShdw>
                </a:effectLst>
              </a:rPr>
              <a:t>El buscador, culto, mega modelo de iglesia</a:t>
            </a:r>
            <a:endParaRPr lang="en-US" sz="2400" dirty="0">
              <a:solidFill>
                <a:schemeClr val="accent1"/>
              </a:solidFill>
              <a:effectLst>
                <a:outerShdw dist="38100" dir="2700000" algn="tl" rotWithShape="0">
                  <a:prstClr val="black"/>
                </a:outerShdw>
              </a:effectLst>
            </a:endParaRPr>
          </a:p>
        </p:txBody>
      </p:sp>
      <p:sp>
        <p:nvSpPr>
          <p:cNvPr id="11" name="Text Box 1026">
            <a:extLst>
              <a:ext uri="{FF2B5EF4-FFF2-40B4-BE49-F238E27FC236}">
                <a16:creationId xmlns:a16="http://schemas.microsoft.com/office/drawing/2014/main" id="{85105ADD-B73C-C74B-B8A5-480666DE630C}"/>
              </a:ext>
            </a:extLst>
          </p:cNvPr>
          <p:cNvSpPr txBox="1">
            <a:spLocks noChangeArrowheads="1"/>
          </p:cNvSpPr>
          <p:nvPr/>
        </p:nvSpPr>
        <p:spPr bwMode="auto">
          <a:xfrm>
            <a:off x="769143" y="0"/>
            <a:ext cx="7605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cap="all" dirty="0">
                <a:effectLst>
                  <a:outerShdw dist="38100" dir="2700000" algn="tl" rotWithShape="0">
                    <a:prstClr val="black"/>
                  </a:outerShdw>
                </a:effectLst>
              </a:rPr>
              <a:t>La iglesia de hoy</a:t>
            </a:r>
            <a:endParaRPr lang="en-US" altLang="en-US" sz="2800" cap="all" dirty="0">
              <a:effectLst>
                <a:outerShdw dist="38100" dir="2700000" algn="tl" rotWithShape="0">
                  <a:prstClr val="black"/>
                </a:outerShdw>
              </a:effectLst>
            </a:endParaRPr>
          </a:p>
        </p:txBody>
      </p:sp>
      <p:sp>
        <p:nvSpPr>
          <p:cNvPr id="12" name="Text Box 1026">
            <a:extLst>
              <a:ext uri="{FF2B5EF4-FFF2-40B4-BE49-F238E27FC236}">
                <a16:creationId xmlns:a16="http://schemas.microsoft.com/office/drawing/2014/main" id="{141343E2-6D73-4A4A-90F2-E4CE1001FB96}"/>
              </a:ext>
            </a:extLst>
          </p:cNvPr>
          <p:cNvSpPr txBox="1">
            <a:spLocks noChangeArrowheads="1"/>
          </p:cNvSpPr>
          <p:nvPr/>
        </p:nvSpPr>
        <p:spPr bwMode="auto">
          <a:xfrm>
            <a:off x="6248400" y="4244977"/>
            <a:ext cx="2895600" cy="261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400" dirty="0">
                <a:effectLst>
                  <a:outerShdw dist="38100" dir="2700000" algn="tl" rotWithShape="0">
                    <a:prstClr val="black"/>
                  </a:outerShdw>
                </a:effectLst>
              </a:rPr>
              <a:t>The seeker, worship service, mega church model </a:t>
            </a:r>
          </a:p>
          <a:p>
            <a:pPr marL="342900" indent="-342900">
              <a:lnSpc>
                <a:spcPct val="90000"/>
              </a:lnSpc>
              <a:spcBef>
                <a:spcPts val="0"/>
              </a:spcBef>
              <a:buFont typeface="Wingdings" pitchFamily="2" charset="2"/>
              <a:buChar char="Ø"/>
            </a:pPr>
            <a:r>
              <a:rPr lang="en-US" sz="1400" dirty="0">
                <a:effectLst>
                  <a:outerShdw dist="38100" dir="2700000" algn="tl" rotWithShape="0">
                    <a:prstClr val="black"/>
                  </a:outerShdw>
                </a:effectLst>
              </a:rPr>
              <a:t>produces inspirational worship services </a:t>
            </a:r>
          </a:p>
          <a:p>
            <a:pPr marL="342900" indent="-342900">
              <a:lnSpc>
                <a:spcPct val="90000"/>
              </a:lnSpc>
              <a:spcBef>
                <a:spcPts val="0"/>
              </a:spcBef>
              <a:buFont typeface="Wingdings" pitchFamily="2" charset="2"/>
              <a:buChar char="Ø"/>
            </a:pPr>
            <a:r>
              <a:rPr lang="en-US" sz="1400" dirty="0">
                <a:effectLst>
                  <a:outerShdw dist="38100" dir="2700000" algn="tl" rotWithShape="0">
                    <a:prstClr val="black"/>
                  </a:outerShdw>
                </a:effectLst>
              </a:rPr>
              <a:t>uses the tools of media professionally </a:t>
            </a:r>
          </a:p>
          <a:p>
            <a:pPr marL="342900" indent="-342900">
              <a:lnSpc>
                <a:spcPct val="90000"/>
              </a:lnSpc>
              <a:spcBef>
                <a:spcPts val="0"/>
              </a:spcBef>
              <a:buFont typeface="Wingdings" pitchFamily="2" charset="2"/>
              <a:buChar char="Ø"/>
            </a:pPr>
            <a:r>
              <a:rPr lang="en-US" sz="1400" dirty="0">
                <a:effectLst>
                  <a:outerShdw dist="38100" dir="2700000" algn="tl" rotWithShape="0">
                    <a:prstClr val="black"/>
                  </a:outerShdw>
                </a:effectLst>
              </a:rPr>
              <a:t>is led by dynamic leaders </a:t>
            </a:r>
          </a:p>
          <a:p>
            <a:pPr marL="342900" indent="-342900">
              <a:lnSpc>
                <a:spcPct val="90000"/>
              </a:lnSpc>
              <a:spcBef>
                <a:spcPts val="0"/>
              </a:spcBef>
              <a:buFont typeface="Wingdings" pitchFamily="2" charset="2"/>
              <a:buChar char="Ø"/>
            </a:pPr>
            <a:r>
              <a:rPr lang="en-US" sz="1400" dirty="0">
                <a:effectLst>
                  <a:outerShdw dist="38100" dir="2700000" algn="tl" rotWithShape="0">
                    <a:prstClr val="black"/>
                  </a:outerShdw>
                </a:effectLst>
              </a:rPr>
              <a:t>provides impressive Sunday programs and ministries</a:t>
            </a:r>
          </a:p>
          <a:p>
            <a:pPr marL="342900" indent="-342900">
              <a:lnSpc>
                <a:spcPct val="90000"/>
              </a:lnSpc>
              <a:spcBef>
                <a:spcPts val="0"/>
              </a:spcBef>
              <a:buFont typeface="Wingdings" pitchFamily="2" charset="2"/>
              <a:buChar char="Ø"/>
            </a:pPr>
            <a:r>
              <a:rPr lang="en-US" sz="1400" dirty="0">
                <a:effectLst>
                  <a:outerShdw dist="38100" dir="2700000" algn="tl" rotWithShape="0">
                    <a:prstClr val="black"/>
                  </a:outerShdw>
                </a:effectLst>
              </a:rPr>
              <a:t>gathers crowds of seekers and Christians in one place</a:t>
            </a:r>
          </a:p>
          <a:p>
            <a:pPr marL="342900" indent="-342900">
              <a:lnSpc>
                <a:spcPct val="90000"/>
              </a:lnSpc>
              <a:spcBef>
                <a:spcPts val="0"/>
              </a:spcBef>
              <a:buFont typeface="Wingdings" pitchFamily="2" charset="2"/>
              <a:buChar char="Ø"/>
            </a:pPr>
            <a:r>
              <a:rPr lang="en-US" sz="1400" dirty="0">
                <a:effectLst>
                  <a:outerShdw dist="38100" dir="2700000" algn="tl" rotWithShape="0">
                    <a:prstClr val="black"/>
                  </a:outerShdw>
                </a:effectLst>
              </a:rPr>
              <a:t>builds beautiful campuses worth millions. </a:t>
            </a:r>
          </a:p>
        </p:txBody>
      </p:sp>
      <p:sp>
        <p:nvSpPr>
          <p:cNvPr id="14" name="Text Box 1026">
            <a:extLst>
              <a:ext uri="{FF2B5EF4-FFF2-40B4-BE49-F238E27FC236}">
                <a16:creationId xmlns:a16="http://schemas.microsoft.com/office/drawing/2014/main" id="{1C573009-6D5F-6347-9E57-737AEE02C0F7}"/>
              </a:ext>
            </a:extLst>
          </p:cNvPr>
          <p:cNvSpPr txBox="1">
            <a:spLocks noChangeArrowheads="1"/>
          </p:cNvSpPr>
          <p:nvPr/>
        </p:nvSpPr>
        <p:spPr bwMode="auto">
          <a:xfrm>
            <a:off x="125584" y="1231612"/>
            <a:ext cx="5029200" cy="474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marL="342900" indent="-342900">
              <a:lnSpc>
                <a:spcPct val="90000"/>
              </a:lnSpc>
              <a:spcBef>
                <a:spcPts val="0"/>
              </a:spcBef>
              <a:buFont typeface="Wingdings" pitchFamily="2" charset="2"/>
              <a:buChar char="Ø"/>
            </a:pPr>
            <a:r>
              <a:rPr lang="es-ES" sz="2400" dirty="0">
                <a:effectLst>
                  <a:outerShdw dist="38100" dir="2700000" algn="tl" rotWithShape="0">
                    <a:prstClr val="black"/>
                  </a:outerShdw>
                </a:effectLst>
              </a:rPr>
              <a:t>Produce servicios de adoración inspiradores </a:t>
            </a:r>
          </a:p>
          <a:p>
            <a:pPr marL="342900" indent="-342900">
              <a:lnSpc>
                <a:spcPct val="90000"/>
              </a:lnSpc>
              <a:spcBef>
                <a:spcPts val="0"/>
              </a:spcBef>
              <a:buFont typeface="Wingdings" pitchFamily="2" charset="2"/>
              <a:buChar char="Ø"/>
            </a:pPr>
            <a:r>
              <a:rPr lang="es-ES" sz="2400" dirty="0">
                <a:effectLst>
                  <a:outerShdw dist="38100" dir="2700000" algn="tl" rotWithShape="0">
                    <a:prstClr val="black"/>
                  </a:outerShdw>
                </a:effectLst>
              </a:rPr>
              <a:t>Utiliza las herramientas de los medios de comunicación profesionalmente. </a:t>
            </a:r>
          </a:p>
          <a:p>
            <a:pPr marL="342900" indent="-342900">
              <a:lnSpc>
                <a:spcPct val="90000"/>
              </a:lnSpc>
              <a:spcBef>
                <a:spcPts val="0"/>
              </a:spcBef>
              <a:buFont typeface="Wingdings" pitchFamily="2" charset="2"/>
              <a:buChar char="Ø"/>
            </a:pPr>
            <a:r>
              <a:rPr lang="es-ES" sz="2400" dirty="0">
                <a:effectLst>
                  <a:outerShdw dist="38100" dir="2700000" algn="tl" rotWithShape="0">
                    <a:prstClr val="black"/>
                  </a:outerShdw>
                </a:effectLst>
              </a:rPr>
              <a:t>Está liderado por líderes dinámicos Ofrece</a:t>
            </a:r>
          </a:p>
          <a:p>
            <a:pPr marL="342900" indent="-342900">
              <a:lnSpc>
                <a:spcPct val="90000"/>
              </a:lnSpc>
              <a:spcBef>
                <a:spcPts val="0"/>
              </a:spcBef>
              <a:buFont typeface="Wingdings" pitchFamily="2" charset="2"/>
              <a:buChar char="Ø"/>
            </a:pPr>
            <a:r>
              <a:rPr lang="es-ES" sz="2400" dirty="0">
                <a:effectLst>
                  <a:outerShdw dist="38100" dir="2700000" algn="tl" rotWithShape="0">
                    <a:prstClr val="black"/>
                  </a:outerShdw>
                </a:effectLst>
              </a:rPr>
              <a:t>Impresionantes programas y ministerios de los domingos. </a:t>
            </a:r>
          </a:p>
          <a:p>
            <a:pPr marL="342900" indent="-342900">
              <a:lnSpc>
                <a:spcPct val="90000"/>
              </a:lnSpc>
              <a:spcBef>
                <a:spcPts val="0"/>
              </a:spcBef>
              <a:buFont typeface="Wingdings" pitchFamily="2" charset="2"/>
              <a:buChar char="Ø"/>
            </a:pPr>
            <a:r>
              <a:rPr lang="es-ES" sz="2400" dirty="0">
                <a:effectLst>
                  <a:outerShdw dist="38100" dir="2700000" algn="tl" rotWithShape="0">
                    <a:prstClr val="black"/>
                  </a:outerShdw>
                </a:effectLst>
              </a:rPr>
              <a:t>Reúne multitudes de buscadores y cristianos en un solo lugar </a:t>
            </a:r>
          </a:p>
          <a:p>
            <a:pPr marL="342900" indent="-342900">
              <a:lnSpc>
                <a:spcPct val="90000"/>
              </a:lnSpc>
              <a:spcBef>
                <a:spcPts val="0"/>
              </a:spcBef>
              <a:buFont typeface="Wingdings" pitchFamily="2" charset="2"/>
              <a:buChar char="Ø"/>
            </a:pPr>
            <a:r>
              <a:rPr lang="es-ES" sz="2400" dirty="0">
                <a:effectLst>
                  <a:outerShdw dist="38100" dir="2700000" algn="tl" rotWithShape="0">
                    <a:prstClr val="black"/>
                  </a:outerShdw>
                </a:effectLst>
              </a:rPr>
              <a:t>Construye hermosos campus por valor de millones.</a:t>
            </a:r>
            <a:endParaRPr lang="en-US" sz="2400" dirty="0">
              <a:effectLst>
                <a:outerShdw dist="38100" dir="2700000" algn="tl" rotWithShape="0">
                  <a:prstClr val="black"/>
                </a:outerShdw>
              </a:effectLst>
            </a:endParaRPr>
          </a:p>
        </p:txBody>
      </p:sp>
      <p:grpSp>
        <p:nvGrpSpPr>
          <p:cNvPr id="2" name="Group 1">
            <a:extLst>
              <a:ext uri="{FF2B5EF4-FFF2-40B4-BE49-F238E27FC236}">
                <a16:creationId xmlns:a16="http://schemas.microsoft.com/office/drawing/2014/main" id="{F70D517A-FE3F-C445-8A04-8F526DC63C11}"/>
              </a:ext>
            </a:extLst>
          </p:cNvPr>
          <p:cNvGrpSpPr/>
          <p:nvPr/>
        </p:nvGrpSpPr>
        <p:grpSpPr>
          <a:xfrm>
            <a:off x="5572119" y="939225"/>
            <a:ext cx="3800481" cy="2970919"/>
            <a:chOff x="5572119" y="939225"/>
            <a:chExt cx="3800481" cy="2970919"/>
          </a:xfrm>
        </p:grpSpPr>
        <p:pic>
          <p:nvPicPr>
            <p:cNvPr id="9" name="Picture 54">
              <a:extLst>
                <a:ext uri="{FF2B5EF4-FFF2-40B4-BE49-F238E27FC236}">
                  <a16:creationId xmlns:a16="http://schemas.microsoft.com/office/drawing/2014/main" id="{5236253C-5C6A-B949-988B-CA03A7EF3F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19" y="951791"/>
              <a:ext cx="3571881" cy="295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026">
              <a:extLst>
                <a:ext uri="{FF2B5EF4-FFF2-40B4-BE49-F238E27FC236}">
                  <a16:creationId xmlns:a16="http://schemas.microsoft.com/office/drawing/2014/main" id="{2E0F3199-34E8-F749-AB16-AA06A3B50CA0}"/>
                </a:ext>
              </a:extLst>
            </p:cNvPr>
            <p:cNvSpPr txBox="1">
              <a:spLocks noChangeArrowheads="1"/>
            </p:cNvSpPr>
            <p:nvPr/>
          </p:nvSpPr>
          <p:spPr bwMode="auto">
            <a:xfrm>
              <a:off x="6110286" y="939225"/>
              <a:ext cx="32623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n-US" altLang="en-US" sz="3200" b="0" dirty="0">
                  <a:solidFill>
                    <a:schemeClr val="tx1"/>
                  </a:solidFill>
                  <a:effectLst>
                    <a:outerShdw dist="38100" dir="2700000" algn="tl" rotWithShape="0">
                      <a:prstClr val="black"/>
                    </a:outerShdw>
                  </a:effectLst>
                </a:rPr>
                <a:t>APARIENCIA</a:t>
              </a:r>
            </a:p>
          </p:txBody>
        </p:sp>
      </p:grpSp>
    </p:spTree>
    <p:extLst>
      <p:ext uri="{BB962C8B-B14F-4D97-AF65-F5344CB8AC3E}">
        <p14:creationId xmlns:p14="http://schemas.microsoft.com/office/powerpoint/2010/main" val="14125023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4">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1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 calcmode="lin" valueType="num">
                                      <p:cBhvr>
                                        <p:cTn id="15" dur="10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1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1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1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anim calcmode="lin" valueType="num">
                                      <p:cBhvr>
                                        <p:cTn id="23" dur="1000" fill="hold"/>
                                        <p:tgtEl>
                                          <p:spTgt spid="1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1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1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1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4">
                                            <p:txEl>
                                              <p:pRg st="3" end="3"/>
                                            </p:txEl>
                                          </p:spTgt>
                                        </p:tgtEl>
                                        <p:attrNameLst>
                                          <p:attrName>style.visibility</p:attrName>
                                        </p:attrNameLst>
                                      </p:cBhvr>
                                      <p:to>
                                        <p:strVal val="visible"/>
                                      </p:to>
                                    </p:set>
                                    <p:anim calcmode="lin" valueType="num">
                                      <p:cBhvr>
                                        <p:cTn id="31" dur="1000" fill="hold"/>
                                        <p:tgtEl>
                                          <p:spTgt spid="1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1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1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1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4">
                                            <p:txEl>
                                              <p:pRg st="4" end="4"/>
                                            </p:txEl>
                                          </p:spTgt>
                                        </p:tgtEl>
                                        <p:attrNameLst>
                                          <p:attrName>style.visibility</p:attrName>
                                        </p:attrNameLst>
                                      </p:cBhvr>
                                      <p:to>
                                        <p:strVal val="visible"/>
                                      </p:to>
                                    </p:set>
                                    <p:anim calcmode="lin" valueType="num">
                                      <p:cBhvr>
                                        <p:cTn id="39" dur="1000" fill="hold"/>
                                        <p:tgtEl>
                                          <p:spTgt spid="1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1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14">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14">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4">
                                            <p:txEl>
                                              <p:pRg st="5" end="5"/>
                                            </p:txEl>
                                          </p:spTgt>
                                        </p:tgtEl>
                                        <p:attrNameLst>
                                          <p:attrName>style.visibility</p:attrName>
                                        </p:attrNameLst>
                                      </p:cBhvr>
                                      <p:to>
                                        <p:strVal val="visible"/>
                                      </p:to>
                                    </p:set>
                                    <p:anim calcmode="lin" valueType="num">
                                      <p:cBhvr>
                                        <p:cTn id="47" dur="1000" fill="hold"/>
                                        <p:tgtEl>
                                          <p:spTgt spid="14">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14">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14">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
        <p:nvSpPr>
          <p:cNvPr id="5" name="Text Box 1026">
            <a:extLst>
              <a:ext uri="{FF2B5EF4-FFF2-40B4-BE49-F238E27FC236}">
                <a16:creationId xmlns:a16="http://schemas.microsoft.com/office/drawing/2014/main" id="{D1837BBD-C5F1-574E-AC3D-DFE0BC11E919}"/>
              </a:ext>
            </a:extLst>
          </p:cNvPr>
          <p:cNvSpPr txBox="1">
            <a:spLocks noChangeArrowheads="1"/>
          </p:cNvSpPr>
          <p:nvPr/>
        </p:nvSpPr>
        <p:spPr bwMode="auto">
          <a:xfrm>
            <a:off x="304800" y="533400"/>
            <a:ext cx="51054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Jesús comenzó su revolucionario movimiento teniendo una estrategia orgánica de relación:</a:t>
            </a:r>
            <a:endParaRPr lang="en-US" sz="2400" dirty="0">
              <a:effectLst>
                <a:outerShdw dist="38100" dir="2700000" algn="tl" rotWithShape="0">
                  <a:prstClr val="black"/>
                </a:outerShdw>
              </a:effectLst>
            </a:endParaRPr>
          </a:p>
        </p:txBody>
      </p:sp>
      <p:sp>
        <p:nvSpPr>
          <p:cNvPr id="6" name="Text Box 1026">
            <a:extLst>
              <a:ext uri="{FF2B5EF4-FFF2-40B4-BE49-F238E27FC236}">
                <a16:creationId xmlns:a16="http://schemas.microsoft.com/office/drawing/2014/main" id="{742D529C-96F7-CE43-8B70-CCD551D445B7}"/>
              </a:ext>
            </a:extLst>
          </p:cNvPr>
          <p:cNvSpPr txBox="1">
            <a:spLocks noChangeArrowheads="1"/>
          </p:cNvSpPr>
          <p:nvPr/>
        </p:nvSpPr>
        <p:spPr bwMode="auto">
          <a:xfrm>
            <a:off x="769143" y="0"/>
            <a:ext cx="7605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spcBef>
                <a:spcPct val="0"/>
              </a:spcBef>
              <a:buClrTx/>
              <a:buSzTx/>
              <a:buFontTx/>
              <a:buNone/>
            </a:pPr>
            <a:r>
              <a:rPr lang="es-ES" sz="2800" dirty="0">
                <a:effectLst>
                  <a:outerShdw dist="38100" dir="2700000" algn="tl" rotWithShape="0">
                    <a:prstClr val="black"/>
                  </a:outerShdw>
                </a:effectLst>
              </a:rPr>
              <a:t>MOVIMIENTO DE JESUS</a:t>
            </a:r>
            <a:endParaRPr lang="en-US" altLang="en-US" sz="2800"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B6A5646D-266A-C348-B6B6-CF9B50DD0183}"/>
              </a:ext>
            </a:extLst>
          </p:cNvPr>
          <p:cNvSpPr txBox="1">
            <a:spLocks noChangeArrowheads="1"/>
          </p:cNvSpPr>
          <p:nvPr/>
        </p:nvSpPr>
        <p:spPr bwMode="auto">
          <a:xfrm>
            <a:off x="0" y="1622929"/>
            <a:ext cx="6400800" cy="4413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sin edificios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poco dinero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no hay líderes profesionales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no seminarios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no hay escuelas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sin bandas sin ayudas visuales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sin denominaciones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Dos ceremonias simples </a:t>
            </a:r>
          </a:p>
          <a:p>
            <a:pPr marL="246063">
              <a:lnSpc>
                <a:spcPct val="90000"/>
              </a:lnSpc>
              <a:spcBef>
                <a:spcPts val="0"/>
              </a:spcBef>
              <a:buNone/>
              <a:tabLst>
                <a:tab pos="615950" algn="l"/>
              </a:tabLst>
            </a:pPr>
            <a:r>
              <a:rPr lang="es-ES" sz="2400" dirty="0">
                <a:effectLst>
                  <a:outerShdw dist="38100" dir="2700000" algn="tl" rotWithShape="0">
                    <a:prstClr val="black"/>
                  </a:outerShdw>
                </a:effectLst>
              </a:rPr>
              <a:t>	(la cena del Señor y el bautismo)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Un programa: presentar a otros                       al Cristo vivo. </a:t>
            </a:r>
          </a:p>
          <a:p>
            <a:pPr marL="642938" indent="-396875">
              <a:lnSpc>
                <a:spcPct val="90000"/>
              </a:lnSpc>
              <a:spcBef>
                <a:spcPts val="0"/>
              </a:spcBef>
              <a:buFont typeface="Wingdings" pitchFamily="2" charset="2"/>
              <a:buChar char="Ø"/>
            </a:pPr>
            <a:r>
              <a:rPr lang="es-ES" sz="2400" dirty="0">
                <a:effectLst>
                  <a:outerShdw dist="38100" dir="2700000" algn="tl" rotWithShape="0">
                    <a:prstClr val="black"/>
                  </a:outerShdw>
                </a:effectLst>
              </a:rPr>
              <a:t>Relaciones comunitarias en hogares, el mercado y sinagogas comunitarias.</a:t>
            </a:r>
            <a:endParaRPr lang="en-US" sz="2400" dirty="0">
              <a:effectLst>
                <a:outerShdw dist="38100" dir="2700000" algn="tl" rotWithShape="0">
                  <a:prstClr val="black"/>
                </a:outerShdw>
              </a:effectLst>
            </a:endParaRPr>
          </a:p>
        </p:txBody>
      </p:sp>
      <p:pic>
        <p:nvPicPr>
          <p:cNvPr id="8" name="Picture 7">
            <a:extLst>
              <a:ext uri="{FF2B5EF4-FFF2-40B4-BE49-F238E27FC236}">
                <a16:creationId xmlns:a16="http://schemas.microsoft.com/office/drawing/2014/main" id="{AD9309E9-F1CC-0F46-9C85-6640F0707A34}"/>
              </a:ext>
            </a:extLst>
          </p:cNvPr>
          <p:cNvPicPr>
            <a:picLocks noChangeAspect="1"/>
          </p:cNvPicPr>
          <p:nvPr/>
        </p:nvPicPr>
        <p:blipFill rotWithShape="1">
          <a:blip r:embed="rId3"/>
          <a:srcRect l="44170" r="11292"/>
          <a:stretch/>
        </p:blipFill>
        <p:spPr>
          <a:xfrm>
            <a:off x="5980719" y="609600"/>
            <a:ext cx="3145696" cy="4267200"/>
          </a:xfrm>
          <a:prstGeom prst="rect">
            <a:avLst/>
          </a:prstGeom>
        </p:spPr>
      </p:pic>
    </p:spTree>
    <p:extLst>
      <p:ext uri="{BB962C8B-B14F-4D97-AF65-F5344CB8AC3E}">
        <p14:creationId xmlns:p14="http://schemas.microsoft.com/office/powerpoint/2010/main" val="23518661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
                                            <p:txEl>
                                              <p:pRg st="1" end="1"/>
                                            </p:txEl>
                                          </p:spTgt>
                                        </p:tgtEl>
                                        <p:attrNameLst>
                                          <p:attrName>style.visibility</p:attrName>
                                        </p:attrNameLst>
                                      </p:cBhvr>
                                      <p:to>
                                        <p:strVal val="visible"/>
                                      </p:to>
                                    </p:set>
                                    <p:anim calcmode="lin" valueType="num">
                                      <p:cBhvr>
                                        <p:cTn id="16"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7">
                                            <p:txEl>
                                              <p:pRg st="3" end="3"/>
                                            </p:txEl>
                                          </p:spTgt>
                                        </p:tgtEl>
                                        <p:attrNameLst>
                                          <p:attrName>style.visibility</p:attrName>
                                        </p:attrNameLst>
                                      </p:cBhvr>
                                      <p:to>
                                        <p:strVal val="visible"/>
                                      </p:to>
                                    </p:set>
                                    <p:anim calcmode="lin" valueType="num">
                                      <p:cBhvr>
                                        <p:cTn id="34" dur="500" fill="hold"/>
                                        <p:tgtEl>
                                          <p:spTgt spid="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7">
                                            <p:txEl>
                                              <p:pRg st="4" end="4"/>
                                            </p:txEl>
                                          </p:spTgt>
                                        </p:tgtEl>
                                        <p:attrNameLst>
                                          <p:attrName>style.visibility</p:attrName>
                                        </p:attrNameLst>
                                      </p:cBhvr>
                                      <p:to>
                                        <p:strVal val="visible"/>
                                      </p:to>
                                    </p:set>
                                    <p:anim calcmode="lin" valueType="num">
                                      <p:cBhvr>
                                        <p:cTn id="43" dur="500" fill="hold"/>
                                        <p:tgtEl>
                                          <p:spTgt spid="7">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7">
                                            <p:txEl>
                                              <p:pRg st="5" end="5"/>
                                            </p:txEl>
                                          </p:spTgt>
                                        </p:tgtEl>
                                        <p:attrNameLst>
                                          <p:attrName>style.visibility</p:attrName>
                                        </p:attrNameLst>
                                      </p:cBhvr>
                                      <p:to>
                                        <p:strVal val="visible"/>
                                      </p:to>
                                    </p:set>
                                    <p:anim calcmode="lin" valueType="num">
                                      <p:cBhvr>
                                        <p:cTn id="52" dur="500" fill="hold"/>
                                        <p:tgtEl>
                                          <p:spTgt spid="7">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5" end="5"/>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7">
                                            <p:txEl>
                                              <p:pRg st="6" end="6"/>
                                            </p:txEl>
                                          </p:spTgt>
                                        </p:tgtEl>
                                        <p:attrNameLst>
                                          <p:attrName>style.visibility</p:attrName>
                                        </p:attrNameLst>
                                      </p:cBhvr>
                                      <p:to>
                                        <p:strVal val="visible"/>
                                      </p:to>
                                    </p:set>
                                    <p:anim calcmode="lin" valueType="num">
                                      <p:cBhvr>
                                        <p:cTn id="61" dur="500" fill="hold"/>
                                        <p:tgtEl>
                                          <p:spTgt spid="7">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7">
                                            <p:txEl>
                                              <p:pRg st="6" end="6"/>
                                            </p:txEl>
                                          </p:spTgt>
                                        </p:tgtEl>
                                        <p:attrNameLst>
                                          <p:attrName>ppt_y</p:attrName>
                                        </p:attrNameLst>
                                      </p:cBhvr>
                                      <p:tavLst>
                                        <p:tav tm="0">
                                          <p:val>
                                            <p:strVal val="#ppt_y"/>
                                          </p:val>
                                        </p:tav>
                                        <p:tav tm="100000">
                                          <p:val>
                                            <p:strVal val="#ppt_y"/>
                                          </p:val>
                                        </p:tav>
                                      </p:tavLst>
                                    </p:anim>
                                    <p:anim calcmode="lin" valueType="num">
                                      <p:cBhvr>
                                        <p:cTn id="63" dur="500" fill="hold"/>
                                        <p:tgtEl>
                                          <p:spTgt spid="7">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7">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7">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7">
                                            <p:txEl>
                                              <p:pRg st="7" end="7"/>
                                            </p:txEl>
                                          </p:spTgt>
                                        </p:tgtEl>
                                        <p:attrNameLst>
                                          <p:attrName>style.visibility</p:attrName>
                                        </p:attrNameLst>
                                      </p:cBhvr>
                                      <p:to>
                                        <p:strVal val="visible"/>
                                      </p:to>
                                    </p:set>
                                    <p:anim calcmode="lin" valueType="num">
                                      <p:cBhvr>
                                        <p:cTn id="70" dur="500" fill="hold"/>
                                        <p:tgtEl>
                                          <p:spTgt spid="7">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7">
                                            <p:txEl>
                                              <p:pRg st="7" end="7"/>
                                            </p:txEl>
                                          </p:spTgt>
                                        </p:tgtEl>
                                        <p:attrNameLst>
                                          <p:attrName>ppt_y</p:attrName>
                                        </p:attrNameLst>
                                      </p:cBhvr>
                                      <p:tavLst>
                                        <p:tav tm="0">
                                          <p:val>
                                            <p:strVal val="#ppt_y"/>
                                          </p:val>
                                        </p:tav>
                                        <p:tav tm="100000">
                                          <p:val>
                                            <p:strVal val="#ppt_y"/>
                                          </p:val>
                                        </p:tav>
                                      </p:tavLst>
                                    </p:anim>
                                    <p:anim calcmode="lin" valueType="num">
                                      <p:cBhvr>
                                        <p:cTn id="72" dur="500" fill="hold"/>
                                        <p:tgtEl>
                                          <p:spTgt spid="7">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7">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7">
                                            <p:txEl>
                                              <p:pRg st="7" end="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7">
                                            <p:txEl>
                                              <p:pRg st="8" end="8"/>
                                            </p:txEl>
                                          </p:spTgt>
                                        </p:tgtEl>
                                        <p:attrNameLst>
                                          <p:attrName>style.visibility</p:attrName>
                                        </p:attrNameLst>
                                      </p:cBhvr>
                                      <p:to>
                                        <p:strVal val="visible"/>
                                      </p:to>
                                    </p:set>
                                    <p:anim calcmode="lin" valueType="num">
                                      <p:cBhvr>
                                        <p:cTn id="79" dur="500" fill="hold"/>
                                        <p:tgtEl>
                                          <p:spTgt spid="7">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
                                            <p:txEl>
                                              <p:pRg st="8" end="8"/>
                                            </p:txEl>
                                          </p:spTgt>
                                        </p:tgtEl>
                                        <p:attrNameLst>
                                          <p:attrName>ppt_y</p:attrName>
                                        </p:attrNameLst>
                                      </p:cBhvr>
                                      <p:tavLst>
                                        <p:tav tm="0">
                                          <p:val>
                                            <p:strVal val="#ppt_y"/>
                                          </p:val>
                                        </p:tav>
                                        <p:tav tm="100000">
                                          <p:val>
                                            <p:strVal val="#ppt_y"/>
                                          </p:val>
                                        </p:tav>
                                      </p:tavLst>
                                    </p:anim>
                                    <p:anim calcmode="lin" valueType="num">
                                      <p:cBhvr>
                                        <p:cTn id="81" dur="500" fill="hold"/>
                                        <p:tgtEl>
                                          <p:spTgt spid="7">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
                                            <p:txEl>
                                              <p:pRg st="8" end="8"/>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1" presetClass="entr" presetSubtype="0" fill="hold" grpId="0" nodeType="clickEffect">
                                  <p:stCondLst>
                                    <p:cond delay="0"/>
                                  </p:stCondLst>
                                  <p:iterate type="lt">
                                    <p:tmPct val="10000"/>
                                  </p:iterate>
                                  <p:childTnLst>
                                    <p:set>
                                      <p:cBhvr>
                                        <p:cTn id="87" dur="1" fill="hold">
                                          <p:stCondLst>
                                            <p:cond delay="0"/>
                                          </p:stCondLst>
                                        </p:cTn>
                                        <p:tgtEl>
                                          <p:spTgt spid="7">
                                            <p:txEl>
                                              <p:pRg st="9" end="9"/>
                                            </p:txEl>
                                          </p:spTgt>
                                        </p:tgtEl>
                                        <p:attrNameLst>
                                          <p:attrName>style.visibility</p:attrName>
                                        </p:attrNameLst>
                                      </p:cBhvr>
                                      <p:to>
                                        <p:strVal val="visible"/>
                                      </p:to>
                                    </p:set>
                                    <p:anim calcmode="lin" valueType="num">
                                      <p:cBhvr>
                                        <p:cTn id="88" dur="500" fill="hold"/>
                                        <p:tgtEl>
                                          <p:spTgt spid="7">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7">
                                            <p:txEl>
                                              <p:pRg st="9" end="9"/>
                                            </p:txEl>
                                          </p:spTgt>
                                        </p:tgtEl>
                                        <p:attrNameLst>
                                          <p:attrName>ppt_y</p:attrName>
                                        </p:attrNameLst>
                                      </p:cBhvr>
                                      <p:tavLst>
                                        <p:tav tm="0">
                                          <p:val>
                                            <p:strVal val="#ppt_y"/>
                                          </p:val>
                                        </p:tav>
                                        <p:tav tm="100000">
                                          <p:val>
                                            <p:strVal val="#ppt_y"/>
                                          </p:val>
                                        </p:tav>
                                      </p:tavLst>
                                    </p:anim>
                                    <p:anim calcmode="lin" valueType="num">
                                      <p:cBhvr>
                                        <p:cTn id="90" dur="500" fill="hold"/>
                                        <p:tgtEl>
                                          <p:spTgt spid="7">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7">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7">
                                            <p:txEl>
                                              <p:pRg st="9" end="9"/>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41" presetClass="entr" presetSubtype="0" fill="hold" grpId="0" nodeType="clickEffect">
                                  <p:stCondLst>
                                    <p:cond delay="0"/>
                                  </p:stCondLst>
                                  <p:iterate type="lt">
                                    <p:tmPct val="10000"/>
                                  </p:iterate>
                                  <p:childTnLst>
                                    <p:set>
                                      <p:cBhvr>
                                        <p:cTn id="96" dur="1" fill="hold">
                                          <p:stCondLst>
                                            <p:cond delay="0"/>
                                          </p:stCondLst>
                                        </p:cTn>
                                        <p:tgtEl>
                                          <p:spTgt spid="7">
                                            <p:txEl>
                                              <p:pRg st="10" end="10"/>
                                            </p:txEl>
                                          </p:spTgt>
                                        </p:tgtEl>
                                        <p:attrNameLst>
                                          <p:attrName>style.visibility</p:attrName>
                                        </p:attrNameLst>
                                      </p:cBhvr>
                                      <p:to>
                                        <p:strVal val="visible"/>
                                      </p:to>
                                    </p:set>
                                    <p:anim calcmode="lin" valueType="num">
                                      <p:cBhvr>
                                        <p:cTn id="97" dur="500" fill="hold"/>
                                        <p:tgtEl>
                                          <p:spTgt spid="7">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7">
                                            <p:txEl>
                                              <p:pRg st="10" end="10"/>
                                            </p:txEl>
                                          </p:spTgt>
                                        </p:tgtEl>
                                        <p:attrNameLst>
                                          <p:attrName>ppt_y</p:attrName>
                                        </p:attrNameLst>
                                      </p:cBhvr>
                                      <p:tavLst>
                                        <p:tav tm="0">
                                          <p:val>
                                            <p:strVal val="#ppt_y"/>
                                          </p:val>
                                        </p:tav>
                                        <p:tav tm="100000">
                                          <p:val>
                                            <p:strVal val="#ppt_y"/>
                                          </p:val>
                                        </p:tav>
                                      </p:tavLst>
                                    </p:anim>
                                    <p:anim calcmode="lin" valueType="num">
                                      <p:cBhvr>
                                        <p:cTn id="99" dur="500" fill="hold"/>
                                        <p:tgtEl>
                                          <p:spTgt spid="7">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7">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 name="Text Box 1026">
            <a:extLst>
              <a:ext uri="{FF2B5EF4-FFF2-40B4-BE49-F238E27FC236}">
                <a16:creationId xmlns:a16="http://schemas.microsoft.com/office/drawing/2014/main" id="{D1837BBD-C5F1-574E-AC3D-DFE0BC11E919}"/>
              </a:ext>
            </a:extLst>
          </p:cNvPr>
          <p:cNvSpPr txBox="1">
            <a:spLocks noChangeArrowheads="1"/>
          </p:cNvSpPr>
          <p:nvPr/>
        </p:nvSpPr>
        <p:spPr bwMode="auto">
          <a:xfrm>
            <a:off x="864870" y="94129"/>
            <a:ext cx="73152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s-ES" sz="2400" cap="all" dirty="0">
                <a:effectLst>
                  <a:outerShdw dist="38100" dir="2700000" algn="tl" rotWithShape="0">
                    <a:prstClr val="black"/>
                  </a:outerShdw>
                </a:effectLst>
              </a:rPr>
              <a:t>Factores pasados ​​y presentes sugieren que la iglesia DEBE hacerlo mejor contra el anticristo.</a:t>
            </a:r>
            <a:endParaRPr lang="en-US" sz="2400" cap="all" dirty="0">
              <a:effectLst>
                <a:outerShdw dist="38100" dir="2700000" algn="tl" rotWithShape="0">
                  <a:prstClr val="black"/>
                </a:outerShdw>
              </a:effectLst>
            </a:endParaRPr>
          </a:p>
        </p:txBody>
      </p:sp>
      <p:sp>
        <p:nvSpPr>
          <p:cNvPr id="7" name="Text Box 1026">
            <a:extLst>
              <a:ext uri="{FF2B5EF4-FFF2-40B4-BE49-F238E27FC236}">
                <a16:creationId xmlns:a16="http://schemas.microsoft.com/office/drawing/2014/main" id="{F48F5AD9-DAC2-8E45-856E-60A04EE9FAB1}"/>
              </a:ext>
            </a:extLst>
          </p:cNvPr>
          <p:cNvSpPr txBox="1">
            <a:spLocks noChangeArrowheads="1"/>
          </p:cNvSpPr>
          <p:nvPr/>
        </p:nvSpPr>
        <p:spPr bwMode="auto">
          <a:xfrm>
            <a:off x="281940" y="2034671"/>
            <a:ext cx="848106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Durante el siglo pasado, la iglesia creció dramáticamente en </a:t>
            </a:r>
            <a:r>
              <a:rPr lang="es-ES" sz="2400" dirty="0">
                <a:solidFill>
                  <a:schemeClr val="accent1"/>
                </a:solidFill>
                <a:effectLst>
                  <a:outerShdw dist="38100" dir="2700000" algn="tl" rotWithShape="0">
                    <a:prstClr val="black"/>
                  </a:outerShdw>
                </a:effectLst>
              </a:rPr>
              <a:t>China</a:t>
            </a:r>
            <a:r>
              <a:rPr lang="es-ES" sz="2400" dirty="0">
                <a:effectLst>
                  <a:outerShdw dist="38100" dir="2700000" algn="tl" rotWithShape="0">
                    <a:prstClr val="black"/>
                  </a:outerShdw>
                </a:effectLst>
              </a:rPr>
              <a:t> sin ninguna institución y en medio de una gran persecución.</a:t>
            </a:r>
            <a:endParaRPr lang="en-US" sz="2400" dirty="0">
              <a:effectLst>
                <a:outerShdw dist="38100" dir="2700000" algn="tl" rotWithShape="0">
                  <a:prstClr val="black"/>
                </a:outerShdw>
              </a:effectLst>
            </a:endParaRPr>
          </a:p>
        </p:txBody>
      </p:sp>
      <p:sp>
        <p:nvSpPr>
          <p:cNvPr id="8" name="Text Box 1026">
            <a:extLst>
              <a:ext uri="{FF2B5EF4-FFF2-40B4-BE49-F238E27FC236}">
                <a16:creationId xmlns:a16="http://schemas.microsoft.com/office/drawing/2014/main" id="{AC6640A9-9710-1646-88F9-149B058D89BC}"/>
              </a:ext>
            </a:extLst>
          </p:cNvPr>
          <p:cNvSpPr txBox="1">
            <a:spLocks noChangeArrowheads="1"/>
          </p:cNvSpPr>
          <p:nvPr/>
        </p:nvSpPr>
        <p:spPr bwMode="auto">
          <a:xfrm>
            <a:off x="281940" y="3253871"/>
            <a:ext cx="88392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effectLst>
                  <a:outerShdw dist="38100" dir="2700000" algn="tl" rotWithShape="0">
                    <a:prstClr val="black"/>
                  </a:outerShdw>
                </a:effectLst>
              </a:rPr>
              <a:t>Hoy en día hay </a:t>
            </a:r>
            <a:r>
              <a:rPr lang="es-ES" sz="2400" dirty="0">
                <a:solidFill>
                  <a:schemeClr val="accent1"/>
                </a:solidFill>
                <a:effectLst>
                  <a:outerShdw dist="38100" dir="2700000" algn="tl" rotWithShape="0">
                    <a:prstClr val="black"/>
                  </a:outerShdw>
                </a:effectLst>
              </a:rPr>
              <a:t>movimientos de plantación de iglesias orgánicas </a:t>
            </a:r>
            <a:r>
              <a:rPr lang="es-ES" sz="2400" dirty="0">
                <a:effectLst>
                  <a:outerShdw dist="38100" dir="2700000" algn="tl" rotWithShape="0">
                    <a:prstClr val="black"/>
                  </a:outerShdw>
                </a:effectLst>
              </a:rPr>
              <a:t>que crecen exponencialmente en diferentes partes del mundo.</a:t>
            </a:r>
            <a:endParaRPr lang="en-US" sz="2400" dirty="0">
              <a:effectLst>
                <a:outerShdw dist="38100" dir="2700000" algn="tl" rotWithShape="0">
                  <a:prstClr val="black"/>
                </a:outerShdw>
              </a:effectLst>
            </a:endParaRPr>
          </a:p>
        </p:txBody>
      </p:sp>
      <p:sp>
        <p:nvSpPr>
          <p:cNvPr id="9" name="Text Box 1026">
            <a:extLst>
              <a:ext uri="{FF2B5EF4-FFF2-40B4-BE49-F238E27FC236}">
                <a16:creationId xmlns:a16="http://schemas.microsoft.com/office/drawing/2014/main" id="{FD4DD50E-39AE-BC4D-8FC0-D2C17CF7D3AF}"/>
              </a:ext>
            </a:extLst>
          </p:cNvPr>
          <p:cNvSpPr txBox="1">
            <a:spLocks noChangeArrowheads="1"/>
          </p:cNvSpPr>
          <p:nvPr/>
        </p:nvSpPr>
        <p:spPr bwMode="auto">
          <a:xfrm>
            <a:off x="304800" y="1170462"/>
            <a:ext cx="88392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accent1"/>
                </a:solidFill>
                <a:effectLst>
                  <a:outerShdw dist="38100" dir="2700000" algn="tl" rotWithShape="0">
                    <a:prstClr val="black"/>
                  </a:outerShdw>
                </a:effectLst>
              </a:rPr>
              <a:t>Jesús prometió </a:t>
            </a:r>
            <a:r>
              <a:rPr lang="es-ES" sz="2400" dirty="0">
                <a:effectLst>
                  <a:outerShdw dist="38100" dir="2700000" algn="tl" rotWithShape="0">
                    <a:prstClr val="black"/>
                  </a:outerShdw>
                </a:effectLst>
              </a:rPr>
              <a:t>que "las puertas del infierno no prevalecerán contra su iglesia" (Mateo 16: 18b).</a:t>
            </a:r>
            <a:endParaRPr lang="en-US" sz="2400" dirty="0">
              <a:effectLst>
                <a:outerShdw dist="38100" dir="2700000" algn="tl" rotWithShape="0">
                  <a:prstClr val="black"/>
                </a:outerShdw>
              </a:effectLst>
            </a:endParaRPr>
          </a:p>
        </p:txBody>
      </p:sp>
      <p:sp>
        <p:nvSpPr>
          <p:cNvPr id="14" name="Text Box 1026">
            <a:extLst>
              <a:ext uri="{FF2B5EF4-FFF2-40B4-BE49-F238E27FC236}">
                <a16:creationId xmlns:a16="http://schemas.microsoft.com/office/drawing/2014/main" id="{02C0C2B9-B36C-F944-BEE3-1F4F2762B180}"/>
              </a:ext>
            </a:extLst>
          </p:cNvPr>
          <p:cNvSpPr txBox="1">
            <a:spLocks noChangeArrowheads="1"/>
          </p:cNvSpPr>
          <p:nvPr/>
        </p:nvSpPr>
        <p:spPr bwMode="auto">
          <a:xfrm>
            <a:off x="3204210" y="4473071"/>
            <a:ext cx="5939790" cy="236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spcBef>
                <a:spcPts val="0"/>
              </a:spcBef>
              <a:buNone/>
            </a:pPr>
            <a:r>
              <a:rPr lang="en-US" sz="1600" cap="all" dirty="0">
                <a:effectLst>
                  <a:outerShdw dist="38100" dir="2700000" algn="tl" rotWithShape="0">
                    <a:prstClr val="black"/>
                  </a:outerShdw>
                </a:effectLst>
              </a:rPr>
              <a:t>Past and present factors suggest the church </a:t>
            </a:r>
          </a:p>
          <a:p>
            <a:pPr algn="ctr">
              <a:lnSpc>
                <a:spcPct val="90000"/>
              </a:lnSpc>
              <a:spcBef>
                <a:spcPts val="0"/>
              </a:spcBef>
              <a:buNone/>
            </a:pPr>
            <a:r>
              <a:rPr lang="en-US" sz="1600" cap="all" dirty="0">
                <a:effectLst>
                  <a:outerShdw dist="38100" dir="2700000" algn="tl" rotWithShape="0">
                    <a:prstClr val="black"/>
                  </a:outerShdw>
                </a:effectLst>
              </a:rPr>
              <a:t>SHOULD do better against antichrist. </a:t>
            </a:r>
          </a:p>
          <a:p>
            <a:pPr>
              <a:lnSpc>
                <a:spcPct val="90000"/>
              </a:lnSpc>
              <a:spcBef>
                <a:spcPts val="0"/>
              </a:spcBef>
              <a:buNone/>
            </a:pPr>
            <a:r>
              <a:rPr lang="en-US" sz="1600" dirty="0">
                <a:solidFill>
                  <a:schemeClr val="accent1"/>
                </a:solidFill>
                <a:effectLst>
                  <a:outerShdw dist="38100" dir="2700000" algn="tl" rotWithShape="0">
                    <a:prstClr val="black"/>
                  </a:outerShdw>
                </a:effectLst>
              </a:rPr>
              <a:t>Jesus promised </a:t>
            </a:r>
            <a:r>
              <a:rPr lang="en-US" sz="1600" dirty="0">
                <a:effectLst>
                  <a:outerShdw dist="38100" dir="2700000" algn="tl" rotWithShape="0">
                    <a:prstClr val="black"/>
                  </a:outerShdw>
                </a:effectLst>
              </a:rPr>
              <a:t>that “the gates of hell will not prevail against His church” (Matt. 16:18b).</a:t>
            </a:r>
          </a:p>
          <a:p>
            <a:pPr>
              <a:lnSpc>
                <a:spcPct val="90000"/>
              </a:lnSpc>
              <a:spcBef>
                <a:spcPts val="0"/>
              </a:spcBef>
              <a:buNone/>
            </a:pPr>
            <a:r>
              <a:rPr lang="en-US" sz="1000" dirty="0">
                <a:effectLst>
                  <a:outerShdw dist="38100" dir="2700000" algn="tl" rotWithShape="0">
                    <a:prstClr val="black"/>
                  </a:outerShdw>
                </a:effectLst>
              </a:rPr>
              <a:t> </a:t>
            </a:r>
          </a:p>
          <a:p>
            <a:pPr>
              <a:lnSpc>
                <a:spcPct val="90000"/>
              </a:lnSpc>
              <a:spcBef>
                <a:spcPts val="0"/>
              </a:spcBef>
              <a:buNone/>
            </a:pPr>
            <a:r>
              <a:rPr lang="en-US" sz="1600" dirty="0">
                <a:effectLst>
                  <a:outerShdw dist="38100" dir="2700000" algn="tl" rotWithShape="0">
                    <a:prstClr val="black"/>
                  </a:outerShdw>
                </a:effectLst>
              </a:rPr>
              <a:t>During the last century, the church grew dramatically in </a:t>
            </a:r>
            <a:r>
              <a:rPr lang="en-US" sz="1600" dirty="0">
                <a:solidFill>
                  <a:schemeClr val="accent1"/>
                </a:solidFill>
                <a:effectLst>
                  <a:outerShdw dist="38100" dir="2700000" algn="tl" rotWithShape="0">
                    <a:prstClr val="black"/>
                  </a:outerShdw>
                </a:effectLst>
              </a:rPr>
              <a:t>China</a:t>
            </a:r>
            <a:r>
              <a:rPr lang="en-US" sz="1600" dirty="0">
                <a:effectLst>
                  <a:outerShdw dist="38100" dir="2700000" algn="tl" rotWithShape="0">
                    <a:prstClr val="black"/>
                  </a:outerShdw>
                </a:effectLst>
              </a:rPr>
              <a:t> without any institutions and in the midst of great persecution.</a:t>
            </a:r>
          </a:p>
          <a:p>
            <a:pPr>
              <a:lnSpc>
                <a:spcPct val="90000"/>
              </a:lnSpc>
              <a:spcBef>
                <a:spcPts val="0"/>
              </a:spcBef>
              <a:buNone/>
            </a:pPr>
            <a:r>
              <a:rPr lang="en-US" sz="1000" dirty="0">
                <a:effectLst>
                  <a:outerShdw dist="38100" dir="2700000" algn="tl" rotWithShape="0">
                    <a:prstClr val="black"/>
                  </a:outerShdw>
                </a:effectLst>
              </a:rPr>
              <a:t> </a:t>
            </a:r>
          </a:p>
          <a:p>
            <a:pPr>
              <a:lnSpc>
                <a:spcPct val="90000"/>
              </a:lnSpc>
              <a:spcBef>
                <a:spcPts val="0"/>
              </a:spcBef>
              <a:buNone/>
            </a:pPr>
            <a:r>
              <a:rPr lang="en-US" sz="1600" dirty="0">
                <a:effectLst>
                  <a:outerShdw dist="38100" dir="2700000" algn="tl" rotWithShape="0">
                    <a:prstClr val="black"/>
                  </a:outerShdw>
                </a:effectLst>
              </a:rPr>
              <a:t>Today there are </a:t>
            </a:r>
            <a:r>
              <a:rPr lang="en-US" sz="1600" dirty="0">
                <a:solidFill>
                  <a:schemeClr val="accent1"/>
                </a:solidFill>
                <a:effectLst>
                  <a:outerShdw dist="38100" dir="2700000" algn="tl" rotWithShape="0">
                    <a:prstClr val="black"/>
                  </a:outerShdw>
                </a:effectLst>
              </a:rPr>
              <a:t>organic church planting movements </a:t>
            </a:r>
            <a:r>
              <a:rPr lang="en-US" sz="1600" dirty="0">
                <a:effectLst>
                  <a:outerShdw dist="38100" dir="2700000" algn="tl" rotWithShape="0">
                    <a:prstClr val="black"/>
                  </a:outerShdw>
                </a:effectLst>
              </a:rPr>
              <a:t>growing exponentially in different parts of the world.</a:t>
            </a:r>
          </a:p>
        </p:txBody>
      </p:sp>
    </p:spTree>
    <p:extLst>
      <p:ext uri="{BB962C8B-B14F-4D97-AF65-F5344CB8AC3E}">
        <p14:creationId xmlns:p14="http://schemas.microsoft.com/office/powerpoint/2010/main" val="357561682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6B318AB5-DFB2-2941-B71B-82E69310D44A}"/>
              </a:ext>
            </a:extLst>
          </p:cNvPr>
          <p:cNvSpPr/>
          <p:nvPr/>
        </p:nvSpPr>
        <p:spPr bwMode="auto">
          <a:xfrm>
            <a:off x="5011512" y="228600"/>
            <a:ext cx="3881641" cy="4114800"/>
          </a:xfrm>
          <a:prstGeom prst="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2"/>
              </a:solidFill>
              <a:effectLst/>
              <a:latin typeface="Comic Sans MS" charset="0"/>
              <a:ea typeface="ＭＳ Ｐゴシック" charset="0"/>
            </a:endParaRPr>
          </a:p>
        </p:txBody>
      </p:sp>
      <p:grpSp>
        <p:nvGrpSpPr>
          <p:cNvPr id="59" name="Group 58">
            <a:extLst>
              <a:ext uri="{FF2B5EF4-FFF2-40B4-BE49-F238E27FC236}">
                <a16:creationId xmlns:a16="http://schemas.microsoft.com/office/drawing/2014/main" id="{9CB2BD13-62E5-C449-855C-20EE225BEBD5}"/>
              </a:ext>
            </a:extLst>
          </p:cNvPr>
          <p:cNvGrpSpPr/>
          <p:nvPr/>
        </p:nvGrpSpPr>
        <p:grpSpPr>
          <a:xfrm>
            <a:off x="5167450" y="289775"/>
            <a:ext cx="3824150" cy="1752600"/>
            <a:chOff x="4219832" y="2667000"/>
            <a:chExt cx="3962986" cy="1752600"/>
          </a:xfrm>
        </p:grpSpPr>
        <p:grpSp>
          <p:nvGrpSpPr>
            <p:cNvPr id="60" name="Group 59">
              <a:extLst>
                <a:ext uri="{FF2B5EF4-FFF2-40B4-BE49-F238E27FC236}">
                  <a16:creationId xmlns:a16="http://schemas.microsoft.com/office/drawing/2014/main" id="{C1D19B4C-FD37-3145-9F70-CF2E52A4893A}"/>
                </a:ext>
              </a:extLst>
            </p:cNvPr>
            <p:cNvGrpSpPr/>
            <p:nvPr/>
          </p:nvGrpSpPr>
          <p:grpSpPr>
            <a:xfrm>
              <a:off x="4219832" y="3962400"/>
              <a:ext cx="3860966" cy="457200"/>
              <a:chOff x="4219832" y="3962400"/>
              <a:chExt cx="3860966" cy="457200"/>
            </a:xfrm>
          </p:grpSpPr>
          <p:sp>
            <p:nvSpPr>
              <p:cNvPr id="68" name="Rectangle 67">
                <a:extLst>
                  <a:ext uri="{FF2B5EF4-FFF2-40B4-BE49-F238E27FC236}">
                    <a16:creationId xmlns:a16="http://schemas.microsoft.com/office/drawing/2014/main" id="{E829B035-B769-6545-88D7-F5EC9CE7BE08}"/>
                  </a:ext>
                </a:extLst>
              </p:cNvPr>
              <p:cNvSpPr/>
              <p:nvPr/>
            </p:nvSpPr>
            <p:spPr bwMode="auto">
              <a:xfrm>
                <a:off x="4219832" y="3962400"/>
                <a:ext cx="339090" cy="304800"/>
              </a:xfrm>
              <a:prstGeom prst="rect">
                <a:avLst/>
              </a:prstGeom>
              <a:solidFill>
                <a:srgbClr val="FF000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rgbClr val="000000"/>
                  </a:solidFill>
                  <a:effectLst/>
                  <a:latin typeface="Comic Sans MS" charset="0"/>
                  <a:ea typeface="ＭＳ Ｐゴシック" charset="0"/>
                </a:endParaRPr>
              </a:p>
            </p:txBody>
          </p:sp>
          <p:sp>
            <p:nvSpPr>
              <p:cNvPr id="69" name="Text Box 1026">
                <a:extLst>
                  <a:ext uri="{FF2B5EF4-FFF2-40B4-BE49-F238E27FC236}">
                    <a16:creationId xmlns:a16="http://schemas.microsoft.com/office/drawing/2014/main" id="{9CED5E42-4517-1E41-94D4-7F06AA732A3B}"/>
                  </a:ext>
                </a:extLst>
              </p:cNvPr>
              <p:cNvSpPr txBox="1">
                <a:spLocks noChangeArrowheads="1"/>
              </p:cNvSpPr>
              <p:nvPr/>
            </p:nvSpPr>
            <p:spPr bwMode="auto">
              <a:xfrm>
                <a:off x="4495800" y="3972914"/>
                <a:ext cx="2413559"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 No </a:t>
                </a:r>
                <a:r>
                  <a:rPr lang="es-ES" sz="2400" dirty="0">
                    <a:solidFill>
                      <a:schemeClr val="bg2"/>
                    </a:solidFill>
                  </a:rPr>
                  <a:t>religión</a:t>
                </a:r>
                <a:endParaRPr lang="en-US" sz="2400" b="0" dirty="0">
                  <a:solidFill>
                    <a:schemeClr val="bg2"/>
                  </a:solidFill>
                  <a:effectLst>
                    <a:outerShdw dist="38100" dir="2700000" algn="tl" rotWithShape="0">
                      <a:prstClr val="black"/>
                    </a:outerShdw>
                  </a:effectLst>
                </a:endParaRPr>
              </a:p>
            </p:txBody>
          </p:sp>
          <p:sp>
            <p:nvSpPr>
              <p:cNvPr id="70" name="Text Box 1026">
                <a:extLst>
                  <a:ext uri="{FF2B5EF4-FFF2-40B4-BE49-F238E27FC236}">
                    <a16:creationId xmlns:a16="http://schemas.microsoft.com/office/drawing/2014/main" id="{AE012F53-E1FA-FB4A-B188-E01C6E869B1E}"/>
                  </a:ext>
                </a:extLst>
              </p:cNvPr>
              <p:cNvSpPr txBox="1">
                <a:spLocks noChangeArrowheads="1"/>
              </p:cNvSpPr>
              <p:nvPr/>
            </p:nvSpPr>
            <p:spPr bwMode="auto">
              <a:xfrm>
                <a:off x="6908061" y="3994868"/>
                <a:ext cx="1172737"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23.1%</a:t>
                </a:r>
              </a:p>
            </p:txBody>
          </p:sp>
        </p:grpSp>
        <p:grpSp>
          <p:nvGrpSpPr>
            <p:cNvPr id="61" name="Group 60">
              <a:extLst>
                <a:ext uri="{FF2B5EF4-FFF2-40B4-BE49-F238E27FC236}">
                  <a16:creationId xmlns:a16="http://schemas.microsoft.com/office/drawing/2014/main" id="{11700742-423E-9F4B-8185-50C38F007F98}"/>
                </a:ext>
              </a:extLst>
            </p:cNvPr>
            <p:cNvGrpSpPr/>
            <p:nvPr/>
          </p:nvGrpSpPr>
          <p:grpSpPr>
            <a:xfrm>
              <a:off x="4232910" y="2667000"/>
              <a:ext cx="3949908" cy="1219200"/>
              <a:chOff x="4232910" y="2667000"/>
              <a:chExt cx="3949908" cy="1219200"/>
            </a:xfrm>
          </p:grpSpPr>
          <p:sp>
            <p:nvSpPr>
              <p:cNvPr id="62" name="Rectangle 61">
                <a:extLst>
                  <a:ext uri="{FF2B5EF4-FFF2-40B4-BE49-F238E27FC236}">
                    <a16:creationId xmlns:a16="http://schemas.microsoft.com/office/drawing/2014/main" id="{FFFBC59B-D59F-CA41-AC1E-69A2370BB8E2}"/>
                  </a:ext>
                </a:extLst>
              </p:cNvPr>
              <p:cNvSpPr/>
              <p:nvPr/>
            </p:nvSpPr>
            <p:spPr bwMode="auto">
              <a:xfrm>
                <a:off x="4232910" y="2667000"/>
                <a:ext cx="339090" cy="304800"/>
              </a:xfrm>
              <a:prstGeom prst="rect">
                <a:avLst/>
              </a:prstGeom>
              <a:solidFill>
                <a:srgbClr val="00B050"/>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rgbClr val="000000"/>
                  </a:solidFill>
                  <a:effectLst/>
                  <a:latin typeface="Comic Sans MS" charset="0"/>
                  <a:ea typeface="ＭＳ Ｐゴシック" charset="0"/>
                </a:endParaRPr>
              </a:p>
            </p:txBody>
          </p:sp>
          <p:sp>
            <p:nvSpPr>
              <p:cNvPr id="63" name="Text Box 1026">
                <a:extLst>
                  <a:ext uri="{FF2B5EF4-FFF2-40B4-BE49-F238E27FC236}">
                    <a16:creationId xmlns:a16="http://schemas.microsoft.com/office/drawing/2014/main" id="{3173D124-56AE-C542-B5B8-F330F0ECC47E}"/>
                  </a:ext>
                </a:extLst>
              </p:cNvPr>
              <p:cNvSpPr txBox="1">
                <a:spLocks noChangeArrowheads="1"/>
              </p:cNvSpPr>
              <p:nvPr/>
            </p:nvSpPr>
            <p:spPr bwMode="auto">
              <a:xfrm>
                <a:off x="4495800" y="2675264"/>
                <a:ext cx="347853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 </a:t>
                </a:r>
                <a:r>
                  <a:rPr lang="es-ES" sz="2400" dirty="0">
                    <a:solidFill>
                      <a:schemeClr val="bg2"/>
                    </a:solidFill>
                  </a:rPr>
                  <a:t>Con una religión </a:t>
                </a:r>
                <a:endParaRPr lang="en-US" sz="2400" b="0" dirty="0">
                  <a:solidFill>
                    <a:schemeClr val="bg2"/>
                  </a:solidFill>
                  <a:effectLst>
                    <a:outerShdw dist="38100" dir="2700000" algn="tl" rotWithShape="0">
                      <a:prstClr val="black"/>
                    </a:outerShdw>
                  </a:effectLst>
                </a:endParaRPr>
              </a:p>
            </p:txBody>
          </p:sp>
          <p:sp>
            <p:nvSpPr>
              <p:cNvPr id="64" name="Text Box 1026">
                <a:extLst>
                  <a:ext uri="{FF2B5EF4-FFF2-40B4-BE49-F238E27FC236}">
                    <a16:creationId xmlns:a16="http://schemas.microsoft.com/office/drawing/2014/main" id="{05E6F2AE-D46F-9344-B16D-57D525D19239}"/>
                  </a:ext>
                </a:extLst>
              </p:cNvPr>
              <p:cNvSpPr txBox="1">
                <a:spLocks noChangeArrowheads="1"/>
              </p:cNvSpPr>
              <p:nvPr/>
            </p:nvSpPr>
            <p:spPr bwMode="auto">
              <a:xfrm>
                <a:off x="6902528" y="3051048"/>
                <a:ext cx="972533"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23%</a:t>
                </a:r>
              </a:p>
            </p:txBody>
          </p:sp>
          <p:sp>
            <p:nvSpPr>
              <p:cNvPr id="65" name="Text Box 1026">
                <a:extLst>
                  <a:ext uri="{FF2B5EF4-FFF2-40B4-BE49-F238E27FC236}">
                    <a16:creationId xmlns:a16="http://schemas.microsoft.com/office/drawing/2014/main" id="{6D201B47-893F-954E-BF6E-E1177AA3D4F2}"/>
                  </a:ext>
                </a:extLst>
              </p:cNvPr>
              <p:cNvSpPr txBox="1">
                <a:spLocks noChangeArrowheads="1"/>
              </p:cNvSpPr>
              <p:nvPr/>
            </p:nvSpPr>
            <p:spPr bwMode="auto">
              <a:xfrm>
                <a:off x="6908061" y="3461468"/>
                <a:ext cx="1274757"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400" b="0" dirty="0">
                    <a:solidFill>
                      <a:schemeClr val="bg2"/>
                    </a:solidFill>
                    <a:effectLst>
                      <a:outerShdw dist="38100" dir="2700000" algn="tl" rotWithShape="0">
                        <a:prstClr val="black"/>
                      </a:outerShdw>
                    </a:effectLst>
                  </a:rPr>
                  <a:t>22.5%</a:t>
                </a:r>
              </a:p>
            </p:txBody>
          </p:sp>
          <p:sp>
            <p:nvSpPr>
              <p:cNvPr id="66" name="Text Box 1026">
                <a:extLst>
                  <a:ext uri="{FF2B5EF4-FFF2-40B4-BE49-F238E27FC236}">
                    <a16:creationId xmlns:a16="http://schemas.microsoft.com/office/drawing/2014/main" id="{4A009E63-0623-5D4E-9C46-26F6D2B20799}"/>
                  </a:ext>
                </a:extLst>
              </p:cNvPr>
              <p:cNvSpPr txBox="1">
                <a:spLocks noChangeArrowheads="1"/>
              </p:cNvSpPr>
              <p:nvPr/>
            </p:nvSpPr>
            <p:spPr bwMode="auto">
              <a:xfrm>
                <a:off x="5060887" y="3048000"/>
                <a:ext cx="2004503"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tx1"/>
                    </a:solidFill>
                  </a:rPr>
                  <a:t>Católico</a:t>
                </a:r>
                <a:endParaRPr lang="en-US" sz="2400" b="0" dirty="0">
                  <a:solidFill>
                    <a:schemeClr val="bg2"/>
                  </a:solidFill>
                  <a:effectLst>
                    <a:outerShdw dist="38100" dir="2700000" algn="tl" rotWithShape="0">
                      <a:prstClr val="black"/>
                    </a:outerShdw>
                  </a:effectLst>
                </a:endParaRPr>
              </a:p>
            </p:txBody>
          </p:sp>
          <p:sp>
            <p:nvSpPr>
              <p:cNvPr id="67" name="Text Box 1026">
                <a:extLst>
                  <a:ext uri="{FF2B5EF4-FFF2-40B4-BE49-F238E27FC236}">
                    <a16:creationId xmlns:a16="http://schemas.microsoft.com/office/drawing/2014/main" id="{83A9C6F5-6451-604D-9F53-956AFEF7B4F3}"/>
                  </a:ext>
                </a:extLst>
              </p:cNvPr>
              <p:cNvSpPr txBox="1">
                <a:spLocks noChangeArrowheads="1"/>
              </p:cNvSpPr>
              <p:nvPr/>
            </p:nvSpPr>
            <p:spPr bwMode="auto">
              <a:xfrm>
                <a:off x="5087075" y="3449553"/>
                <a:ext cx="2054514"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400" dirty="0">
                    <a:solidFill>
                      <a:schemeClr val="tx1"/>
                    </a:solidFill>
                  </a:rPr>
                  <a:t>Evangélico</a:t>
                </a:r>
                <a:endParaRPr lang="en-US" sz="2400" b="0" dirty="0">
                  <a:solidFill>
                    <a:schemeClr val="bg2"/>
                  </a:solidFill>
                  <a:effectLst>
                    <a:outerShdw dist="38100" dir="2700000" algn="tl" rotWithShape="0">
                      <a:prstClr val="black"/>
                    </a:outerShdw>
                  </a:effectLst>
                </a:endParaRPr>
              </a:p>
            </p:txBody>
          </p:sp>
        </p:grpSp>
      </p:grpSp>
      <p:sp>
        <p:nvSpPr>
          <p:cNvPr id="71" name="Text Box 1026">
            <a:extLst>
              <a:ext uri="{FF2B5EF4-FFF2-40B4-BE49-F238E27FC236}">
                <a16:creationId xmlns:a16="http://schemas.microsoft.com/office/drawing/2014/main" id="{3FC37256-3504-DA45-90F4-F205200793FF}"/>
              </a:ext>
            </a:extLst>
          </p:cNvPr>
          <p:cNvSpPr txBox="1">
            <a:spLocks noChangeArrowheads="1"/>
          </p:cNvSpPr>
          <p:nvPr/>
        </p:nvSpPr>
        <p:spPr bwMode="auto">
          <a:xfrm>
            <a:off x="5392511" y="2129089"/>
            <a:ext cx="3124201" cy="2031325"/>
          </a:xfrm>
          <a:prstGeom prst="rect">
            <a:avLst/>
          </a:prstGeom>
          <a:noFill/>
          <a:ln w="53975" cmpd="dbl">
            <a:solidFill>
              <a:schemeClr val="tx1"/>
            </a:solidFill>
            <a:prstDash val="solid"/>
            <a:miter lim="800000"/>
            <a:headEnd/>
            <a:tailEnd/>
          </a:ln>
          <a:effectLst/>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2000" b="0" dirty="0">
                <a:solidFill>
                  <a:schemeClr val="bg2"/>
                </a:solidFill>
                <a:effectLst>
                  <a:outerShdw sx="1000" sy="1000" algn="tl" rotWithShape="0">
                    <a:prstClr val="black"/>
                  </a:outerShdw>
                </a:effectLst>
              </a:rPr>
              <a:t>1972: 	5% </a:t>
            </a:r>
            <a:r>
              <a:rPr lang="es-ES" sz="2000" b="0" dirty="0">
                <a:solidFill>
                  <a:schemeClr val="tx1"/>
                </a:solidFill>
              </a:rPr>
              <a:t>dijo </a:t>
            </a:r>
          </a:p>
          <a:p>
            <a:pPr>
              <a:lnSpc>
                <a:spcPct val="90000"/>
              </a:lnSpc>
              <a:spcBef>
                <a:spcPts val="0"/>
              </a:spcBef>
              <a:buNone/>
            </a:pPr>
            <a:r>
              <a:rPr lang="es-ES" sz="2000" b="0" dirty="0">
                <a:solidFill>
                  <a:schemeClr val="tx1"/>
                </a:solidFill>
              </a:rPr>
              <a:t>	”Sin religión" </a:t>
            </a:r>
          </a:p>
          <a:p>
            <a:pPr>
              <a:lnSpc>
                <a:spcPct val="90000"/>
              </a:lnSpc>
              <a:spcBef>
                <a:spcPts val="0"/>
              </a:spcBef>
              <a:buNone/>
            </a:pPr>
            <a:r>
              <a:rPr lang="en-US" sz="2000" b="0" dirty="0">
                <a:solidFill>
                  <a:schemeClr val="bg2"/>
                </a:solidFill>
                <a:effectLst>
                  <a:outerShdw sx="1000" sy="1000" algn="tl" rotWithShape="0">
                    <a:prstClr val="black"/>
                  </a:outerShdw>
                </a:effectLst>
              </a:rPr>
              <a:t>2019: 	17.5% </a:t>
            </a:r>
            <a:r>
              <a:rPr lang="es-ES" sz="2000" b="0" dirty="0">
                <a:solidFill>
                  <a:schemeClr val="tx1"/>
                </a:solidFill>
              </a:rPr>
              <a:t>dijo      	”Sin religión"</a:t>
            </a:r>
            <a:endParaRPr lang="en-US" sz="2000" b="0" dirty="0">
              <a:solidFill>
                <a:schemeClr val="bg2"/>
              </a:solidFill>
              <a:effectLst>
                <a:outerShdw sx="1000" sy="1000" algn="tl" rotWithShape="0">
                  <a:prstClr val="black"/>
                </a:outerShdw>
              </a:effectLst>
            </a:endParaRPr>
          </a:p>
          <a:p>
            <a:pPr marL="752475" indent="-752475">
              <a:lnSpc>
                <a:spcPct val="90000"/>
              </a:lnSpc>
              <a:spcBef>
                <a:spcPts val="0"/>
              </a:spcBef>
              <a:buNone/>
            </a:pPr>
            <a:r>
              <a:rPr lang="en-US" sz="2000" b="0" dirty="0">
                <a:solidFill>
                  <a:schemeClr val="bg2"/>
                </a:solidFill>
                <a:effectLst>
                  <a:outerShdw sx="1000" sy="1000" algn="tl" rotWithShape="0">
                    <a:prstClr val="black"/>
                  </a:outerShdw>
                </a:effectLst>
              </a:rPr>
              <a:t>		</a:t>
            </a:r>
            <a:r>
              <a:rPr lang="es-ES" sz="2000" b="0" dirty="0">
                <a:solidFill>
                  <a:schemeClr val="tx1"/>
                </a:solidFill>
              </a:rPr>
              <a:t>29% de los 	</a:t>
            </a:r>
            <a:r>
              <a:rPr lang="es-ES" sz="2000" b="0" dirty="0" err="1">
                <a:solidFill>
                  <a:schemeClr val="tx1"/>
                </a:solidFill>
              </a:rPr>
              <a:t>Mileniales</a:t>
            </a:r>
            <a:r>
              <a:rPr lang="es-ES" sz="2000" b="0" dirty="0">
                <a:solidFill>
                  <a:schemeClr val="tx1"/>
                </a:solidFill>
              </a:rPr>
              <a:t> dijo 	”Sin religión"</a:t>
            </a:r>
            <a:endParaRPr lang="en-US" sz="2000" b="0" dirty="0">
              <a:solidFill>
                <a:schemeClr val="tx1"/>
              </a:solidFill>
              <a:effectLst>
                <a:outerShdw dist="38100" dir="2700000" algn="tl" rotWithShape="0">
                  <a:prstClr val="black"/>
                </a:outerShdw>
              </a:effectLst>
            </a:endParaRPr>
          </a:p>
        </p:txBody>
      </p:sp>
      <p:grpSp>
        <p:nvGrpSpPr>
          <p:cNvPr id="2" name="Group 1">
            <a:extLst>
              <a:ext uri="{FF2B5EF4-FFF2-40B4-BE49-F238E27FC236}">
                <a16:creationId xmlns:a16="http://schemas.microsoft.com/office/drawing/2014/main" id="{4F562EF2-3C70-3D44-A66E-ED63FF829E4E}"/>
              </a:ext>
            </a:extLst>
          </p:cNvPr>
          <p:cNvGrpSpPr/>
          <p:nvPr/>
        </p:nvGrpSpPr>
        <p:grpSpPr>
          <a:xfrm>
            <a:off x="719565" y="2286000"/>
            <a:ext cx="3214558" cy="2583459"/>
            <a:chOff x="1128842" y="3581400"/>
            <a:chExt cx="2452558" cy="1981200"/>
          </a:xfrm>
        </p:grpSpPr>
        <p:pic>
          <p:nvPicPr>
            <p:cNvPr id="32" name="Picture 31">
              <a:extLst>
                <a:ext uri="{FF2B5EF4-FFF2-40B4-BE49-F238E27FC236}">
                  <a16:creationId xmlns:a16="http://schemas.microsoft.com/office/drawing/2014/main" id="{AE9A2B5E-008C-6E48-A230-096D5C331D57}"/>
                </a:ext>
              </a:extLst>
            </p:cNvPr>
            <p:cNvPicPr>
              <a:picLocks noChangeAspect="1"/>
            </p:cNvPicPr>
            <p:nvPr/>
          </p:nvPicPr>
          <p:blipFill>
            <a:blip r:embed="rId3"/>
            <a:stretch>
              <a:fillRect/>
            </a:stretch>
          </p:blipFill>
          <p:spPr>
            <a:xfrm>
              <a:off x="1128842" y="3581400"/>
              <a:ext cx="1385758" cy="1981200"/>
            </a:xfrm>
            <a:prstGeom prst="rect">
              <a:avLst/>
            </a:prstGeom>
          </p:spPr>
        </p:pic>
        <p:pic>
          <p:nvPicPr>
            <p:cNvPr id="31" name="Picture 30">
              <a:extLst>
                <a:ext uri="{FF2B5EF4-FFF2-40B4-BE49-F238E27FC236}">
                  <a16:creationId xmlns:a16="http://schemas.microsoft.com/office/drawing/2014/main" id="{93954080-5ED3-D44B-8B1A-2908D8FED67A}"/>
                </a:ext>
              </a:extLst>
            </p:cNvPr>
            <p:cNvPicPr>
              <a:picLocks noChangeAspect="1"/>
            </p:cNvPicPr>
            <p:nvPr/>
          </p:nvPicPr>
          <p:blipFill rotWithShape="1">
            <a:blip r:embed="rId4"/>
            <a:srcRect l="51913" t="-228" r="24043" b="3137"/>
            <a:stretch/>
          </p:blipFill>
          <p:spPr>
            <a:xfrm>
              <a:off x="2467571" y="3581400"/>
              <a:ext cx="1113829" cy="1981200"/>
            </a:xfrm>
            <a:prstGeom prst="rect">
              <a:avLst/>
            </a:prstGeom>
          </p:spPr>
        </p:pic>
      </p:grpSp>
      <p:sp>
        <p:nvSpPr>
          <p:cNvPr id="33" name="Text Box 1026">
            <a:extLst>
              <a:ext uri="{FF2B5EF4-FFF2-40B4-BE49-F238E27FC236}">
                <a16:creationId xmlns:a16="http://schemas.microsoft.com/office/drawing/2014/main" id="{BD8689B8-26F4-114A-B53D-65AD8275DC8E}"/>
              </a:ext>
            </a:extLst>
          </p:cNvPr>
          <p:cNvSpPr txBox="1">
            <a:spLocks noChangeArrowheads="1"/>
          </p:cNvSpPr>
          <p:nvPr/>
        </p:nvSpPr>
        <p:spPr bwMode="auto">
          <a:xfrm>
            <a:off x="215816" y="172219"/>
            <a:ext cx="429959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s-ES" sz="2800" dirty="0">
                <a:effectLst>
                  <a:outerShdw dist="38100" dir="2700000" algn="tl" rotWithShape="0">
                    <a:prstClr val="black"/>
                  </a:outerShdw>
                </a:effectLst>
              </a:rPr>
              <a:t>Con otra persona, discuta qué significan estos números para la iglesia hoy en los Estados Unidos.</a:t>
            </a:r>
            <a:endParaRPr lang="en-US" sz="2800" dirty="0">
              <a:effectLst>
                <a:outerShdw dist="38100" dir="2700000" algn="tl" rotWithShape="0">
                  <a:prstClr val="black"/>
                </a:outerShdw>
              </a:effectLst>
            </a:endParaRPr>
          </a:p>
        </p:txBody>
      </p:sp>
      <p:sp>
        <p:nvSpPr>
          <p:cNvPr id="34" name="Text Box 1026">
            <a:extLst>
              <a:ext uri="{FF2B5EF4-FFF2-40B4-BE49-F238E27FC236}">
                <a16:creationId xmlns:a16="http://schemas.microsoft.com/office/drawing/2014/main" id="{EC40DBAA-BA0B-1441-AD81-CE64BE8622C9}"/>
              </a:ext>
            </a:extLst>
          </p:cNvPr>
          <p:cNvSpPr txBox="1">
            <a:spLocks noChangeArrowheads="1"/>
          </p:cNvSpPr>
          <p:nvPr/>
        </p:nvSpPr>
        <p:spPr bwMode="auto">
          <a:xfrm>
            <a:off x="6147159" y="5410200"/>
            <a:ext cx="2844441"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5000"/>
              <a:buFont typeface="Comic Sans MS" panose="030F0902030302020204" pitchFamily="66" charset="0"/>
              <a:buChar char=""/>
              <a:defRPr sz="3600" b="1">
                <a:solidFill>
                  <a:schemeClr val="tx2"/>
                </a:solidFill>
                <a:latin typeface="Comic Sans MS" panose="030F0902030302020204" pitchFamily="66" charset="0"/>
                <a:ea typeface="ＭＳ Ｐゴシック" panose="020B0600070205080204" pitchFamily="34" charset="-128"/>
              </a:defRPr>
            </a:lvl1pPr>
            <a:lvl2pPr marL="742950" indent="-285750">
              <a:spcBef>
                <a:spcPct val="20000"/>
              </a:spcBef>
              <a:buClr>
                <a:srgbClr val="00FF00"/>
              </a:buClr>
              <a:buSzPct val="100000"/>
              <a:buChar char="–"/>
              <a:defRPr sz="2800" b="1">
                <a:solidFill>
                  <a:srgbClr val="00FF00"/>
                </a:solidFill>
                <a:latin typeface="Comic Sans MS" panose="030F0902030302020204" pitchFamily="66" charset="0"/>
                <a:ea typeface="ＭＳ Ｐゴシック" panose="020B0600070205080204" pitchFamily="34" charset="-128"/>
              </a:defRPr>
            </a:lvl2pPr>
            <a:lvl3pPr marL="1143000" indent="-228600">
              <a:spcBef>
                <a:spcPct val="20000"/>
              </a:spcBef>
              <a:buClr>
                <a:schemeClr val="tx1"/>
              </a:buClr>
              <a:buSzPct val="65000"/>
              <a:buFont typeface="Comic Sans MS" panose="030F0902030302020204" pitchFamily="66" charset="0"/>
              <a:buChar char=""/>
              <a:defRPr sz="2400" b="1">
                <a:solidFill>
                  <a:schemeClr val="tx1"/>
                </a:solidFill>
                <a:latin typeface="Comic Sans MS" panose="030F0902030302020204" pitchFamily="66" charset="0"/>
                <a:ea typeface="ＭＳ Ｐゴシック" panose="020B0600070205080204" pitchFamily="34" charset="-128"/>
              </a:defRPr>
            </a:lvl3pPr>
            <a:lvl4pPr marL="16002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4pPr>
            <a:lvl5pPr marL="2057400" indent="-228600">
              <a:spcBef>
                <a:spcPct val="20000"/>
              </a:spcBef>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Comic Sans MS" panose="030F0902030302020204" pitchFamily="66" charset="0"/>
                <a:ea typeface="ＭＳ Ｐゴシック" panose="020B0600070205080204" pitchFamily="34" charset="-128"/>
              </a:defRPr>
            </a:lvl9pPr>
          </a:lstStyle>
          <a:p>
            <a:pPr>
              <a:lnSpc>
                <a:spcPct val="90000"/>
              </a:lnSpc>
              <a:spcBef>
                <a:spcPts val="0"/>
              </a:spcBef>
              <a:buNone/>
            </a:pPr>
            <a:r>
              <a:rPr lang="en-US" sz="1800" dirty="0">
                <a:effectLst>
                  <a:outerShdw dist="38100" dir="2700000" algn="tl" rotWithShape="0">
                    <a:prstClr val="black"/>
                  </a:outerShdw>
                </a:effectLst>
              </a:rPr>
              <a:t>With one other person discuss what these numbers tell you about the church today in the USA?</a:t>
            </a:r>
          </a:p>
        </p:txBody>
      </p:sp>
    </p:spTree>
    <p:extLst>
      <p:ext uri="{BB962C8B-B14F-4D97-AF65-F5344CB8AC3E}">
        <p14:creationId xmlns:p14="http://schemas.microsoft.com/office/powerpoint/2010/main" val="131159027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7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07116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792316FE-2611-F14B-9662-C4B08EB9D38B}"/>
              </a:ext>
            </a:extLst>
          </p:cNvPr>
          <p:cNvSpPr txBox="1">
            <a:spLocks noChangeArrowheads="1"/>
          </p:cNvSpPr>
          <p:nvPr/>
        </p:nvSpPr>
        <p:spPr bwMode="auto">
          <a:xfrm>
            <a:off x="76200" y="503985"/>
            <a:ext cx="899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SESIÓN 1: </a:t>
            </a:r>
            <a:r>
              <a:rPr lang="es-ES" b="1" dirty="0">
                <a:solidFill>
                  <a:schemeClr val="accent1"/>
                </a:solidFill>
                <a:effectLst>
                  <a:outerShdw dist="38100" dir="2700000" algn="tl" rotWithShape="0">
                    <a:prstClr val="black"/>
                  </a:outerShdw>
                </a:effectLst>
              </a:rPr>
              <a:t>LA SITUACIÓN</a:t>
            </a:r>
            <a:r>
              <a:rPr lang="es-ES" b="1" dirty="0">
                <a:solidFill>
                  <a:schemeClr val="tx2"/>
                </a:solidFill>
                <a:effectLst>
                  <a:outerShdw dist="38100" dir="2700000" algn="tl" rotWithShape="0">
                    <a:prstClr val="black"/>
                  </a:outerShdw>
                </a:effectLst>
              </a:rPr>
              <a:t>-MARTES 10:30 AM</a:t>
            </a:r>
            <a:endParaRPr lang="en-US" altLang="en-US" b="1" dirty="0">
              <a:solidFill>
                <a:schemeClr val="tx2"/>
              </a:solidFill>
              <a:effectLst>
                <a:outerShdw dist="38100" dir="2700000" algn="tl" rotWithShape="0">
                  <a:prstClr val="black"/>
                </a:outerShdw>
              </a:effectLst>
            </a:endParaRPr>
          </a:p>
        </p:txBody>
      </p:sp>
      <p:sp>
        <p:nvSpPr>
          <p:cNvPr id="5" name="Text Box 5">
            <a:extLst>
              <a:ext uri="{FF2B5EF4-FFF2-40B4-BE49-F238E27FC236}">
                <a16:creationId xmlns:a16="http://schemas.microsoft.com/office/drawing/2014/main" id="{58CB8A2D-BDB1-6340-A08B-61BF4D582765}"/>
              </a:ext>
            </a:extLst>
          </p:cNvPr>
          <p:cNvSpPr txBox="1">
            <a:spLocks noChangeArrowheads="1"/>
          </p:cNvSpPr>
          <p:nvPr/>
        </p:nvSpPr>
        <p:spPr bwMode="auto">
          <a:xfrm>
            <a:off x="76200" y="15240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cap="all" dirty="0">
                <a:solidFill>
                  <a:schemeClr val="tx2"/>
                </a:solidFill>
                <a:effectLst>
                  <a:outerShdw dist="38100" dir="2700000" algn="tl" rotWithShape="0">
                    <a:prstClr val="black"/>
                  </a:outerShdw>
                </a:effectLst>
              </a:rPr>
              <a:t>La iglesia de hoy</a:t>
            </a:r>
            <a:endParaRPr lang="en-US" altLang="en-US" sz="2800" b="1" cap="all" dirty="0">
              <a:solidFill>
                <a:schemeClr val="tx2"/>
              </a:solidFill>
              <a:effectLst>
                <a:outerShdw dist="38100" dir="2700000" algn="tl" rotWithShape="0">
                  <a:prstClr val="black"/>
                </a:outerShdw>
              </a:effectLst>
            </a:endParaRPr>
          </a:p>
        </p:txBody>
      </p:sp>
      <p:sp>
        <p:nvSpPr>
          <p:cNvPr id="6" name="Text Box 3">
            <a:extLst>
              <a:ext uri="{FF2B5EF4-FFF2-40B4-BE49-F238E27FC236}">
                <a16:creationId xmlns:a16="http://schemas.microsoft.com/office/drawing/2014/main" id="{5C37550B-2B4C-5C44-AD8D-1B3D89F7DB5A}"/>
              </a:ext>
            </a:extLst>
          </p:cNvPr>
          <p:cNvSpPr txBox="1">
            <a:spLocks noChangeArrowheads="1"/>
          </p:cNvSpPr>
          <p:nvPr/>
        </p:nvSpPr>
        <p:spPr bwMode="auto">
          <a:xfrm>
            <a:off x="762000" y="868740"/>
            <a:ext cx="7620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tx2"/>
                </a:solidFill>
                <a:effectLst>
                  <a:outerShdw dist="38100" dir="2700000" algn="tl" rotWithShape="0">
                    <a:prstClr val="black"/>
                  </a:outerShdw>
                </a:effectLst>
              </a:rPr>
              <a:t>La Iglesia está en una batalla con el espíritu mortal del anticristo y no puede ganar solo con ladrillo y mortero, música y adoración, enseñanza y programas y edificios y presupuestos!</a:t>
            </a:r>
            <a:endParaRPr lang="en-US" altLang="en-US" b="1" dirty="0">
              <a:solidFill>
                <a:schemeClr val="tx2"/>
              </a:solidFill>
              <a:effectLst>
                <a:outerShdw dist="38100" dir="2700000" algn="tl" rotWithShape="0">
                  <a:prstClr val="black"/>
                </a:outerShdw>
              </a:effectLst>
            </a:endParaRPr>
          </a:p>
        </p:txBody>
      </p:sp>
      <p:sp>
        <p:nvSpPr>
          <p:cNvPr id="11" name="Text Box 3">
            <a:extLst>
              <a:ext uri="{FF2B5EF4-FFF2-40B4-BE49-F238E27FC236}">
                <a16:creationId xmlns:a16="http://schemas.microsoft.com/office/drawing/2014/main" id="{D1D3266C-047D-3A48-9AE7-E6C0BC8F4FBE}"/>
              </a:ext>
            </a:extLst>
          </p:cNvPr>
          <p:cNvSpPr txBox="1">
            <a:spLocks noChangeArrowheads="1"/>
          </p:cNvSpPr>
          <p:nvPr/>
        </p:nvSpPr>
        <p:spPr bwMode="auto">
          <a:xfrm>
            <a:off x="762000" y="1607403"/>
            <a:ext cx="7620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s-ES" b="1" dirty="0">
                <a:solidFill>
                  <a:schemeClr val="accent1"/>
                </a:solidFill>
                <a:effectLst>
                  <a:outerShdw dist="38100" dir="2700000" algn="tl" rotWithShape="0">
                    <a:prstClr val="black"/>
                  </a:outerShdw>
                </a:effectLst>
              </a:rPr>
              <a:t>ladrillo y mortero, música y adoración, enseñanza y programas y edificios y presupuestos!</a:t>
            </a:r>
            <a:endParaRPr lang="en-US" altLang="en-US" b="1" dirty="0">
              <a:solidFill>
                <a:schemeClr val="accent1"/>
              </a:solidFill>
              <a:effectLst>
                <a:outerShdw dist="38100" dir="2700000" algn="tl" rotWithShape="0">
                  <a:prstClr val="black"/>
                </a:outerShdw>
              </a:effectLst>
            </a:endParaRPr>
          </a:p>
        </p:txBody>
      </p:sp>
      <p:sp>
        <p:nvSpPr>
          <p:cNvPr id="12" name="Text Box 3">
            <a:extLst>
              <a:ext uri="{FF2B5EF4-FFF2-40B4-BE49-F238E27FC236}">
                <a16:creationId xmlns:a16="http://schemas.microsoft.com/office/drawing/2014/main" id="{ACF37117-2119-1F44-A9CC-29B3EB120419}"/>
              </a:ext>
            </a:extLst>
          </p:cNvPr>
          <p:cNvSpPr txBox="1">
            <a:spLocks noChangeArrowheads="1"/>
          </p:cNvSpPr>
          <p:nvPr/>
        </p:nvSpPr>
        <p:spPr bwMode="auto">
          <a:xfrm>
            <a:off x="2286000" y="5628382"/>
            <a:ext cx="4572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r>
              <a:rPr lang="en-US" altLang="en-US" sz="1600" b="1" dirty="0">
                <a:solidFill>
                  <a:schemeClr val="tx2"/>
                </a:solidFill>
                <a:effectLst>
                  <a:outerShdw dist="38100" dir="2700000" algn="tl" rotWithShape="0">
                    <a:prstClr val="black"/>
                  </a:outerShdw>
                </a:effectLst>
              </a:rPr>
              <a:t>The Church is in a battle with the deadly spirit of antichrist and cannot win with only brick &amp; mortar, music &amp; worship, teaching &amp; programs and buildings &amp; budgets!</a:t>
            </a:r>
            <a:endParaRPr lang="en-US" altLang="en-US" sz="1800"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9565982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4" name="Text Box 3">
            <a:extLst>
              <a:ext uri="{FF2B5EF4-FFF2-40B4-BE49-F238E27FC236}">
                <a16:creationId xmlns:a16="http://schemas.microsoft.com/office/drawing/2014/main" id="{792316FE-2611-F14B-9662-C4B08EB9D38B}"/>
              </a:ext>
            </a:extLst>
          </p:cNvPr>
          <p:cNvSpPr txBox="1">
            <a:spLocks noChangeArrowheads="1"/>
          </p:cNvSpPr>
          <p:nvPr/>
        </p:nvSpPr>
        <p:spPr bwMode="auto">
          <a:xfrm>
            <a:off x="304800" y="533400"/>
            <a:ext cx="8534400"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solidFill>
                  <a:srgbClr val="FFFFFF"/>
                </a:solidFill>
                <a:effectLst>
                  <a:outerShdw dist="38100" dir="2700000" algn="tl" rotWithShape="0">
                    <a:prstClr val="black"/>
                  </a:outerShdw>
                </a:effectLst>
              </a:rPr>
              <a:t>“Porque nuestra lucha no es contra seres humanos, sino contra poderes, contra autoridades, contra potestades que dominan este mundo de tinieblas, contra fuerzas espirituales malignas en las regiones celestiales.” </a:t>
            </a:r>
          </a:p>
          <a:p>
            <a:pPr algn="r"/>
            <a:r>
              <a:rPr lang="es-ES" b="1" dirty="0">
                <a:solidFill>
                  <a:srgbClr val="FFFFFF"/>
                </a:solidFill>
                <a:effectLst>
                  <a:outerShdw dist="38100" dir="2700000" algn="tl" rotWithShape="0">
                    <a:prstClr val="black"/>
                  </a:outerShdw>
                </a:effectLst>
              </a:rPr>
              <a:t>Efesios 6:12 (NVI</a:t>
            </a:r>
            <a:r>
              <a:rPr lang="es-ES" b="1" dirty="0">
                <a:solidFill>
                  <a:schemeClr val="tx2"/>
                </a:solidFill>
                <a:effectLst>
                  <a:outerShdw dist="38100" dir="2700000" algn="tl" rotWithShape="0">
                    <a:prstClr val="black"/>
                  </a:outerShdw>
                </a:effectLst>
              </a:rPr>
              <a:t>)</a:t>
            </a:r>
          </a:p>
          <a:p>
            <a:endParaRPr lang="es-ES" b="1" dirty="0">
              <a:solidFill>
                <a:schemeClr val="tx2"/>
              </a:solidFill>
              <a:effectLst>
                <a:outerShdw dist="38100" dir="2700000" algn="tl" rotWithShape="0">
                  <a:prstClr val="black"/>
                </a:outerShdw>
              </a:effectLst>
            </a:endParaRPr>
          </a:p>
        </p:txBody>
      </p:sp>
      <p:sp>
        <p:nvSpPr>
          <p:cNvPr id="5" name="Text Box 5">
            <a:extLst>
              <a:ext uri="{FF2B5EF4-FFF2-40B4-BE49-F238E27FC236}">
                <a16:creationId xmlns:a16="http://schemas.microsoft.com/office/drawing/2014/main" id="{58CB8A2D-BDB1-6340-A08B-61BF4D582765}"/>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rPr>
              <a:t>LA IGLESIA CONTRA EL ANTICRISTO</a:t>
            </a:r>
            <a:endParaRPr lang="en-US" altLang="en-US" sz="3600" b="1" dirty="0">
              <a:solidFill>
                <a:schemeClr val="tx2"/>
              </a:solidFill>
              <a:effectLst>
                <a:outerShdw blurRad="38100" dist="38100" dir="2700000" algn="tl">
                  <a:srgbClr val="000000"/>
                </a:outerShdw>
              </a:effectLst>
            </a:endParaRPr>
          </a:p>
        </p:txBody>
      </p:sp>
      <p:pic>
        <p:nvPicPr>
          <p:cNvPr id="3" name="Picture 2">
            <a:extLst>
              <a:ext uri="{FF2B5EF4-FFF2-40B4-BE49-F238E27FC236}">
                <a16:creationId xmlns:a16="http://schemas.microsoft.com/office/drawing/2014/main" id="{17F50921-3AF3-5343-AAF2-A475DCD79C4B}"/>
              </a:ext>
            </a:extLst>
          </p:cNvPr>
          <p:cNvPicPr>
            <a:picLocks noChangeAspect="1"/>
          </p:cNvPicPr>
          <p:nvPr/>
        </p:nvPicPr>
        <p:blipFill rotWithShape="1">
          <a:blip r:embed="rId3"/>
          <a:srcRect t="13832" b="21797"/>
          <a:stretch/>
        </p:blipFill>
        <p:spPr>
          <a:xfrm>
            <a:off x="2760785" y="2209800"/>
            <a:ext cx="3410248" cy="2919444"/>
          </a:xfrm>
          <a:prstGeom prst="rect">
            <a:avLst/>
          </a:prstGeom>
        </p:spPr>
      </p:pic>
      <p:sp>
        <p:nvSpPr>
          <p:cNvPr id="7" name="Text Box 3">
            <a:extLst>
              <a:ext uri="{FF2B5EF4-FFF2-40B4-BE49-F238E27FC236}">
                <a16:creationId xmlns:a16="http://schemas.microsoft.com/office/drawing/2014/main" id="{D64D1F1D-FD33-0849-BEE8-1D9AE6E71424}"/>
              </a:ext>
            </a:extLst>
          </p:cNvPr>
          <p:cNvSpPr txBox="1">
            <a:spLocks noChangeArrowheads="1"/>
          </p:cNvSpPr>
          <p:nvPr/>
        </p:nvSpPr>
        <p:spPr bwMode="auto">
          <a:xfrm>
            <a:off x="469513" y="5519172"/>
            <a:ext cx="7992791"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pPr>
            <a:r>
              <a:rPr lang="en-US" altLang="en-US" sz="1800" b="1" dirty="0">
                <a:solidFill>
                  <a:schemeClr val="tx2"/>
                </a:solidFill>
                <a:effectLst>
                  <a:outerShdw blurRad="38100" dist="38100" dir="2700000" algn="tl">
                    <a:srgbClr val="000000"/>
                  </a:outerShdw>
                </a:effectLst>
              </a:rPr>
              <a:t>THE CHURCH VS ANTICHRIST</a:t>
            </a:r>
            <a:endParaRPr lang="en-US" altLang="en-US" b="1" dirty="0">
              <a:solidFill>
                <a:schemeClr val="tx2"/>
              </a:solidFill>
              <a:effectLst>
                <a:outerShdw blurRad="38100" dist="38100" dir="2700000" algn="tl">
                  <a:srgbClr val="000000"/>
                </a:outerShdw>
              </a:effectLst>
            </a:endParaRPr>
          </a:p>
          <a:p>
            <a:pPr>
              <a:lnSpc>
                <a:spcPct val="90000"/>
              </a:lnSpc>
            </a:pPr>
            <a:r>
              <a:rPr lang="en-US" altLang="en-US" sz="1800" b="1" dirty="0">
                <a:solidFill>
                  <a:schemeClr val="tx2"/>
                </a:solidFill>
                <a:effectLst>
                  <a:outerShdw dist="38100" dir="2700000" algn="tl" rotWithShape="0">
                    <a:prstClr val="black"/>
                  </a:outerShdw>
                </a:effectLst>
              </a:rPr>
              <a:t>"For our struggle is not against flesh and blood, but against the rulers, against the authorities, against the powers of this dark world and against the spiritual forces of evil in the heavenly realms" </a:t>
            </a:r>
          </a:p>
          <a:p>
            <a:pPr>
              <a:lnSpc>
                <a:spcPct val="90000"/>
              </a:lnSpc>
            </a:pPr>
            <a:r>
              <a:rPr lang="en-US" altLang="en-US" sz="1800" b="1" dirty="0">
                <a:solidFill>
                  <a:schemeClr val="tx2"/>
                </a:solidFill>
                <a:effectLst>
                  <a:outerShdw dist="38100" dir="2700000" algn="tl" rotWithShape="0">
                    <a:prstClr val="black"/>
                  </a:outerShdw>
                </a:effectLst>
              </a:rPr>
              <a:t>(Ephesians 6:12, NIV). </a:t>
            </a:r>
          </a:p>
        </p:txBody>
      </p:sp>
    </p:spTree>
    <p:extLst>
      <p:ext uri="{BB962C8B-B14F-4D97-AF65-F5344CB8AC3E}">
        <p14:creationId xmlns:p14="http://schemas.microsoft.com/office/powerpoint/2010/main" val="189543889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6146" name="Text Box 3">
            <a:extLst>
              <a:ext uri="{FF2B5EF4-FFF2-40B4-BE49-F238E27FC236}">
                <a16:creationId xmlns:a16="http://schemas.microsoft.com/office/drawing/2014/main" id="{A3863616-9F1D-874F-AC0B-98376EBA2F96}"/>
              </a:ext>
            </a:extLst>
          </p:cNvPr>
          <p:cNvSpPr txBox="1">
            <a:spLocks noChangeArrowheads="1"/>
          </p:cNvSpPr>
          <p:nvPr/>
        </p:nvSpPr>
        <p:spPr bwMode="auto">
          <a:xfrm>
            <a:off x="304800" y="457200"/>
            <a:ext cx="8610600" cy="241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solidFill>
                  <a:schemeClr val="tx2"/>
                </a:solidFill>
                <a:effectLst>
                  <a:outerShdw dist="38100" dir="2700000" algn="tl" rotWithShape="0">
                    <a:prstClr val="black"/>
                  </a:outerShdw>
                </a:effectLst>
              </a:rPr>
              <a:t>“. . . pues aunque vivimos en el mundo, no libramos batallas como lo hace el mundo.</a:t>
            </a:r>
            <a:r>
              <a:rPr lang="es-ES" b="1" baseline="30000" dirty="0">
                <a:solidFill>
                  <a:schemeClr val="tx2"/>
                </a:solidFill>
                <a:effectLst>
                  <a:outerShdw dist="38100" dir="2700000" algn="tl" rotWithShape="0">
                    <a:prstClr val="black"/>
                  </a:outerShdw>
                </a:effectLst>
              </a:rPr>
              <a:t> </a:t>
            </a:r>
            <a:r>
              <a:rPr lang="es-ES" b="1" dirty="0">
                <a:solidFill>
                  <a:schemeClr val="tx2"/>
                </a:solidFill>
                <a:effectLst>
                  <a:outerShdw dist="38100" dir="2700000" algn="tl" rotWithShape="0">
                    <a:prstClr val="black"/>
                  </a:outerShdw>
                </a:effectLst>
              </a:rPr>
              <a:t>Las armas con que luchamos no son del mundo, sino que tienen el poder divino para derribar fortalezas. Destruimos argumentos y toda altivez que se levanta contra el conocimiento de Dios, y llevamos cautivo todo pensamiento para que se someta a Cristo.” 2 Corintios 10:3-5 (NVI)</a:t>
            </a:r>
          </a:p>
        </p:txBody>
      </p:sp>
      <p:pic>
        <p:nvPicPr>
          <p:cNvPr id="6" name="Picture 5">
            <a:extLst>
              <a:ext uri="{FF2B5EF4-FFF2-40B4-BE49-F238E27FC236}">
                <a16:creationId xmlns:a16="http://schemas.microsoft.com/office/drawing/2014/main" id="{227A97FB-2B68-D446-99C5-14C7C9330890}"/>
              </a:ext>
            </a:extLst>
          </p:cNvPr>
          <p:cNvPicPr>
            <a:picLocks noChangeAspect="1"/>
          </p:cNvPicPr>
          <p:nvPr/>
        </p:nvPicPr>
        <p:blipFill>
          <a:blip r:embed="rId3"/>
          <a:stretch>
            <a:fillRect/>
          </a:stretch>
        </p:blipFill>
        <p:spPr>
          <a:xfrm>
            <a:off x="2495550" y="2819400"/>
            <a:ext cx="4133850" cy="2330493"/>
          </a:xfrm>
          <a:prstGeom prst="rect">
            <a:avLst/>
          </a:prstGeom>
        </p:spPr>
      </p:pic>
      <p:sp>
        <p:nvSpPr>
          <p:cNvPr id="8" name="Text Box 3">
            <a:extLst>
              <a:ext uri="{FF2B5EF4-FFF2-40B4-BE49-F238E27FC236}">
                <a16:creationId xmlns:a16="http://schemas.microsoft.com/office/drawing/2014/main" id="{4A621F91-4742-784B-9A0C-4C40861A7340}"/>
              </a:ext>
            </a:extLst>
          </p:cNvPr>
          <p:cNvSpPr txBox="1">
            <a:spLocks noChangeArrowheads="1"/>
          </p:cNvSpPr>
          <p:nvPr/>
        </p:nvSpPr>
        <p:spPr bwMode="auto">
          <a:xfrm>
            <a:off x="495300" y="5436072"/>
            <a:ext cx="81534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pPr>
            <a:r>
              <a:rPr lang="en-US" altLang="en-US" sz="1600" b="1" dirty="0">
                <a:solidFill>
                  <a:schemeClr val="tx2"/>
                </a:solidFill>
                <a:effectLst>
                  <a:outerShdw dist="38100" dir="2700000" algn="tl" rotWithShape="0">
                    <a:prstClr val="black"/>
                  </a:outerShdw>
                </a:effectLst>
              </a:rPr>
              <a:t>THE CHURCH VS ANTICHRIST</a:t>
            </a:r>
          </a:p>
          <a:p>
            <a:pPr algn="just">
              <a:lnSpc>
                <a:spcPct val="90000"/>
              </a:lnSpc>
            </a:pPr>
            <a:r>
              <a:rPr lang="en-US" altLang="en-US" sz="1600" b="1" dirty="0">
                <a:solidFill>
                  <a:schemeClr val="tx2"/>
                </a:solidFill>
                <a:effectLst>
                  <a:outerShdw dist="38100" dir="2700000" algn="tl" rotWithShape="0">
                    <a:prstClr val="black"/>
                  </a:outerShdw>
                </a:effectLst>
              </a:rPr>
              <a:t>“For though we live in the world, we do not wage war as the world does. The weapons we fight with are not the weapons of the world. On the contrary, they have divine power to demolish strongholds. We demolish arguments and every pretension that sets itself up against the knowledge of God, and we take captive every thought to make it obedient to Christ” (2 Corinthians 10:3-5 ).</a:t>
            </a:r>
          </a:p>
        </p:txBody>
      </p:sp>
      <p:sp>
        <p:nvSpPr>
          <p:cNvPr id="9" name="Text Box 5">
            <a:extLst>
              <a:ext uri="{FF2B5EF4-FFF2-40B4-BE49-F238E27FC236}">
                <a16:creationId xmlns:a16="http://schemas.microsoft.com/office/drawing/2014/main" id="{ACAAE41D-E182-7445-93B7-1BFA39DC29B8}"/>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rPr>
              <a:t>LA IGLESIA CONTRA EL ANTICRISTO</a:t>
            </a:r>
            <a:endParaRPr lang="en-US" altLang="en-US" sz="3600" b="1" dirty="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351236031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8194" name="Text Box 3">
            <a:extLst>
              <a:ext uri="{FF2B5EF4-FFF2-40B4-BE49-F238E27FC236}">
                <a16:creationId xmlns:a16="http://schemas.microsoft.com/office/drawing/2014/main" id="{F8DD282F-83B5-A04A-B758-FA685170243D}"/>
              </a:ext>
            </a:extLst>
          </p:cNvPr>
          <p:cNvSpPr txBox="1">
            <a:spLocks noChangeArrowheads="1"/>
          </p:cNvSpPr>
          <p:nvPr/>
        </p:nvSpPr>
        <p:spPr bwMode="auto">
          <a:xfrm>
            <a:off x="304800" y="1524000"/>
            <a:ext cx="88392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solidFill>
                  <a:schemeClr val="tx2"/>
                </a:solidFill>
                <a:effectLst>
                  <a:outerShdw dist="38100" dir="2700000" algn="tl" rotWithShape="0">
                    <a:prstClr val="black"/>
                  </a:outerShdw>
                </a:effectLst>
              </a:rPr>
              <a:t>“Queridos hijos, esta es la hora final, y así como ustedes oyeron que el </a:t>
            </a:r>
            <a:r>
              <a:rPr lang="es-ES" b="1" dirty="0">
                <a:solidFill>
                  <a:schemeClr val="accent1"/>
                </a:solidFill>
                <a:effectLst>
                  <a:outerShdw dist="38100" dir="2700000" algn="tl" rotWithShape="0">
                    <a:prstClr val="black"/>
                  </a:outerShdw>
                </a:effectLst>
              </a:rPr>
              <a:t>anticristo</a:t>
            </a:r>
            <a:r>
              <a:rPr lang="es-ES" b="1" dirty="0">
                <a:solidFill>
                  <a:schemeClr val="tx2"/>
                </a:solidFill>
                <a:effectLst>
                  <a:outerShdw dist="38100" dir="2700000" algn="tl" rotWithShape="0">
                    <a:prstClr val="black"/>
                  </a:outerShdw>
                </a:effectLst>
              </a:rPr>
              <a:t> vendría, </a:t>
            </a:r>
            <a:r>
              <a:rPr lang="es-ES" b="1" dirty="0">
                <a:solidFill>
                  <a:schemeClr val="accent1"/>
                </a:solidFill>
                <a:effectLst>
                  <a:outerShdw dist="38100" dir="2700000" algn="tl" rotWithShape="0">
                    <a:prstClr val="black"/>
                  </a:outerShdw>
                </a:effectLst>
              </a:rPr>
              <a:t>muchos son los anticristos </a:t>
            </a:r>
            <a:r>
              <a:rPr lang="es-ES" b="1" dirty="0">
                <a:solidFill>
                  <a:schemeClr val="tx2"/>
                </a:solidFill>
                <a:effectLst>
                  <a:outerShdw dist="38100" dir="2700000" algn="tl" rotWithShape="0">
                    <a:prstClr val="black"/>
                  </a:outerShdw>
                </a:effectLst>
              </a:rPr>
              <a:t>que han surgido ya. Por eso nos damos cuenta de que esta es la hora final.” 	(1 Juan 2:18)  (NVI)</a:t>
            </a:r>
            <a:endParaRPr lang="en-US" altLang="en-US" b="1" dirty="0">
              <a:solidFill>
                <a:schemeClr val="tx2"/>
              </a:solidFill>
              <a:effectLst>
                <a:outerShdw dist="38100" dir="2700000" algn="tl" rotWithShape="0">
                  <a:prstClr val="black"/>
                </a:outerShdw>
              </a:effectLst>
            </a:endParaRPr>
          </a:p>
        </p:txBody>
      </p:sp>
      <p:pic>
        <p:nvPicPr>
          <p:cNvPr id="6" name="Picture 5">
            <a:extLst>
              <a:ext uri="{FF2B5EF4-FFF2-40B4-BE49-F238E27FC236}">
                <a16:creationId xmlns:a16="http://schemas.microsoft.com/office/drawing/2014/main" id="{DDDA9A3D-93C8-ED45-9970-F7C38AAED6C3}"/>
              </a:ext>
            </a:extLst>
          </p:cNvPr>
          <p:cNvPicPr>
            <a:picLocks noChangeAspect="1"/>
          </p:cNvPicPr>
          <p:nvPr/>
        </p:nvPicPr>
        <p:blipFill rotWithShape="1">
          <a:blip r:embed="rId3"/>
          <a:srcRect l="1396" t="50000"/>
          <a:stretch/>
        </p:blipFill>
        <p:spPr>
          <a:xfrm>
            <a:off x="1905000" y="533400"/>
            <a:ext cx="5380602" cy="1094441"/>
          </a:xfrm>
          <a:prstGeom prst="rect">
            <a:avLst/>
          </a:prstGeom>
        </p:spPr>
      </p:pic>
      <p:sp>
        <p:nvSpPr>
          <p:cNvPr id="7" name="Text Box 3">
            <a:extLst>
              <a:ext uri="{FF2B5EF4-FFF2-40B4-BE49-F238E27FC236}">
                <a16:creationId xmlns:a16="http://schemas.microsoft.com/office/drawing/2014/main" id="{F937AE0D-CD3B-3A44-A777-E8786C3A2ADB}"/>
              </a:ext>
            </a:extLst>
          </p:cNvPr>
          <p:cNvSpPr txBox="1">
            <a:spLocks noChangeArrowheads="1"/>
          </p:cNvSpPr>
          <p:nvPr/>
        </p:nvSpPr>
        <p:spPr bwMode="auto">
          <a:xfrm>
            <a:off x="1695450" y="5029200"/>
            <a:ext cx="74485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pPr>
            <a:r>
              <a:rPr lang="en-US" altLang="en-US" sz="1800" b="1" dirty="0">
                <a:solidFill>
                  <a:schemeClr val="tx2"/>
                </a:solidFill>
                <a:effectLst>
                  <a:outerShdw dist="38100" dir="2700000" algn="tl" rotWithShape="0">
                    <a:prstClr val="black"/>
                  </a:outerShdw>
                </a:effectLst>
              </a:rPr>
              <a:t>THE  CHURCH VS THE ANTICHRIST</a:t>
            </a:r>
          </a:p>
          <a:p>
            <a:pPr>
              <a:lnSpc>
                <a:spcPct val="90000"/>
              </a:lnSpc>
            </a:pPr>
            <a:r>
              <a:rPr lang="en-US" altLang="en-US" sz="1800" b="1" dirty="0">
                <a:solidFill>
                  <a:schemeClr val="tx2"/>
                </a:solidFill>
                <a:effectLst>
                  <a:outerShdw dist="38100" dir="2700000" algn="tl" rotWithShape="0">
                    <a:prstClr val="black"/>
                  </a:outerShdw>
                </a:effectLst>
              </a:rPr>
              <a:t>"Little children, it is the last hour; and as you have heard that the Antichrist is coming, even now </a:t>
            </a:r>
            <a:r>
              <a:rPr lang="en-US" altLang="en-US" sz="1800" b="1" u="sng" dirty="0">
                <a:solidFill>
                  <a:schemeClr val="tx2"/>
                </a:solidFill>
                <a:effectLst>
                  <a:outerShdw dist="38100" dir="2700000" algn="tl" rotWithShape="0">
                    <a:prstClr val="black"/>
                  </a:outerShdw>
                </a:effectLst>
              </a:rPr>
              <a:t>many antichrists</a:t>
            </a:r>
            <a:r>
              <a:rPr lang="en-US" altLang="en-US" sz="1800" b="1" dirty="0">
                <a:solidFill>
                  <a:schemeClr val="tx2"/>
                </a:solidFill>
                <a:effectLst>
                  <a:outerShdw dist="38100" dir="2700000" algn="tl" rotWithShape="0">
                    <a:prstClr val="black"/>
                  </a:outerShdw>
                </a:effectLst>
              </a:rPr>
              <a:t> have come, by which we know that it is the last hour” (1 John 2:18).  </a:t>
            </a:r>
          </a:p>
          <a:p>
            <a:pPr>
              <a:lnSpc>
                <a:spcPct val="90000"/>
              </a:lnSpc>
            </a:pPr>
            <a:endParaRPr lang="en-US" altLang="en-US" sz="1050" b="1" dirty="0">
              <a:solidFill>
                <a:schemeClr val="tx2"/>
              </a:solidFill>
              <a:effectLst>
                <a:outerShdw dist="38100" dir="2700000" algn="tl" rotWithShape="0">
                  <a:prstClr val="black"/>
                </a:outerShdw>
              </a:effectLst>
            </a:endParaRPr>
          </a:p>
          <a:p>
            <a:pPr>
              <a:lnSpc>
                <a:spcPct val="90000"/>
              </a:lnSpc>
            </a:pPr>
            <a:r>
              <a:rPr lang="en-US" altLang="en-US" sz="1800" b="1" dirty="0">
                <a:solidFill>
                  <a:schemeClr val="tx2"/>
                </a:solidFill>
                <a:effectLst>
                  <a:outerShdw dist="38100" dir="2700000" algn="tl" rotWithShape="0">
                    <a:prstClr val="black"/>
                  </a:outerShdw>
                </a:effectLst>
              </a:rPr>
              <a:t>“Who is a liar but he who denies that Jesus is the Christ? He is antichrist who denies the Father and the Son” (1 John 2:22).</a:t>
            </a:r>
          </a:p>
        </p:txBody>
      </p:sp>
      <p:sp>
        <p:nvSpPr>
          <p:cNvPr id="9" name="Text Box 5">
            <a:extLst>
              <a:ext uri="{FF2B5EF4-FFF2-40B4-BE49-F238E27FC236}">
                <a16:creationId xmlns:a16="http://schemas.microsoft.com/office/drawing/2014/main" id="{218C5412-D557-2541-9248-32076A65607B}"/>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rPr>
              <a:t>LA IGLESIA CONTRA EL ANTICRISTO</a:t>
            </a:r>
            <a:endParaRPr lang="en-US" altLang="en-US" sz="3600" b="1" dirty="0">
              <a:solidFill>
                <a:schemeClr val="tx2"/>
              </a:solidFill>
              <a:effectLst>
                <a:outerShdw blurRad="38100" dist="38100" dir="2700000" algn="tl">
                  <a:srgbClr val="000000"/>
                </a:outerShdw>
              </a:effectLst>
            </a:endParaRPr>
          </a:p>
        </p:txBody>
      </p:sp>
      <p:sp>
        <p:nvSpPr>
          <p:cNvPr id="8" name="Text Box 3">
            <a:extLst>
              <a:ext uri="{FF2B5EF4-FFF2-40B4-BE49-F238E27FC236}">
                <a16:creationId xmlns:a16="http://schemas.microsoft.com/office/drawing/2014/main" id="{0F9422D7-C901-974E-B315-868FEFC4FD5C}"/>
              </a:ext>
            </a:extLst>
          </p:cNvPr>
          <p:cNvSpPr txBox="1">
            <a:spLocks noChangeArrowheads="1"/>
          </p:cNvSpPr>
          <p:nvPr/>
        </p:nvSpPr>
        <p:spPr bwMode="auto">
          <a:xfrm>
            <a:off x="304800" y="2971800"/>
            <a:ext cx="8538882"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solidFill>
                  <a:schemeClr val="tx2"/>
                </a:solidFill>
                <a:effectLst>
                  <a:outerShdw dist="38100" dir="2700000" algn="tl" rotWithShape="0">
                    <a:prstClr val="black"/>
                  </a:outerShdw>
                </a:effectLst>
              </a:rPr>
              <a:t>“¿Quién es el mentiroso sino el que niega que Jesús es el Cristo? Es el </a:t>
            </a:r>
            <a:r>
              <a:rPr lang="es-ES" b="1" dirty="0">
                <a:solidFill>
                  <a:schemeClr val="accent1"/>
                </a:solidFill>
                <a:effectLst>
                  <a:outerShdw dist="38100" dir="2700000" algn="tl" rotWithShape="0">
                    <a:prstClr val="black"/>
                  </a:outerShdw>
                </a:effectLst>
              </a:rPr>
              <a:t>anticristo</a:t>
            </a:r>
            <a:r>
              <a:rPr lang="es-ES" b="1" dirty="0">
                <a:solidFill>
                  <a:schemeClr val="tx2"/>
                </a:solidFill>
                <a:effectLst>
                  <a:outerShdw dist="38100" dir="2700000" algn="tl" rotWithShape="0">
                    <a:prstClr val="black"/>
                  </a:outerShdw>
                </a:effectLst>
              </a:rPr>
              <a:t>, el que niega al Padre y al Hijo.” </a:t>
            </a:r>
            <a:r>
              <a:rPr lang="en-US" altLang="en-US" b="1" dirty="0">
                <a:solidFill>
                  <a:schemeClr val="tx2"/>
                </a:solidFill>
                <a:effectLst>
                  <a:outerShdw dist="38100" dir="2700000" algn="tl" rotWithShape="0">
                    <a:prstClr val="black"/>
                  </a:outerShdw>
                </a:effectLst>
              </a:rPr>
              <a:t>(1 Juan 2:22).</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E1C3F1-B4C3-2643-80DD-A10B9F1A4800}"/>
              </a:ext>
            </a:extLst>
          </p:cNvPr>
          <p:cNvPicPr>
            <a:picLocks noChangeAspect="1"/>
          </p:cNvPicPr>
          <p:nvPr/>
        </p:nvPicPr>
        <p:blipFill>
          <a:blip r:embed="rId3"/>
          <a:stretch>
            <a:fillRect/>
          </a:stretch>
        </p:blipFill>
        <p:spPr>
          <a:xfrm>
            <a:off x="5204555" y="609600"/>
            <a:ext cx="3939445" cy="3447016"/>
          </a:xfrm>
          <a:prstGeom prst="rect">
            <a:avLst/>
          </a:prstGeom>
        </p:spPr>
      </p:pic>
      <p:sp>
        <p:nvSpPr>
          <p:cNvPr id="7" name="Text Box 3">
            <a:extLst>
              <a:ext uri="{FF2B5EF4-FFF2-40B4-BE49-F238E27FC236}">
                <a16:creationId xmlns:a16="http://schemas.microsoft.com/office/drawing/2014/main" id="{1EC6EE07-E78E-8940-83EE-EA80F8CE7FB8}"/>
              </a:ext>
            </a:extLst>
          </p:cNvPr>
          <p:cNvSpPr txBox="1">
            <a:spLocks noChangeArrowheads="1"/>
          </p:cNvSpPr>
          <p:nvPr/>
        </p:nvSpPr>
        <p:spPr bwMode="auto">
          <a:xfrm>
            <a:off x="1135743" y="685800"/>
            <a:ext cx="374105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n-US" altLang="en-US" sz="3600" b="1" dirty="0">
                <a:solidFill>
                  <a:schemeClr val="accent1"/>
                </a:solidFill>
                <a:effectLst>
                  <a:outerShdw dist="38100" dir="2700000" algn="tl" rotWithShape="0">
                    <a:prstClr val="black"/>
                  </a:outerShdw>
                </a:effectLst>
              </a:rPr>
              <a:t>ANTI</a:t>
            </a:r>
            <a:r>
              <a:rPr lang="en-US" altLang="en-US" sz="3600" b="1" dirty="0">
                <a:solidFill>
                  <a:schemeClr val="tx2"/>
                </a:solidFill>
                <a:effectLst>
                  <a:outerShdw dist="38100" dir="2700000" algn="tl" rotWithShape="0">
                    <a:prstClr val="black"/>
                  </a:outerShdw>
                </a:effectLst>
              </a:rPr>
              <a:t>CRISTO</a:t>
            </a:r>
          </a:p>
        </p:txBody>
      </p:sp>
      <p:sp>
        <p:nvSpPr>
          <p:cNvPr id="2" name="TextBox 1">
            <a:extLst>
              <a:ext uri="{FF2B5EF4-FFF2-40B4-BE49-F238E27FC236}">
                <a16:creationId xmlns:a16="http://schemas.microsoft.com/office/drawing/2014/main" id="{77E06EF4-4585-E54C-85C8-3A69F8705488}"/>
              </a:ext>
            </a:extLst>
          </p:cNvPr>
          <p:cNvSpPr txBox="1"/>
          <p:nvPr/>
        </p:nvSpPr>
        <p:spPr>
          <a:xfrm>
            <a:off x="283884" y="1363278"/>
            <a:ext cx="5126316" cy="2751522"/>
          </a:xfrm>
          <a:prstGeom prst="rect">
            <a:avLst/>
          </a:prstGeom>
          <a:noFill/>
        </p:spPr>
        <p:txBody>
          <a:bodyPr wrap="square" rtlCol="0">
            <a:spAutoFit/>
          </a:bodyPr>
          <a:lstStyle/>
          <a:p>
            <a:pPr>
              <a:lnSpc>
                <a:spcPct val="90000"/>
              </a:lnSpc>
            </a:pPr>
            <a:r>
              <a:rPr lang="es-ES" b="1" dirty="0">
                <a:solidFill>
                  <a:schemeClr val="tx2"/>
                </a:solidFill>
                <a:effectLst>
                  <a:outerShdw dist="38100" dir="2700000" algn="tl" rotWithShape="0">
                    <a:prstClr val="black"/>
                  </a:outerShdw>
                </a:effectLst>
              </a:rPr>
              <a:t>“Los judíos piden señales milagrosas y los gentiles buscan sabiduría, mientras que nosotros predicamos a Cristo crucificado. Este mensaje es motivo de tropiezo para los judíos, y es locura para los gentiles,”</a:t>
            </a:r>
          </a:p>
          <a:p>
            <a:pPr>
              <a:lnSpc>
                <a:spcPct val="90000"/>
              </a:lnSpc>
            </a:pPr>
            <a:r>
              <a:rPr lang="es-ES" b="1" dirty="0">
                <a:solidFill>
                  <a:schemeClr val="tx2"/>
                </a:solidFill>
                <a:effectLst>
                  <a:outerShdw dist="38100" dir="2700000" algn="tl" rotWithShape="0">
                    <a:prstClr val="black"/>
                  </a:outerShdw>
                </a:effectLst>
              </a:rPr>
              <a:t>1 Corintios 1:22-23 (NVI)</a:t>
            </a:r>
          </a:p>
        </p:txBody>
      </p:sp>
      <p:sp>
        <p:nvSpPr>
          <p:cNvPr id="8" name="Text Box 3">
            <a:extLst>
              <a:ext uri="{FF2B5EF4-FFF2-40B4-BE49-F238E27FC236}">
                <a16:creationId xmlns:a16="http://schemas.microsoft.com/office/drawing/2014/main" id="{6CA79782-42AD-2744-990C-46781B2E5544}"/>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sp>
        <p:nvSpPr>
          <p:cNvPr id="9" name="TextBox 8">
            <a:extLst>
              <a:ext uri="{FF2B5EF4-FFF2-40B4-BE49-F238E27FC236}">
                <a16:creationId xmlns:a16="http://schemas.microsoft.com/office/drawing/2014/main" id="{DCC8457F-7295-B240-A472-884E40FE2B15}"/>
              </a:ext>
            </a:extLst>
          </p:cNvPr>
          <p:cNvSpPr txBox="1"/>
          <p:nvPr/>
        </p:nvSpPr>
        <p:spPr>
          <a:xfrm>
            <a:off x="4749156" y="5193673"/>
            <a:ext cx="4394844" cy="1588127"/>
          </a:xfrm>
          <a:prstGeom prst="rect">
            <a:avLst/>
          </a:prstGeom>
          <a:noFill/>
        </p:spPr>
        <p:txBody>
          <a:bodyPr wrap="square" rtlCol="0">
            <a:spAutoFit/>
          </a:bodyPr>
          <a:lstStyle/>
          <a:p>
            <a:pPr>
              <a:lnSpc>
                <a:spcPct val="90000"/>
              </a:lnSpc>
            </a:pPr>
            <a:r>
              <a:rPr lang="en-US" sz="1800" b="1" dirty="0">
                <a:solidFill>
                  <a:schemeClr val="tx2"/>
                </a:solidFill>
                <a:effectLst>
                  <a:outerShdw dist="38100" dir="2700000" algn="tl" rotWithShape="0">
                    <a:prstClr val="black"/>
                  </a:outerShdw>
                </a:effectLst>
              </a:rPr>
              <a:t>THE CHURCH VS THE ANTICHRIST</a:t>
            </a:r>
          </a:p>
          <a:p>
            <a:pPr>
              <a:lnSpc>
                <a:spcPct val="90000"/>
              </a:lnSpc>
            </a:pPr>
            <a:r>
              <a:rPr lang="en-US" sz="1800" b="1" dirty="0">
                <a:solidFill>
                  <a:schemeClr val="tx2"/>
                </a:solidFill>
                <a:effectLst>
                  <a:outerShdw dist="38100" dir="2700000" algn="tl" rotWithShape="0">
                    <a:prstClr val="black"/>
                  </a:outerShdw>
                </a:effectLst>
              </a:rPr>
              <a:t>“Jews demand signs and Greeks look for wisdom, but we preach Christ crucified: a stumbling block to Jews and foolishness to Gentiles.”</a:t>
            </a:r>
          </a:p>
          <a:p>
            <a:pPr>
              <a:lnSpc>
                <a:spcPct val="90000"/>
              </a:lnSpc>
            </a:pPr>
            <a:r>
              <a:rPr lang="en-US" sz="1800" b="1" dirty="0">
                <a:solidFill>
                  <a:schemeClr val="tx2"/>
                </a:solidFill>
                <a:effectLst>
                  <a:outerShdw dist="38100" dir="2700000" algn="tl" rotWithShape="0">
                    <a:prstClr val="black"/>
                  </a:outerShdw>
                </a:effectLst>
              </a:rPr>
              <a:t> 	(1 Corinthians 1:22-23). </a:t>
            </a:r>
          </a:p>
        </p:txBody>
      </p:sp>
      <p:sp>
        <p:nvSpPr>
          <p:cNvPr id="10" name="Text Box 5">
            <a:extLst>
              <a:ext uri="{FF2B5EF4-FFF2-40B4-BE49-F238E27FC236}">
                <a16:creationId xmlns:a16="http://schemas.microsoft.com/office/drawing/2014/main" id="{318A1DDD-B3E7-5A4C-96AD-638BC1A48E8D}"/>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rPr>
              <a:t>LA IGLESIA CONTRA EL ANTICRISTO</a:t>
            </a:r>
            <a:endParaRPr lang="en-US" altLang="en-US" sz="3600" b="1" dirty="0">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22992562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8194" name="Text Box 3">
            <a:extLst>
              <a:ext uri="{FF2B5EF4-FFF2-40B4-BE49-F238E27FC236}">
                <a16:creationId xmlns:a16="http://schemas.microsoft.com/office/drawing/2014/main" id="{F8DD282F-83B5-A04A-B758-FA685170243D}"/>
              </a:ext>
            </a:extLst>
          </p:cNvPr>
          <p:cNvSpPr txBox="1">
            <a:spLocks noChangeArrowheads="1"/>
          </p:cNvSpPr>
          <p:nvPr/>
        </p:nvSpPr>
        <p:spPr bwMode="auto">
          <a:xfrm>
            <a:off x="304800" y="533400"/>
            <a:ext cx="5638800"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nSpc>
                <a:spcPct val="90000"/>
              </a:lnSpc>
            </a:pPr>
            <a:r>
              <a:rPr lang="es-ES" b="1" dirty="0">
                <a:solidFill>
                  <a:schemeClr val="tx2"/>
                </a:solidFill>
                <a:effectLst>
                  <a:outerShdw dist="38100" dir="2700000" algn="tl" rotWithShape="0">
                    <a:prstClr val="black"/>
                  </a:outerShdw>
                </a:effectLst>
              </a:rPr>
              <a:t>“El malvado vendrá, por obra de Satanás, con toda clase de milagros, señales y prodigios falsos. </a:t>
            </a:r>
            <a:r>
              <a:rPr lang="es-ES" b="1" dirty="0">
                <a:solidFill>
                  <a:schemeClr val="tx2"/>
                </a:solidFill>
              </a:rPr>
              <a:t>Con toda perversidad engañará a los que se pierden por haberse negado a amar la verdad y así ser salvos.” </a:t>
            </a:r>
          </a:p>
          <a:p>
            <a:pPr>
              <a:lnSpc>
                <a:spcPct val="90000"/>
              </a:lnSpc>
            </a:pPr>
            <a:r>
              <a:rPr lang="es-ES" b="1" dirty="0">
                <a:solidFill>
                  <a:schemeClr val="tx2"/>
                </a:solidFill>
                <a:effectLst>
                  <a:outerShdw dist="38100" dir="2700000" algn="tl" rotWithShape="0">
                    <a:prstClr val="black"/>
                  </a:outerShdw>
                </a:effectLst>
              </a:rPr>
              <a:t>2 Tesalonicenses 2:9-10a (NVI)</a:t>
            </a:r>
          </a:p>
        </p:txBody>
      </p:sp>
      <p:pic>
        <p:nvPicPr>
          <p:cNvPr id="3" name="Picture 2">
            <a:extLst>
              <a:ext uri="{FF2B5EF4-FFF2-40B4-BE49-F238E27FC236}">
                <a16:creationId xmlns:a16="http://schemas.microsoft.com/office/drawing/2014/main" id="{4F55BA93-8019-E24B-B9F9-1CC35F447273}"/>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colorTemperature colorTemp="4700"/>
                    </a14:imgEffect>
                  </a14:imgLayer>
                </a14:imgProps>
              </a:ext>
            </a:extLst>
          </a:blip>
          <a:srcRect l="9407" t="4161"/>
          <a:stretch/>
        </p:blipFill>
        <p:spPr>
          <a:xfrm>
            <a:off x="5943600" y="609600"/>
            <a:ext cx="3200400" cy="3733800"/>
          </a:xfrm>
          <a:prstGeom prst="rect">
            <a:avLst/>
          </a:prstGeom>
        </p:spPr>
      </p:pic>
      <p:sp>
        <p:nvSpPr>
          <p:cNvPr id="6" name="Text Box 3">
            <a:extLst>
              <a:ext uri="{FF2B5EF4-FFF2-40B4-BE49-F238E27FC236}">
                <a16:creationId xmlns:a16="http://schemas.microsoft.com/office/drawing/2014/main" id="{9947C705-BA20-DB41-9BD1-9E680B7497DC}"/>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sp>
        <p:nvSpPr>
          <p:cNvPr id="7" name="Text Box 3">
            <a:extLst>
              <a:ext uri="{FF2B5EF4-FFF2-40B4-BE49-F238E27FC236}">
                <a16:creationId xmlns:a16="http://schemas.microsoft.com/office/drawing/2014/main" id="{21192450-253C-9B4D-8937-9F11F7A44655}"/>
              </a:ext>
            </a:extLst>
          </p:cNvPr>
          <p:cNvSpPr txBox="1">
            <a:spLocks noChangeArrowheads="1"/>
          </p:cNvSpPr>
          <p:nvPr/>
        </p:nvSpPr>
        <p:spPr bwMode="auto">
          <a:xfrm>
            <a:off x="3352800" y="5020574"/>
            <a:ext cx="5791200"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pPr>
            <a:r>
              <a:rPr lang="en-US" altLang="en-US" sz="1800" b="1" dirty="0">
                <a:solidFill>
                  <a:schemeClr val="tx2"/>
                </a:solidFill>
                <a:effectLst>
                  <a:outerShdw dist="38100" dir="2700000" algn="tl" rotWithShape="0">
                    <a:prstClr val="black"/>
                  </a:outerShdw>
                </a:effectLst>
              </a:rPr>
              <a:t>PAUL’S PICTURE OF THE ANTICHRIST</a:t>
            </a:r>
          </a:p>
          <a:p>
            <a:pPr>
              <a:lnSpc>
                <a:spcPct val="90000"/>
              </a:lnSpc>
            </a:pPr>
            <a:r>
              <a:rPr lang="en-US" altLang="en-US" sz="1800" b="1" dirty="0">
                <a:solidFill>
                  <a:schemeClr val="tx2"/>
                </a:solidFill>
                <a:effectLst>
                  <a:outerShdw dist="38100" dir="2700000" algn="tl" rotWithShape="0">
                    <a:prstClr val="black"/>
                  </a:outerShdw>
                </a:effectLst>
              </a:rPr>
              <a:t>“The coming of the </a:t>
            </a:r>
            <a:r>
              <a:rPr lang="en-US" altLang="en-US" sz="1800" b="1" u="sng" dirty="0">
                <a:solidFill>
                  <a:schemeClr val="tx2"/>
                </a:solidFill>
                <a:effectLst>
                  <a:outerShdw dist="38100" dir="2700000" algn="tl" rotWithShape="0">
                    <a:prstClr val="black"/>
                  </a:outerShdw>
                </a:effectLst>
              </a:rPr>
              <a:t>lawless one</a:t>
            </a:r>
            <a:r>
              <a:rPr lang="en-US" altLang="en-US" sz="1800" b="1" dirty="0">
                <a:solidFill>
                  <a:schemeClr val="tx2"/>
                </a:solidFill>
                <a:effectLst>
                  <a:outerShdw dist="38100" dir="2700000" algn="tl" rotWithShape="0">
                    <a:prstClr val="black"/>
                  </a:outerShdw>
                </a:effectLst>
              </a:rPr>
              <a:t> will be in accordance with </a:t>
            </a:r>
            <a:r>
              <a:rPr lang="en-US" altLang="en-US" sz="1800" b="1" dirty="0">
                <a:solidFill>
                  <a:schemeClr val="accent1"/>
                </a:solidFill>
                <a:effectLst>
                  <a:outerShdw dist="38100" dir="2700000" algn="tl" rotWithShape="0">
                    <a:prstClr val="black"/>
                  </a:outerShdw>
                </a:effectLst>
              </a:rPr>
              <a:t>how Satan works</a:t>
            </a:r>
            <a:r>
              <a:rPr lang="en-US" altLang="en-US" sz="1800" b="1" dirty="0">
                <a:solidFill>
                  <a:schemeClr val="tx2"/>
                </a:solidFill>
                <a:effectLst>
                  <a:outerShdw dist="38100" dir="2700000" algn="tl" rotWithShape="0">
                    <a:prstClr val="black"/>
                  </a:outerShdw>
                </a:effectLst>
              </a:rPr>
              <a:t>. He will use all sorts of </a:t>
            </a:r>
            <a:r>
              <a:rPr lang="en-US" altLang="en-US" sz="1800" b="1" dirty="0">
                <a:solidFill>
                  <a:schemeClr val="accent1"/>
                </a:solidFill>
                <a:effectLst>
                  <a:outerShdw dist="38100" dir="2700000" algn="tl" rotWithShape="0">
                    <a:prstClr val="black"/>
                  </a:outerShdw>
                </a:effectLst>
              </a:rPr>
              <a:t>displays of power</a:t>
            </a:r>
            <a:r>
              <a:rPr lang="en-US" altLang="en-US" sz="1800" b="1" dirty="0">
                <a:solidFill>
                  <a:schemeClr val="tx2"/>
                </a:solidFill>
                <a:effectLst>
                  <a:outerShdw dist="38100" dir="2700000" algn="tl" rotWithShape="0">
                    <a:prstClr val="black"/>
                  </a:outerShdw>
                </a:effectLst>
              </a:rPr>
              <a:t> through </a:t>
            </a:r>
            <a:r>
              <a:rPr lang="en-US" altLang="en-US" sz="1800" b="1" dirty="0">
                <a:solidFill>
                  <a:schemeClr val="accent1"/>
                </a:solidFill>
                <a:effectLst>
                  <a:outerShdw dist="38100" dir="2700000" algn="tl" rotWithShape="0">
                    <a:prstClr val="black"/>
                  </a:outerShdw>
                </a:effectLst>
              </a:rPr>
              <a:t>signs and wonders</a:t>
            </a:r>
            <a:r>
              <a:rPr lang="en-US" altLang="en-US" sz="1800" b="1" dirty="0">
                <a:solidFill>
                  <a:schemeClr val="tx2"/>
                </a:solidFill>
                <a:effectLst>
                  <a:outerShdw dist="38100" dir="2700000" algn="tl" rotWithShape="0">
                    <a:prstClr val="black"/>
                  </a:outerShdw>
                </a:effectLst>
              </a:rPr>
              <a:t> that serve the </a:t>
            </a:r>
            <a:r>
              <a:rPr lang="en-US" altLang="en-US" sz="1800" b="1" dirty="0">
                <a:solidFill>
                  <a:schemeClr val="accent1"/>
                </a:solidFill>
                <a:effectLst>
                  <a:outerShdw dist="38100" dir="2700000" algn="tl" rotWithShape="0">
                    <a:prstClr val="black"/>
                  </a:outerShdw>
                </a:effectLst>
              </a:rPr>
              <a:t>lie</a:t>
            </a:r>
            <a:r>
              <a:rPr lang="en-US" altLang="en-US" sz="1800" b="1" dirty="0">
                <a:solidFill>
                  <a:schemeClr val="tx2"/>
                </a:solidFill>
                <a:effectLst>
                  <a:outerShdw dist="38100" dir="2700000" algn="tl" rotWithShape="0">
                    <a:prstClr val="black"/>
                  </a:outerShdw>
                </a:effectLst>
              </a:rPr>
              <a:t>, and all the ways that </a:t>
            </a:r>
            <a:r>
              <a:rPr lang="en-US" altLang="en-US" sz="1800" b="1" dirty="0">
                <a:solidFill>
                  <a:schemeClr val="accent1"/>
                </a:solidFill>
                <a:effectLst>
                  <a:outerShdw dist="38100" dir="2700000" algn="tl" rotWithShape="0">
                    <a:prstClr val="black"/>
                  </a:outerShdw>
                </a:effectLst>
              </a:rPr>
              <a:t>wickedness deceives </a:t>
            </a:r>
            <a:r>
              <a:rPr lang="en-US" altLang="en-US" sz="1800" b="1" dirty="0">
                <a:solidFill>
                  <a:schemeClr val="tx2"/>
                </a:solidFill>
                <a:effectLst>
                  <a:outerShdw dist="38100" dir="2700000" algn="tl" rotWithShape="0">
                    <a:prstClr val="black"/>
                  </a:outerShdw>
                </a:effectLst>
              </a:rPr>
              <a:t>those who are perishing.” 	    (2 Thessalonians 2:9-10).</a:t>
            </a:r>
          </a:p>
        </p:txBody>
      </p:sp>
      <p:sp>
        <p:nvSpPr>
          <p:cNvPr id="8" name="Text Box 5">
            <a:extLst>
              <a:ext uri="{FF2B5EF4-FFF2-40B4-BE49-F238E27FC236}">
                <a16:creationId xmlns:a16="http://schemas.microsoft.com/office/drawing/2014/main" id="{26E2F197-1EDB-4E45-A971-581B11BDDE5F}"/>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effectLst>
                  <a:outerShdw dist="38100" dir="2700000" algn="tl" rotWithShape="0">
                    <a:prstClr val="black"/>
                  </a:outerShdw>
                </a:effectLst>
              </a:rPr>
              <a:t>LA IMAGEN DE PAUL DEL ANTICRISTO</a:t>
            </a:r>
            <a:endParaRPr lang="en-US" altLang="en-US" sz="2800" b="1" dirty="0">
              <a:solidFill>
                <a:schemeClr val="tx2"/>
              </a:solidFill>
              <a:effectLst>
                <a:outerShdw dist="38100" dir="2700000" algn="tl" rotWithShape="0">
                  <a:prstClr val="black"/>
                </a:outerShdw>
              </a:effectLst>
            </a:endParaRPr>
          </a:p>
        </p:txBody>
      </p:sp>
    </p:spTree>
    <p:extLst>
      <p:ext uri="{BB962C8B-B14F-4D97-AF65-F5344CB8AC3E}">
        <p14:creationId xmlns:p14="http://schemas.microsoft.com/office/powerpoint/2010/main" val="188704080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000073"/>
        </a:solidFill>
        <a:effectLst/>
      </p:bgPr>
    </p:bg>
    <p:spTree>
      <p:nvGrpSpPr>
        <p:cNvPr id="1" name=""/>
        <p:cNvGrpSpPr/>
        <p:nvPr/>
      </p:nvGrpSpPr>
      <p:grpSpPr>
        <a:xfrm>
          <a:off x="0" y="0"/>
          <a:ext cx="0" cy="0"/>
          <a:chOff x="0" y="0"/>
          <a:chExt cx="0" cy="0"/>
        </a:xfrm>
      </p:grpSpPr>
      <p:sp>
        <p:nvSpPr>
          <p:cNvPr id="8194" name="Text Box 3">
            <a:extLst>
              <a:ext uri="{FF2B5EF4-FFF2-40B4-BE49-F238E27FC236}">
                <a16:creationId xmlns:a16="http://schemas.microsoft.com/office/drawing/2014/main" id="{F8DD282F-83B5-A04A-B758-FA685170243D}"/>
              </a:ext>
            </a:extLst>
          </p:cNvPr>
          <p:cNvSpPr txBox="1">
            <a:spLocks noChangeArrowheads="1"/>
          </p:cNvSpPr>
          <p:nvPr/>
        </p:nvSpPr>
        <p:spPr bwMode="auto">
          <a:xfrm>
            <a:off x="304800" y="533400"/>
            <a:ext cx="5638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s-ES" b="1" dirty="0">
                <a:solidFill>
                  <a:schemeClr val="tx2"/>
                </a:solidFill>
                <a:effectLst>
                  <a:outerShdw dist="38100" dir="2700000" algn="tl" rotWithShape="0">
                    <a:prstClr val="black"/>
                  </a:outerShdw>
                </a:effectLst>
              </a:rPr>
              <a:t>“Por eso Dios permite que, por el poder del engaño, crean en la mentira.” </a:t>
            </a:r>
          </a:p>
          <a:p>
            <a:r>
              <a:rPr lang="es-ES" b="1" dirty="0">
                <a:solidFill>
                  <a:schemeClr val="tx2"/>
                </a:solidFill>
                <a:effectLst>
                  <a:outerShdw dist="38100" dir="2700000" algn="tl" rotWithShape="0">
                    <a:prstClr val="black"/>
                  </a:outerShdw>
                </a:effectLst>
              </a:rPr>
              <a:t>2 Tesalonicenses 2:11 (NVI)</a:t>
            </a:r>
          </a:p>
        </p:txBody>
      </p:sp>
      <p:sp>
        <p:nvSpPr>
          <p:cNvPr id="7" name="Text Box 3">
            <a:extLst>
              <a:ext uri="{FF2B5EF4-FFF2-40B4-BE49-F238E27FC236}">
                <a16:creationId xmlns:a16="http://schemas.microsoft.com/office/drawing/2014/main" id="{00506E3D-6997-5749-A3FF-825404865534}"/>
              </a:ext>
            </a:extLst>
          </p:cNvPr>
          <p:cNvSpPr txBox="1">
            <a:spLocks noChangeArrowheads="1"/>
          </p:cNvSpPr>
          <p:nvPr/>
        </p:nvSpPr>
        <p:spPr bwMode="auto">
          <a:xfrm>
            <a:off x="0" y="6387370"/>
            <a:ext cx="2286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r>
              <a:rPr lang="en-US" altLang="en-US" b="1" dirty="0">
                <a:solidFill>
                  <a:schemeClr val="accent1"/>
                </a:solidFill>
                <a:effectLst>
                  <a:outerShdw dist="38100" dir="2700000" algn="tl" rotWithShape="0">
                    <a:prstClr val="black"/>
                  </a:outerShdw>
                </a:effectLst>
              </a:rPr>
              <a:t>SITUATION</a:t>
            </a:r>
          </a:p>
        </p:txBody>
      </p:sp>
      <p:pic>
        <p:nvPicPr>
          <p:cNvPr id="8" name="Picture 7">
            <a:extLst>
              <a:ext uri="{FF2B5EF4-FFF2-40B4-BE49-F238E27FC236}">
                <a16:creationId xmlns:a16="http://schemas.microsoft.com/office/drawing/2014/main" id="{58FF279B-B84F-2340-9BFE-932FE28FFDF8}"/>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colorTemperature colorTemp="4700"/>
                    </a14:imgEffect>
                  </a14:imgLayer>
                </a14:imgProps>
              </a:ext>
            </a:extLst>
          </a:blip>
          <a:srcRect l="9407" t="4161"/>
          <a:stretch/>
        </p:blipFill>
        <p:spPr>
          <a:xfrm>
            <a:off x="5943600" y="609600"/>
            <a:ext cx="3200400" cy="3733800"/>
          </a:xfrm>
          <a:prstGeom prst="rect">
            <a:avLst/>
          </a:prstGeom>
        </p:spPr>
      </p:pic>
      <p:sp>
        <p:nvSpPr>
          <p:cNvPr id="9" name="Text Box 5">
            <a:extLst>
              <a:ext uri="{FF2B5EF4-FFF2-40B4-BE49-F238E27FC236}">
                <a16:creationId xmlns:a16="http://schemas.microsoft.com/office/drawing/2014/main" id="{DAC5538D-D4BB-804D-AB01-9AD7794255E9}"/>
              </a:ext>
            </a:extLst>
          </p:cNvPr>
          <p:cNvSpPr txBox="1">
            <a:spLocks noChangeArrowheads="1"/>
          </p:cNvSpPr>
          <p:nvPr/>
        </p:nvSpPr>
        <p:spPr bwMode="auto">
          <a:xfrm>
            <a:off x="76200" y="118760"/>
            <a:ext cx="8991600" cy="440955"/>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80000"/>
              </a:lnSpc>
              <a:defRPr/>
            </a:pPr>
            <a:r>
              <a:rPr lang="es-ES" sz="2800" b="1" dirty="0">
                <a:solidFill>
                  <a:schemeClr val="tx2"/>
                </a:solidFill>
                <a:effectLst>
                  <a:outerShdw dist="38100" dir="2700000" algn="tl" rotWithShape="0">
                    <a:prstClr val="black"/>
                  </a:outerShdw>
                </a:effectLst>
              </a:rPr>
              <a:t>LA IMAGEN DE PAUL DEL ANTICRISTO</a:t>
            </a:r>
            <a:endParaRPr lang="en-US" altLang="en-US" sz="2800" b="1" dirty="0">
              <a:solidFill>
                <a:schemeClr val="tx2"/>
              </a:solidFill>
              <a:effectLst>
                <a:outerShdw dist="38100" dir="2700000" algn="tl" rotWithShape="0">
                  <a:prstClr val="black"/>
                </a:outerShdw>
              </a:effectLst>
            </a:endParaRPr>
          </a:p>
        </p:txBody>
      </p:sp>
      <p:sp>
        <p:nvSpPr>
          <p:cNvPr id="6" name="Text Box 3">
            <a:extLst>
              <a:ext uri="{FF2B5EF4-FFF2-40B4-BE49-F238E27FC236}">
                <a16:creationId xmlns:a16="http://schemas.microsoft.com/office/drawing/2014/main" id="{FA1DBAA9-B54E-EB4E-ADD4-D9E0F7823794}"/>
              </a:ext>
            </a:extLst>
          </p:cNvPr>
          <p:cNvSpPr txBox="1">
            <a:spLocks noChangeArrowheads="1"/>
          </p:cNvSpPr>
          <p:nvPr/>
        </p:nvSpPr>
        <p:spPr bwMode="auto">
          <a:xfrm>
            <a:off x="3429000" y="5117473"/>
            <a:ext cx="5638800"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omic Sans MS" panose="030F0902030302020204" pitchFamily="66" charset="0"/>
                <a:ea typeface="ＭＳ Ｐゴシック" panose="020B0600070205080204" pitchFamily="34" charset="-128"/>
              </a:defRPr>
            </a:lvl1pPr>
            <a:lvl2pPr marL="742950" indent="-285750">
              <a:defRPr sz="2400">
                <a:solidFill>
                  <a:schemeClr val="tx1"/>
                </a:solidFill>
                <a:latin typeface="Comic Sans MS" panose="030F0902030302020204" pitchFamily="66" charset="0"/>
                <a:ea typeface="ＭＳ Ｐゴシック" panose="020B0600070205080204" pitchFamily="34" charset="-128"/>
              </a:defRPr>
            </a:lvl2pPr>
            <a:lvl3pPr marL="1143000" indent="-228600">
              <a:defRPr sz="2400">
                <a:solidFill>
                  <a:schemeClr val="tx1"/>
                </a:solidFill>
                <a:latin typeface="Comic Sans MS" panose="030F0902030302020204" pitchFamily="66" charset="0"/>
                <a:ea typeface="ＭＳ Ｐゴシック" panose="020B0600070205080204" pitchFamily="34" charset="-128"/>
              </a:defRPr>
            </a:lvl3pPr>
            <a:lvl4pPr marL="1600200" indent="-228600">
              <a:defRPr sz="2400">
                <a:solidFill>
                  <a:schemeClr val="tx1"/>
                </a:solidFill>
                <a:latin typeface="Comic Sans MS" panose="030F0902030302020204" pitchFamily="66" charset="0"/>
                <a:ea typeface="ＭＳ Ｐゴシック" panose="020B0600070205080204" pitchFamily="34" charset="-128"/>
              </a:defRPr>
            </a:lvl4pPr>
            <a:lvl5pPr marL="2057400" indent="-228600">
              <a:defRPr sz="2400">
                <a:solidFill>
                  <a:schemeClr val="tx1"/>
                </a:solidFill>
                <a:latin typeface="Comic Sans MS" panose="030F0902030302020204" pitchFamily="66"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omic Sans MS" panose="030F0902030302020204" pitchFamily="66" charset="0"/>
                <a:ea typeface="ＭＳ Ｐゴシック" panose="020B0600070205080204" pitchFamily="34" charset="-128"/>
              </a:defRPr>
            </a:lvl9pPr>
          </a:lstStyle>
          <a:p>
            <a:pPr algn="ctr">
              <a:lnSpc>
                <a:spcPct val="90000"/>
              </a:lnSpc>
            </a:pPr>
            <a:r>
              <a:rPr lang="en-US" altLang="en-US" sz="1800" b="1" dirty="0">
                <a:solidFill>
                  <a:schemeClr val="tx2"/>
                </a:solidFill>
                <a:effectLst>
                  <a:outerShdw dist="38100" dir="2700000" algn="tl" rotWithShape="0">
                    <a:prstClr val="black"/>
                  </a:outerShdw>
                </a:effectLst>
              </a:rPr>
              <a:t>PAUL’S PICTURE OF THE ANTICHRIST</a:t>
            </a:r>
          </a:p>
          <a:p>
            <a:pPr>
              <a:lnSpc>
                <a:spcPct val="90000"/>
              </a:lnSpc>
            </a:pPr>
            <a:r>
              <a:rPr lang="en-US" altLang="en-US" sz="1800" b="1" dirty="0">
                <a:solidFill>
                  <a:schemeClr val="tx2"/>
                </a:solidFill>
                <a:effectLst>
                  <a:outerShdw dist="38100" dir="2700000" algn="tl" rotWithShape="0">
                    <a:prstClr val="black"/>
                  </a:outerShdw>
                </a:effectLst>
              </a:rPr>
              <a:t>For this reason God sends a </a:t>
            </a:r>
            <a:r>
              <a:rPr lang="en-US" altLang="en-US" sz="1800" b="1" dirty="0">
                <a:solidFill>
                  <a:schemeClr val="accent1"/>
                </a:solidFill>
                <a:effectLst>
                  <a:outerShdw dist="38100" dir="2700000" algn="tl" rotWithShape="0">
                    <a:prstClr val="black"/>
                  </a:outerShdw>
                </a:effectLst>
              </a:rPr>
              <a:t>powerful delusion</a:t>
            </a:r>
            <a:r>
              <a:rPr lang="en-US" altLang="en-US" sz="1800" b="1" dirty="0">
                <a:solidFill>
                  <a:schemeClr val="tx2"/>
                </a:solidFill>
                <a:effectLst>
                  <a:outerShdw dist="38100" dir="2700000" algn="tl" rotWithShape="0">
                    <a:prstClr val="black"/>
                  </a:outerShdw>
                </a:effectLst>
              </a:rPr>
              <a:t> so that they will believe </a:t>
            </a:r>
            <a:r>
              <a:rPr lang="en-US" altLang="en-US" sz="1800" b="1" dirty="0">
                <a:solidFill>
                  <a:schemeClr val="accent1"/>
                </a:solidFill>
                <a:effectLst>
                  <a:outerShdw dist="38100" dir="2700000" algn="tl" rotWithShape="0">
                    <a:prstClr val="black"/>
                  </a:outerShdw>
                </a:effectLst>
              </a:rPr>
              <a:t>the lie</a:t>
            </a:r>
            <a:r>
              <a:rPr lang="en-US" altLang="en-US" sz="1800" b="1" dirty="0">
                <a:solidFill>
                  <a:schemeClr val="tx2"/>
                </a:solidFill>
                <a:effectLst>
                  <a:outerShdw dist="38100" dir="2700000" algn="tl" rotWithShape="0">
                    <a:prstClr val="black"/>
                  </a:outerShdw>
                </a:effectLst>
              </a:rPr>
              <a:t> and so that all will be condemned who have not believed the truth but have </a:t>
            </a:r>
            <a:r>
              <a:rPr lang="en-US" altLang="en-US" sz="1800" b="1" dirty="0">
                <a:solidFill>
                  <a:schemeClr val="accent1"/>
                </a:solidFill>
                <a:effectLst>
                  <a:outerShdw dist="38100" dir="2700000" algn="tl" rotWithShape="0">
                    <a:prstClr val="black"/>
                  </a:outerShdw>
                </a:effectLst>
              </a:rPr>
              <a:t>delighted in wickedness</a:t>
            </a:r>
            <a:r>
              <a:rPr lang="en-US" altLang="en-US" sz="1800" b="1" dirty="0">
                <a:solidFill>
                  <a:schemeClr val="tx2"/>
                </a:solidFill>
                <a:effectLst>
                  <a:outerShdw dist="38100" dir="2700000" algn="tl" rotWithShape="0">
                    <a:prstClr val="black"/>
                  </a:outerShdw>
                </a:effectLst>
              </a:rPr>
              <a:t>”</a:t>
            </a:r>
          </a:p>
          <a:p>
            <a:pPr>
              <a:lnSpc>
                <a:spcPct val="90000"/>
              </a:lnSpc>
            </a:pPr>
            <a:r>
              <a:rPr lang="en-US" altLang="en-US" sz="1800" b="1" dirty="0">
                <a:solidFill>
                  <a:schemeClr val="tx2"/>
                </a:solidFill>
                <a:effectLst>
                  <a:outerShdw dist="38100" dir="2700000" algn="tl" rotWithShape="0">
                    <a:prstClr val="black"/>
                  </a:outerShdw>
                </a:effectLst>
              </a:rPr>
              <a:t>(2 Thess. 2:10b-11).</a:t>
            </a:r>
          </a:p>
        </p:txBody>
      </p:sp>
    </p:spTree>
    <p:extLst>
      <p:ext uri="{BB962C8B-B14F-4D97-AF65-F5344CB8AC3E}">
        <p14:creationId xmlns:p14="http://schemas.microsoft.com/office/powerpoint/2010/main" val="2249493800"/>
      </p:ext>
    </p:extLst>
  </p:cSld>
  <p:clrMapOvr>
    <a:masterClrMapping/>
  </p:clrMapOvr>
  <p:transition/>
</p:sld>
</file>

<file path=ppt/theme/theme1.xml><?xml version="1.0" encoding="utf-8"?>
<a:theme xmlns:a="http://schemas.openxmlformats.org/drawingml/2006/main" name="untitled 3">
  <a:themeElements>
    <a:clrScheme name="untitled 3 8">
      <a:dk1>
        <a:srgbClr val="000000"/>
      </a:dk1>
      <a:lt1>
        <a:srgbClr val="000099"/>
      </a:lt1>
      <a:dk2>
        <a:srgbClr val="FFFFFF"/>
      </a:dk2>
      <a:lt2>
        <a:srgbClr val="000000"/>
      </a:lt2>
      <a:accent1>
        <a:srgbClr val="FFFF00"/>
      </a:accent1>
      <a:accent2>
        <a:srgbClr val="FF7F00"/>
      </a:accent2>
      <a:accent3>
        <a:srgbClr val="AAAACA"/>
      </a:accent3>
      <a:accent4>
        <a:srgbClr val="000000"/>
      </a:accent4>
      <a:accent5>
        <a:srgbClr val="FFFFAA"/>
      </a:accent5>
      <a:accent6>
        <a:srgbClr val="E77200"/>
      </a:accent6>
      <a:hlink>
        <a:srgbClr val="FF0100"/>
      </a:hlink>
      <a:folHlink>
        <a:srgbClr val="8080FF"/>
      </a:folHlink>
    </a:clrScheme>
    <a:fontScheme name="untitled 3">
      <a:majorFont>
        <a:latin typeface="Comic Sans MS"/>
        <a:ea typeface="ＭＳ Ｐゴシック"/>
        <a:cs typeface=""/>
      </a:majorFont>
      <a:minorFont>
        <a:latin typeface="Comic Sans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Comic Sans MS" charset="0"/>
            <a:ea typeface="ＭＳ Ｐゴシック"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Comic Sans MS" charset="0"/>
            <a:ea typeface="ＭＳ Ｐゴシック" charset="0"/>
          </a:defRPr>
        </a:defPPr>
      </a:lstStyle>
    </a:lnDef>
  </a:objectDefaults>
  <a:extraClrSchemeLst>
    <a:extraClrScheme>
      <a:clrScheme name="untitled 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ntitled 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ntitled 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ntitled 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ntitled 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ntitled 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ntitled 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ntitled 3 8">
        <a:dk1>
          <a:srgbClr val="000000"/>
        </a:dk1>
        <a:lt1>
          <a:srgbClr val="000099"/>
        </a:lt1>
        <a:dk2>
          <a:srgbClr val="FFFFFF"/>
        </a:dk2>
        <a:lt2>
          <a:srgbClr val="000000"/>
        </a:lt2>
        <a:accent1>
          <a:srgbClr val="FFFF00"/>
        </a:accent1>
        <a:accent2>
          <a:srgbClr val="FF7F00"/>
        </a:accent2>
        <a:accent3>
          <a:srgbClr val="AAAACA"/>
        </a:accent3>
        <a:accent4>
          <a:srgbClr val="000000"/>
        </a:accent4>
        <a:accent5>
          <a:srgbClr val="FFFFAA"/>
        </a:accent5>
        <a:accent6>
          <a:srgbClr val="E77200"/>
        </a:accent6>
        <a:hlink>
          <a:srgbClr val="FF0100"/>
        </a:hlink>
        <a:folHlink>
          <a:srgbClr val="8080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Jim's Gig:Documents:TYOT:TYOT 1997 (9/30/97):TYOT 1997 PowerPoints:TYOT 1997 - Module #1:1.1.3 Ethics, Values &amp; Cell Ch.</Template>
  <TotalTime>38519</TotalTime>
  <Pages>103</Pages>
  <Words>1970</Words>
  <Application>Microsoft Macintosh PowerPoint</Application>
  <PresentationFormat>On-screen Show (4:3)</PresentationFormat>
  <Paragraphs>265</Paragraphs>
  <Slides>25</Slides>
  <Notes>25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Comic Sans MS</vt:lpstr>
      <vt:lpstr>Wingdings</vt:lpstr>
      <vt:lpstr>untitled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CELL TRAINING—ONE</dc:title>
  <dc:subject/>
  <dc:creator>Jim Egli</dc:creator>
  <cp:keywords/>
  <dc:description/>
  <cp:lastModifiedBy>Microsoft Office User</cp:lastModifiedBy>
  <cp:revision>2238</cp:revision>
  <cp:lastPrinted>2019-05-12T19:01:46Z</cp:lastPrinted>
  <dcterms:created xsi:type="dcterms:W3CDTF">1998-03-05T05:23:50Z</dcterms:created>
  <dcterms:modified xsi:type="dcterms:W3CDTF">2019-05-14T20:50:38Z</dcterms:modified>
</cp:coreProperties>
</file>